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62" r:id="rId4"/>
  </p:sldMasterIdLst>
  <p:notesMasterIdLst>
    <p:notesMasterId r:id="rId94"/>
  </p:notesMasterIdLst>
  <p:handoutMasterIdLst>
    <p:handoutMasterId r:id="rId95"/>
  </p:handoutMasterIdLst>
  <p:sldIdLst>
    <p:sldId id="256" r:id="rId5"/>
    <p:sldId id="625" r:id="rId6"/>
    <p:sldId id="538" r:id="rId7"/>
    <p:sldId id="626" r:id="rId8"/>
    <p:sldId id="543" r:id="rId9"/>
    <p:sldId id="615" r:id="rId10"/>
    <p:sldId id="545" r:id="rId11"/>
    <p:sldId id="628" r:id="rId12"/>
    <p:sldId id="629" r:id="rId13"/>
    <p:sldId id="548" r:id="rId14"/>
    <p:sldId id="540" r:id="rId15"/>
    <p:sldId id="537" r:id="rId16"/>
    <p:sldId id="539" r:id="rId17"/>
    <p:sldId id="617" r:id="rId18"/>
    <p:sldId id="550" r:id="rId19"/>
    <p:sldId id="551" r:id="rId20"/>
    <p:sldId id="536" r:id="rId21"/>
    <p:sldId id="553" r:id="rId22"/>
    <p:sldId id="618" r:id="rId23"/>
    <p:sldId id="619" r:id="rId24"/>
    <p:sldId id="556" r:id="rId25"/>
    <p:sldId id="557" r:id="rId26"/>
    <p:sldId id="558" r:id="rId27"/>
    <p:sldId id="559" r:id="rId28"/>
    <p:sldId id="560" r:id="rId29"/>
    <p:sldId id="561" r:id="rId30"/>
    <p:sldId id="562" r:id="rId31"/>
    <p:sldId id="563" r:id="rId32"/>
    <p:sldId id="564" r:id="rId33"/>
    <p:sldId id="565" r:id="rId34"/>
    <p:sldId id="566" r:id="rId35"/>
    <p:sldId id="567" r:id="rId36"/>
    <p:sldId id="568" r:id="rId37"/>
    <p:sldId id="569" r:id="rId38"/>
    <p:sldId id="570" r:id="rId39"/>
    <p:sldId id="571" r:id="rId40"/>
    <p:sldId id="572" r:id="rId41"/>
    <p:sldId id="573" r:id="rId42"/>
    <p:sldId id="574" r:id="rId43"/>
    <p:sldId id="575" r:id="rId44"/>
    <p:sldId id="576" r:id="rId45"/>
    <p:sldId id="577" r:id="rId46"/>
    <p:sldId id="578" r:id="rId47"/>
    <p:sldId id="579" r:id="rId48"/>
    <p:sldId id="580" r:id="rId49"/>
    <p:sldId id="581" r:id="rId50"/>
    <p:sldId id="582" r:id="rId51"/>
    <p:sldId id="583" r:id="rId52"/>
    <p:sldId id="584" r:id="rId53"/>
    <p:sldId id="585" r:id="rId54"/>
    <p:sldId id="586" r:id="rId55"/>
    <p:sldId id="587" r:id="rId56"/>
    <p:sldId id="621" r:id="rId57"/>
    <p:sldId id="589" r:id="rId58"/>
    <p:sldId id="590" r:id="rId59"/>
    <p:sldId id="591" r:id="rId60"/>
    <p:sldId id="592" r:id="rId61"/>
    <p:sldId id="593" r:id="rId62"/>
    <p:sldId id="623" r:id="rId63"/>
    <p:sldId id="594" r:id="rId64"/>
    <p:sldId id="595" r:id="rId65"/>
    <p:sldId id="596" r:id="rId66"/>
    <p:sldId id="597" r:id="rId67"/>
    <p:sldId id="598" r:id="rId68"/>
    <p:sldId id="599" r:id="rId69"/>
    <p:sldId id="600" r:id="rId70"/>
    <p:sldId id="601" r:id="rId71"/>
    <p:sldId id="602" r:id="rId72"/>
    <p:sldId id="603" r:id="rId73"/>
    <p:sldId id="604" r:id="rId74"/>
    <p:sldId id="605" r:id="rId75"/>
    <p:sldId id="622" r:id="rId76"/>
    <p:sldId id="633" r:id="rId77"/>
    <p:sldId id="541" r:id="rId78"/>
    <p:sldId id="630" r:id="rId79"/>
    <p:sldId id="631" r:id="rId80"/>
    <p:sldId id="632" r:id="rId81"/>
    <p:sldId id="612" r:id="rId82"/>
    <p:sldId id="613" r:id="rId83"/>
    <p:sldId id="607" r:id="rId84"/>
    <p:sldId id="608" r:id="rId85"/>
    <p:sldId id="609" r:id="rId86"/>
    <p:sldId id="610" r:id="rId87"/>
    <p:sldId id="611" r:id="rId88"/>
    <p:sldId id="634" r:id="rId89"/>
    <p:sldId id="487" r:id="rId90"/>
    <p:sldId id="265" r:id="rId91"/>
    <p:sldId id="340" r:id="rId92"/>
    <p:sldId id="343" r:id="rId93"/>
  </p:sldIdLst>
  <p:sldSz cx="14630400" cy="8229600"/>
  <p:notesSz cx="8229600" cy="14630400"/>
  <p:embeddedFontLst>
    <p:embeddedFont>
      <p:font typeface="Montserrat" pitchFamily="2" charset="0"/>
      <p:regular r:id="rId96"/>
      <p:bold r:id="rId97"/>
      <p:italic r:id="rId98"/>
      <p:boldItalic r:id="rId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D06A"/>
    <a:srgbClr val="E71303"/>
    <a:srgbClr val="CF1FB6"/>
    <a:srgbClr val="FF5B5B"/>
    <a:srgbClr val="00843D"/>
    <a:srgbClr val="C8102E"/>
    <a:srgbClr val="080808"/>
    <a:srgbClr val="F56B7F"/>
    <a:srgbClr val="FCAAB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10"/>
  </p:normalViewPr>
  <p:slideViewPr>
    <p:cSldViewPr snapToGrid="0" snapToObjects="1">
      <p:cViewPr varScale="1">
        <p:scale>
          <a:sx n="62" d="100"/>
          <a:sy n="62" d="100"/>
        </p:scale>
        <p:origin x="94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handoutMaster" Target="handoutMasters/handout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2.fntdata"/><Relationship Id="rId10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3.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isha  Garg | AMRG &amp; Associates" userId="1e9b1554-a3da-4cdb-994d-3f48adc7a089" providerId="ADAL" clId="{70D8EA9A-84D2-4A41-A882-F2A260BA5A79}"/>
    <pc:docChg chg="undo redo custSel addSld delSld modSld modMainMaster">
      <pc:chgData name="Tanisha  Garg | AMRG &amp; Associates" userId="1e9b1554-a3da-4cdb-994d-3f48adc7a089" providerId="ADAL" clId="{70D8EA9A-84D2-4A41-A882-F2A260BA5A79}" dt="2026-04-23T10:41:11.166" v="1023" actId="20577"/>
      <pc:docMkLst>
        <pc:docMk/>
      </pc:docMkLst>
      <pc:sldChg chg="add">
        <pc:chgData name="Tanisha  Garg | AMRG &amp; Associates" userId="1e9b1554-a3da-4cdb-994d-3f48adc7a089" providerId="ADAL" clId="{70D8EA9A-84D2-4A41-A882-F2A260BA5A79}" dt="2026-04-23T10:33:31.283" v="529"/>
        <pc:sldMkLst>
          <pc:docMk/>
          <pc:sldMk cId="3136601922" sldId="541"/>
        </pc:sldMkLst>
      </pc:sldChg>
      <pc:sldChg chg="modSp mod">
        <pc:chgData name="Tanisha  Garg | AMRG &amp; Associates" userId="1e9b1554-a3da-4cdb-994d-3f48adc7a089" providerId="ADAL" clId="{70D8EA9A-84D2-4A41-A882-F2A260BA5A79}" dt="2026-04-23T09:06:57.559" v="522"/>
        <pc:sldMkLst>
          <pc:docMk/>
          <pc:sldMk cId="849832454" sldId="543"/>
        </pc:sldMkLst>
        <pc:graphicFrameChg chg="mod modGraphic">
          <ac:chgData name="Tanisha  Garg | AMRG &amp; Associates" userId="1e9b1554-a3da-4cdb-994d-3f48adc7a089" providerId="ADAL" clId="{70D8EA9A-84D2-4A41-A882-F2A260BA5A79}" dt="2026-04-23T09:06:57.559" v="522"/>
          <ac:graphicFrameMkLst>
            <pc:docMk/>
            <pc:sldMk cId="849832454" sldId="543"/>
            <ac:graphicFrameMk id="31" creationId="{4BEDC492-FA03-7F47-4F87-BB91E90F2553}"/>
          </ac:graphicFrameMkLst>
        </pc:graphicFrameChg>
      </pc:sldChg>
      <pc:sldChg chg="modSp">
        <pc:chgData name="Tanisha  Garg | AMRG &amp; Associates" userId="1e9b1554-a3da-4cdb-994d-3f48adc7a089" providerId="ADAL" clId="{70D8EA9A-84D2-4A41-A882-F2A260BA5A79}" dt="2026-04-23T09:08:51.218" v="523"/>
        <pc:sldMkLst>
          <pc:docMk/>
          <pc:sldMk cId="2426801475" sldId="548"/>
        </pc:sldMkLst>
        <pc:graphicFrameChg chg="mod">
          <ac:chgData name="Tanisha  Garg | AMRG &amp; Associates" userId="1e9b1554-a3da-4cdb-994d-3f48adc7a089" providerId="ADAL" clId="{70D8EA9A-84D2-4A41-A882-F2A260BA5A79}" dt="2026-04-23T09:08:51.218" v="523"/>
          <ac:graphicFrameMkLst>
            <pc:docMk/>
            <pc:sldMk cId="2426801475" sldId="548"/>
            <ac:graphicFrameMk id="6" creationId="{DB1F8487-2A78-8FF7-DFC0-6F96D8B2CD99}"/>
          </ac:graphicFrameMkLst>
        </pc:graphicFrameChg>
      </pc:sldChg>
      <pc:sldChg chg="modSp mod">
        <pc:chgData name="Tanisha  Garg | AMRG &amp; Associates" userId="1e9b1554-a3da-4cdb-994d-3f48adc7a089" providerId="ADAL" clId="{70D8EA9A-84D2-4A41-A882-F2A260BA5A79}" dt="2026-04-17T08:59:41.857" v="2" actId="20577"/>
        <pc:sldMkLst>
          <pc:docMk/>
          <pc:sldMk cId="563909227" sldId="580"/>
        </pc:sldMkLst>
        <pc:spChg chg="mod">
          <ac:chgData name="Tanisha  Garg | AMRG &amp; Associates" userId="1e9b1554-a3da-4cdb-994d-3f48adc7a089" providerId="ADAL" clId="{70D8EA9A-84D2-4A41-A882-F2A260BA5A79}" dt="2026-04-17T08:59:41.857" v="2" actId="20577"/>
          <ac:spMkLst>
            <pc:docMk/>
            <pc:sldMk cId="563909227" sldId="580"/>
            <ac:spMk id="4" creationId="{D87775CA-95F9-B56A-592E-876E4B763A56}"/>
          </ac:spMkLst>
        </pc:spChg>
      </pc:sldChg>
      <pc:sldChg chg="modSp mod">
        <pc:chgData name="Tanisha  Garg | AMRG &amp; Associates" userId="1e9b1554-a3da-4cdb-994d-3f48adc7a089" providerId="ADAL" clId="{70D8EA9A-84D2-4A41-A882-F2A260BA5A79}" dt="2026-04-17T09:10:39.807" v="26" actId="14734"/>
        <pc:sldMkLst>
          <pc:docMk/>
          <pc:sldMk cId="2452398675" sldId="592"/>
        </pc:sldMkLst>
        <pc:graphicFrameChg chg="mod modGraphic">
          <ac:chgData name="Tanisha  Garg | AMRG &amp; Associates" userId="1e9b1554-a3da-4cdb-994d-3f48adc7a089" providerId="ADAL" clId="{70D8EA9A-84D2-4A41-A882-F2A260BA5A79}" dt="2026-04-17T09:10:39.807" v="26" actId="14734"/>
          <ac:graphicFrameMkLst>
            <pc:docMk/>
            <pc:sldMk cId="2452398675" sldId="592"/>
            <ac:graphicFrameMk id="9" creationId="{088CBDCC-8A42-70B6-9BB3-D99B10F6BADE}"/>
          </ac:graphicFrameMkLst>
        </pc:graphicFrameChg>
      </pc:sldChg>
      <pc:sldChg chg="modSp mod">
        <pc:chgData name="Tanisha  Garg | AMRG &amp; Associates" userId="1e9b1554-a3da-4cdb-994d-3f48adc7a089" providerId="ADAL" clId="{70D8EA9A-84D2-4A41-A882-F2A260BA5A79}" dt="2026-04-17T09:11:22.195" v="33" actId="122"/>
        <pc:sldMkLst>
          <pc:docMk/>
          <pc:sldMk cId="4291443406" sldId="593"/>
        </pc:sldMkLst>
        <pc:graphicFrameChg chg="modGraphic">
          <ac:chgData name="Tanisha  Garg | AMRG &amp; Associates" userId="1e9b1554-a3da-4cdb-994d-3f48adc7a089" providerId="ADAL" clId="{70D8EA9A-84D2-4A41-A882-F2A260BA5A79}" dt="2026-04-17T09:11:22.195" v="33" actId="122"/>
          <ac:graphicFrameMkLst>
            <pc:docMk/>
            <pc:sldMk cId="4291443406" sldId="593"/>
            <ac:graphicFrameMk id="9" creationId="{72B5BBAE-8648-B199-465D-98C6C18A27F2}"/>
          </ac:graphicFrameMkLst>
        </pc:graphicFrameChg>
      </pc:sldChg>
      <pc:sldChg chg="modSp mod">
        <pc:chgData name="Tanisha  Garg | AMRG &amp; Associates" userId="1e9b1554-a3da-4cdb-994d-3f48adc7a089" providerId="ADAL" clId="{70D8EA9A-84D2-4A41-A882-F2A260BA5A79}" dt="2026-04-17T09:12:25.767" v="39" actId="122"/>
        <pc:sldMkLst>
          <pc:docMk/>
          <pc:sldMk cId="3761859119" sldId="594"/>
        </pc:sldMkLst>
        <pc:graphicFrameChg chg="modGraphic">
          <ac:chgData name="Tanisha  Garg | AMRG &amp; Associates" userId="1e9b1554-a3da-4cdb-994d-3f48adc7a089" providerId="ADAL" clId="{70D8EA9A-84D2-4A41-A882-F2A260BA5A79}" dt="2026-04-17T09:12:25.767" v="39" actId="122"/>
          <ac:graphicFrameMkLst>
            <pc:docMk/>
            <pc:sldMk cId="3761859119" sldId="594"/>
            <ac:graphicFrameMk id="9" creationId="{0AB7CF3E-B45C-E46A-CD91-ABA7BDECED55}"/>
          </ac:graphicFrameMkLst>
        </pc:graphicFrameChg>
      </pc:sldChg>
      <pc:sldChg chg="modSp mod">
        <pc:chgData name="Tanisha  Garg | AMRG &amp; Associates" userId="1e9b1554-a3da-4cdb-994d-3f48adc7a089" providerId="ADAL" clId="{70D8EA9A-84D2-4A41-A882-F2A260BA5A79}" dt="2026-04-17T09:13:28.391" v="51" actId="1076"/>
        <pc:sldMkLst>
          <pc:docMk/>
          <pc:sldMk cId="3989249977" sldId="595"/>
        </pc:sldMkLst>
        <pc:graphicFrameChg chg="mod modGraphic">
          <ac:chgData name="Tanisha  Garg | AMRG &amp; Associates" userId="1e9b1554-a3da-4cdb-994d-3f48adc7a089" providerId="ADAL" clId="{70D8EA9A-84D2-4A41-A882-F2A260BA5A79}" dt="2026-04-17T09:13:28.391" v="51" actId="1076"/>
          <ac:graphicFrameMkLst>
            <pc:docMk/>
            <pc:sldMk cId="3989249977" sldId="595"/>
            <ac:graphicFrameMk id="9" creationId="{E2F202C9-ACE0-DCB9-3FB4-0B8B7EA7E686}"/>
          </ac:graphicFrameMkLst>
        </pc:graphicFrameChg>
      </pc:sldChg>
      <pc:sldChg chg="modSp mod">
        <pc:chgData name="Tanisha  Garg | AMRG &amp; Associates" userId="1e9b1554-a3da-4cdb-994d-3f48adc7a089" providerId="ADAL" clId="{70D8EA9A-84D2-4A41-A882-F2A260BA5A79}" dt="2026-04-17T09:15:38.934" v="58" actId="14734"/>
        <pc:sldMkLst>
          <pc:docMk/>
          <pc:sldMk cId="4090807978" sldId="598"/>
        </pc:sldMkLst>
        <pc:graphicFrameChg chg="mod modGraphic">
          <ac:chgData name="Tanisha  Garg | AMRG &amp; Associates" userId="1e9b1554-a3da-4cdb-994d-3f48adc7a089" providerId="ADAL" clId="{70D8EA9A-84D2-4A41-A882-F2A260BA5A79}" dt="2026-04-17T09:15:38.934" v="58" actId="14734"/>
          <ac:graphicFrameMkLst>
            <pc:docMk/>
            <pc:sldMk cId="4090807978" sldId="598"/>
            <ac:graphicFrameMk id="9" creationId="{7547A07F-EC5F-FB07-4643-51EA0F3BABF3}"/>
          </ac:graphicFrameMkLst>
        </pc:graphicFrameChg>
      </pc:sldChg>
      <pc:sldChg chg="modSp mod">
        <pc:chgData name="Tanisha  Garg | AMRG &amp; Associates" userId="1e9b1554-a3da-4cdb-994d-3f48adc7a089" providerId="ADAL" clId="{70D8EA9A-84D2-4A41-A882-F2A260BA5A79}" dt="2026-04-17T09:18:14.438" v="85" actId="14100"/>
        <pc:sldMkLst>
          <pc:docMk/>
          <pc:sldMk cId="1784204842" sldId="603"/>
        </pc:sldMkLst>
        <pc:spChg chg="mod">
          <ac:chgData name="Tanisha  Garg | AMRG &amp; Associates" userId="1e9b1554-a3da-4cdb-994d-3f48adc7a089" providerId="ADAL" clId="{70D8EA9A-84D2-4A41-A882-F2A260BA5A79}" dt="2026-04-17T09:18:14.438" v="85" actId="14100"/>
          <ac:spMkLst>
            <pc:docMk/>
            <pc:sldMk cId="1784204842" sldId="603"/>
            <ac:spMk id="16" creationId="{9CBCC6E2-144F-8EA9-1F4C-6BBF27990E4D}"/>
          </ac:spMkLst>
        </pc:spChg>
        <pc:spChg chg="mod">
          <ac:chgData name="Tanisha  Garg | AMRG &amp; Associates" userId="1e9b1554-a3da-4cdb-994d-3f48adc7a089" providerId="ADAL" clId="{70D8EA9A-84D2-4A41-A882-F2A260BA5A79}" dt="2026-04-17T09:18:02.059" v="80" actId="20577"/>
          <ac:spMkLst>
            <pc:docMk/>
            <pc:sldMk cId="1784204842" sldId="603"/>
            <ac:spMk id="18" creationId="{C87C75D7-7880-1B47-59EE-508B34884E22}"/>
          </ac:spMkLst>
        </pc:spChg>
      </pc:sldChg>
      <pc:sldChg chg="modSp mod">
        <pc:chgData name="Tanisha  Garg | AMRG &amp; Associates" userId="1e9b1554-a3da-4cdb-994d-3f48adc7a089" providerId="ADAL" clId="{70D8EA9A-84D2-4A41-A882-F2A260BA5A79}" dt="2026-04-17T09:24:45.441" v="134" actId="404"/>
        <pc:sldMkLst>
          <pc:docMk/>
          <pc:sldMk cId="2329169603" sldId="608"/>
        </pc:sldMkLst>
        <pc:graphicFrameChg chg="mod modGraphic">
          <ac:chgData name="Tanisha  Garg | AMRG &amp; Associates" userId="1e9b1554-a3da-4cdb-994d-3f48adc7a089" providerId="ADAL" clId="{70D8EA9A-84D2-4A41-A882-F2A260BA5A79}" dt="2026-04-17T09:24:45.441" v="134" actId="404"/>
          <ac:graphicFrameMkLst>
            <pc:docMk/>
            <pc:sldMk cId="2329169603" sldId="608"/>
            <ac:graphicFrameMk id="10" creationId="{0AD52227-A078-10E4-E2AC-E9D8924D678A}"/>
          </ac:graphicFrameMkLst>
        </pc:graphicFrameChg>
      </pc:sldChg>
      <pc:sldChg chg="modSp mod">
        <pc:chgData name="Tanisha  Garg | AMRG &amp; Associates" userId="1e9b1554-a3da-4cdb-994d-3f48adc7a089" providerId="ADAL" clId="{70D8EA9A-84D2-4A41-A882-F2A260BA5A79}" dt="2026-04-17T09:25:22.027" v="142" actId="14734"/>
        <pc:sldMkLst>
          <pc:docMk/>
          <pc:sldMk cId="792542711" sldId="609"/>
        </pc:sldMkLst>
        <pc:graphicFrameChg chg="modGraphic">
          <ac:chgData name="Tanisha  Garg | AMRG &amp; Associates" userId="1e9b1554-a3da-4cdb-994d-3f48adc7a089" providerId="ADAL" clId="{70D8EA9A-84D2-4A41-A882-F2A260BA5A79}" dt="2026-04-17T09:25:22.027" v="142" actId="14734"/>
          <ac:graphicFrameMkLst>
            <pc:docMk/>
            <pc:sldMk cId="792542711" sldId="609"/>
            <ac:graphicFrameMk id="7" creationId="{8D6FF6EF-DD40-4CF9-0758-E211DF5CFEC3}"/>
          </ac:graphicFrameMkLst>
        </pc:graphicFrameChg>
      </pc:sldChg>
      <pc:sldChg chg="modSp mod">
        <pc:chgData name="Tanisha  Garg | AMRG &amp; Associates" userId="1e9b1554-a3da-4cdb-994d-3f48adc7a089" providerId="ADAL" clId="{70D8EA9A-84D2-4A41-A882-F2A260BA5A79}" dt="2026-04-17T09:26:04.554" v="147" actId="14734"/>
        <pc:sldMkLst>
          <pc:docMk/>
          <pc:sldMk cId="4192070131" sldId="610"/>
        </pc:sldMkLst>
        <pc:graphicFrameChg chg="modGraphic">
          <ac:chgData name="Tanisha  Garg | AMRG &amp; Associates" userId="1e9b1554-a3da-4cdb-994d-3f48adc7a089" providerId="ADAL" clId="{70D8EA9A-84D2-4A41-A882-F2A260BA5A79}" dt="2026-04-17T09:26:04.554" v="147" actId="14734"/>
          <ac:graphicFrameMkLst>
            <pc:docMk/>
            <pc:sldMk cId="4192070131" sldId="610"/>
            <ac:graphicFrameMk id="7" creationId="{459491E0-6596-F185-B68C-6E92ADE43139}"/>
          </ac:graphicFrameMkLst>
        </pc:graphicFrameChg>
      </pc:sldChg>
      <pc:sldChg chg="modSp mod">
        <pc:chgData name="Tanisha  Garg | AMRG &amp; Associates" userId="1e9b1554-a3da-4cdb-994d-3f48adc7a089" providerId="ADAL" clId="{70D8EA9A-84D2-4A41-A882-F2A260BA5A79}" dt="2026-04-17T09:26:32.426" v="157" actId="14734"/>
        <pc:sldMkLst>
          <pc:docMk/>
          <pc:sldMk cId="2331391350" sldId="611"/>
        </pc:sldMkLst>
        <pc:graphicFrameChg chg="modGraphic">
          <ac:chgData name="Tanisha  Garg | AMRG &amp; Associates" userId="1e9b1554-a3da-4cdb-994d-3f48adc7a089" providerId="ADAL" clId="{70D8EA9A-84D2-4A41-A882-F2A260BA5A79}" dt="2026-04-17T09:26:32.426" v="157" actId="14734"/>
          <ac:graphicFrameMkLst>
            <pc:docMk/>
            <pc:sldMk cId="2331391350" sldId="611"/>
            <ac:graphicFrameMk id="7" creationId="{BB0D31E2-B9EA-FF41-F055-200C7472C6F1}"/>
          </ac:graphicFrameMkLst>
        </pc:graphicFrameChg>
      </pc:sldChg>
      <pc:sldChg chg="del">
        <pc:chgData name="Tanisha  Garg | AMRG &amp; Associates" userId="1e9b1554-a3da-4cdb-994d-3f48adc7a089" providerId="ADAL" clId="{70D8EA9A-84D2-4A41-A882-F2A260BA5A79}" dt="2026-04-23T10:39:04.159" v="922" actId="2696"/>
        <pc:sldMkLst>
          <pc:docMk/>
          <pc:sldMk cId="1620294065" sldId="612"/>
        </pc:sldMkLst>
      </pc:sldChg>
      <pc:sldChg chg="add">
        <pc:chgData name="Tanisha  Garg | AMRG &amp; Associates" userId="1e9b1554-a3da-4cdb-994d-3f48adc7a089" providerId="ADAL" clId="{70D8EA9A-84D2-4A41-A882-F2A260BA5A79}" dt="2026-04-23T10:39:06.915" v="923"/>
        <pc:sldMkLst>
          <pc:docMk/>
          <pc:sldMk cId="2363996247" sldId="612"/>
        </pc:sldMkLst>
      </pc:sldChg>
      <pc:sldChg chg="add">
        <pc:chgData name="Tanisha  Garg | AMRG &amp; Associates" userId="1e9b1554-a3da-4cdb-994d-3f48adc7a089" providerId="ADAL" clId="{70D8EA9A-84D2-4A41-A882-F2A260BA5A79}" dt="2026-04-23T10:39:06.915" v="923"/>
        <pc:sldMkLst>
          <pc:docMk/>
          <pc:sldMk cId="22817494" sldId="613"/>
        </pc:sldMkLst>
      </pc:sldChg>
      <pc:sldChg chg="del">
        <pc:chgData name="Tanisha  Garg | AMRG &amp; Associates" userId="1e9b1554-a3da-4cdb-994d-3f48adc7a089" providerId="ADAL" clId="{70D8EA9A-84D2-4A41-A882-F2A260BA5A79}" dt="2026-04-23T10:39:04.159" v="922" actId="2696"/>
        <pc:sldMkLst>
          <pc:docMk/>
          <pc:sldMk cId="3574801655" sldId="613"/>
        </pc:sldMkLst>
      </pc:sldChg>
      <pc:sldChg chg="addSp delSp modSp mod">
        <pc:chgData name="Tanisha  Garg | AMRG &amp; Associates" userId="1e9b1554-a3da-4cdb-994d-3f48adc7a089" providerId="ADAL" clId="{70D8EA9A-84D2-4A41-A882-F2A260BA5A79}" dt="2026-04-23T10:33:24.266" v="528" actId="22"/>
        <pc:sldMkLst>
          <pc:docMk/>
          <pc:sldMk cId="2178036613" sldId="622"/>
        </pc:sldMkLst>
        <pc:spChg chg="mod">
          <ac:chgData name="Tanisha  Garg | AMRG &amp; Associates" userId="1e9b1554-a3da-4cdb-994d-3f48adc7a089" providerId="ADAL" clId="{70D8EA9A-84D2-4A41-A882-F2A260BA5A79}" dt="2026-04-17T09:21:53.672" v="109" actId="1076"/>
          <ac:spMkLst>
            <pc:docMk/>
            <pc:sldMk cId="2178036613" sldId="622"/>
            <ac:spMk id="8" creationId="{4BCF3962-648F-373E-4A40-2E333EF57B8A}"/>
          </ac:spMkLst>
        </pc:spChg>
        <pc:spChg chg="mod">
          <ac:chgData name="Tanisha  Garg | AMRG &amp; Associates" userId="1e9b1554-a3da-4cdb-994d-3f48adc7a089" providerId="ADAL" clId="{70D8EA9A-84D2-4A41-A882-F2A260BA5A79}" dt="2026-04-17T09:22:19.713" v="114" actId="1076"/>
          <ac:spMkLst>
            <pc:docMk/>
            <pc:sldMk cId="2178036613" sldId="622"/>
            <ac:spMk id="21" creationId="{8E480038-594F-7BB1-3DB9-85EEFBE4A94D}"/>
          </ac:spMkLst>
        </pc:spChg>
        <pc:spChg chg="mod">
          <ac:chgData name="Tanisha  Garg | AMRG &amp; Associates" userId="1e9b1554-a3da-4cdb-994d-3f48adc7a089" providerId="ADAL" clId="{70D8EA9A-84D2-4A41-A882-F2A260BA5A79}" dt="2026-04-17T09:22:06.292" v="112" actId="1076"/>
          <ac:spMkLst>
            <pc:docMk/>
            <pc:sldMk cId="2178036613" sldId="622"/>
            <ac:spMk id="23" creationId="{649E39A4-47AE-8572-5146-BD4A93380CF1}"/>
          </ac:spMkLst>
        </pc:spChg>
        <pc:spChg chg="mod">
          <ac:chgData name="Tanisha  Garg | AMRG &amp; Associates" userId="1e9b1554-a3da-4cdb-994d-3f48adc7a089" providerId="ADAL" clId="{70D8EA9A-84D2-4A41-A882-F2A260BA5A79}" dt="2026-04-17T09:22:42.709" v="115" actId="1076"/>
          <ac:spMkLst>
            <pc:docMk/>
            <pc:sldMk cId="2178036613" sldId="622"/>
            <ac:spMk id="26" creationId="{3D48F887-FB54-8B4A-DA92-B222ADEFF9B8}"/>
          </ac:spMkLst>
        </pc:spChg>
        <pc:grpChg chg="mod">
          <ac:chgData name="Tanisha  Garg | AMRG &amp; Associates" userId="1e9b1554-a3da-4cdb-994d-3f48adc7a089" providerId="ADAL" clId="{70D8EA9A-84D2-4A41-A882-F2A260BA5A79}" dt="2026-04-17T09:21:45.925" v="108" actId="1076"/>
          <ac:grpSpMkLst>
            <pc:docMk/>
            <pc:sldMk cId="2178036613" sldId="622"/>
            <ac:grpSpMk id="6" creationId="{38C64255-388D-8A09-4CA3-5C83C83264B3}"/>
          </ac:grpSpMkLst>
        </pc:grpChg>
        <pc:grpChg chg="mod">
          <ac:chgData name="Tanisha  Garg | AMRG &amp; Associates" userId="1e9b1554-a3da-4cdb-994d-3f48adc7a089" providerId="ADAL" clId="{70D8EA9A-84D2-4A41-A882-F2A260BA5A79}" dt="2026-04-17T09:22:13.269" v="113" actId="1076"/>
          <ac:grpSpMkLst>
            <pc:docMk/>
            <pc:sldMk cId="2178036613" sldId="622"/>
            <ac:grpSpMk id="13" creationId="{5E3C3AAB-2A87-6392-E149-D9888C624D94}"/>
          </ac:grpSpMkLst>
        </pc:grpChg>
        <pc:picChg chg="add del">
          <ac:chgData name="Tanisha  Garg | AMRG &amp; Associates" userId="1e9b1554-a3da-4cdb-994d-3f48adc7a089" providerId="ADAL" clId="{70D8EA9A-84D2-4A41-A882-F2A260BA5A79}" dt="2026-04-23T10:33:17.504" v="526" actId="22"/>
          <ac:picMkLst>
            <pc:docMk/>
            <pc:sldMk cId="2178036613" sldId="622"/>
            <ac:picMk id="20" creationId="{7F9367C5-F381-E205-CB33-8ED93626D411}"/>
          </ac:picMkLst>
        </pc:picChg>
        <pc:picChg chg="add del">
          <ac:chgData name="Tanisha  Garg | AMRG &amp; Associates" userId="1e9b1554-a3da-4cdb-994d-3f48adc7a089" providerId="ADAL" clId="{70D8EA9A-84D2-4A41-A882-F2A260BA5A79}" dt="2026-04-23T10:33:24.266" v="528" actId="22"/>
          <ac:picMkLst>
            <pc:docMk/>
            <pc:sldMk cId="2178036613" sldId="622"/>
            <ac:picMk id="25" creationId="{3E89EAFF-A8F9-711B-B7EB-D50759515FFD}"/>
          </ac:picMkLst>
        </pc:picChg>
      </pc:sldChg>
      <pc:sldChg chg="modSp mod">
        <pc:chgData name="Tanisha  Garg | AMRG &amp; Associates" userId="1e9b1554-a3da-4cdb-994d-3f48adc7a089" providerId="ADAL" clId="{70D8EA9A-84D2-4A41-A882-F2A260BA5A79}" dt="2026-04-17T09:11:56.727" v="36" actId="122"/>
        <pc:sldMkLst>
          <pc:docMk/>
          <pc:sldMk cId="1617465602" sldId="623"/>
        </pc:sldMkLst>
        <pc:graphicFrameChg chg="modGraphic">
          <ac:chgData name="Tanisha  Garg | AMRG &amp; Associates" userId="1e9b1554-a3da-4cdb-994d-3f48adc7a089" providerId="ADAL" clId="{70D8EA9A-84D2-4A41-A882-F2A260BA5A79}" dt="2026-04-17T09:11:56.727" v="36" actId="122"/>
          <ac:graphicFrameMkLst>
            <pc:docMk/>
            <pc:sldMk cId="1617465602" sldId="623"/>
            <ac:graphicFrameMk id="29" creationId="{1DF15E40-EAEE-0207-4C8B-A8798399C66F}"/>
          </ac:graphicFrameMkLst>
        </pc:graphicFrameChg>
      </pc:sldChg>
      <pc:sldChg chg="addSp delSp modSp del mod">
        <pc:chgData name="Tanisha  Garg | AMRG &amp; Associates" userId="1e9b1554-a3da-4cdb-994d-3f48adc7a089" providerId="ADAL" clId="{70D8EA9A-84D2-4A41-A882-F2A260BA5A79}" dt="2026-04-23T06:18:36.599" v="178" actId="47"/>
        <pc:sldMkLst>
          <pc:docMk/>
          <pc:sldMk cId="2183894891" sldId="624"/>
        </pc:sldMkLst>
        <pc:spChg chg="del">
          <ac:chgData name="Tanisha  Garg | AMRG &amp; Associates" userId="1e9b1554-a3da-4cdb-994d-3f48adc7a089" providerId="ADAL" clId="{70D8EA9A-84D2-4A41-A882-F2A260BA5A79}" dt="2026-04-23T06:17:01.463" v="165" actId="478"/>
          <ac:spMkLst>
            <pc:docMk/>
            <pc:sldMk cId="2183894891" sldId="624"/>
            <ac:spMk id="8" creationId="{E256B0BA-66FF-CD3E-8E11-77CBF2BF6675}"/>
          </ac:spMkLst>
        </pc:spChg>
        <pc:spChg chg="mod">
          <ac:chgData name="Tanisha  Garg | AMRG &amp; Associates" userId="1e9b1554-a3da-4cdb-994d-3f48adc7a089" providerId="ADAL" clId="{70D8EA9A-84D2-4A41-A882-F2A260BA5A79}" dt="2026-04-23T06:17:17.992" v="166" actId="164"/>
          <ac:spMkLst>
            <pc:docMk/>
            <pc:sldMk cId="2183894891" sldId="624"/>
            <ac:spMk id="9" creationId="{C44BCA09-74B5-1403-9C50-67D97066E0BF}"/>
          </ac:spMkLst>
        </pc:spChg>
        <pc:spChg chg="mod">
          <ac:chgData name="Tanisha  Garg | AMRG &amp; Associates" userId="1e9b1554-a3da-4cdb-994d-3f48adc7a089" providerId="ADAL" clId="{70D8EA9A-84D2-4A41-A882-F2A260BA5A79}" dt="2026-04-23T06:17:17.992" v="166" actId="164"/>
          <ac:spMkLst>
            <pc:docMk/>
            <pc:sldMk cId="2183894891" sldId="624"/>
            <ac:spMk id="10" creationId="{BC672F59-35BC-A1C1-83F3-B3A791EF7EB0}"/>
          </ac:spMkLst>
        </pc:spChg>
        <pc:spChg chg="mod">
          <ac:chgData name="Tanisha  Garg | AMRG &amp; Associates" userId="1e9b1554-a3da-4cdb-994d-3f48adc7a089" providerId="ADAL" clId="{70D8EA9A-84D2-4A41-A882-F2A260BA5A79}" dt="2026-04-23T06:17:17.992" v="166" actId="164"/>
          <ac:spMkLst>
            <pc:docMk/>
            <pc:sldMk cId="2183894891" sldId="624"/>
            <ac:spMk id="11" creationId="{F46948C8-40DE-4024-ADCE-1D7DEB438A94}"/>
          </ac:spMkLst>
        </pc:spChg>
        <pc:spChg chg="mod">
          <ac:chgData name="Tanisha  Garg | AMRG &amp; Associates" userId="1e9b1554-a3da-4cdb-994d-3f48adc7a089" providerId="ADAL" clId="{70D8EA9A-84D2-4A41-A882-F2A260BA5A79}" dt="2026-04-23T06:17:17.992" v="166" actId="164"/>
          <ac:spMkLst>
            <pc:docMk/>
            <pc:sldMk cId="2183894891" sldId="624"/>
            <ac:spMk id="12" creationId="{39528E8B-38DA-C1A7-A39E-9AFA928E3508}"/>
          </ac:spMkLst>
        </pc:spChg>
        <pc:spChg chg="mod">
          <ac:chgData name="Tanisha  Garg | AMRG &amp; Associates" userId="1e9b1554-a3da-4cdb-994d-3f48adc7a089" providerId="ADAL" clId="{70D8EA9A-84D2-4A41-A882-F2A260BA5A79}" dt="2026-04-23T06:17:17.992" v="166" actId="164"/>
          <ac:spMkLst>
            <pc:docMk/>
            <pc:sldMk cId="2183894891" sldId="624"/>
            <ac:spMk id="17" creationId="{A93E76DC-AF9C-5562-C4F0-F11C3DCB8348}"/>
          </ac:spMkLst>
        </pc:spChg>
        <pc:spChg chg="mod">
          <ac:chgData name="Tanisha  Garg | AMRG &amp; Associates" userId="1e9b1554-a3da-4cdb-994d-3f48adc7a089" providerId="ADAL" clId="{70D8EA9A-84D2-4A41-A882-F2A260BA5A79}" dt="2026-04-23T06:17:17.992" v="166" actId="164"/>
          <ac:spMkLst>
            <pc:docMk/>
            <pc:sldMk cId="2183894891" sldId="624"/>
            <ac:spMk id="18" creationId="{E29ABF43-6E9C-CB66-8BA5-92E5804E3247}"/>
          </ac:spMkLst>
        </pc:spChg>
        <pc:spChg chg="mod">
          <ac:chgData name="Tanisha  Garg | AMRG &amp; Associates" userId="1e9b1554-a3da-4cdb-994d-3f48adc7a089" providerId="ADAL" clId="{70D8EA9A-84D2-4A41-A882-F2A260BA5A79}" dt="2026-04-23T06:17:17.992" v="166" actId="164"/>
          <ac:spMkLst>
            <pc:docMk/>
            <pc:sldMk cId="2183894891" sldId="624"/>
            <ac:spMk id="19" creationId="{952741F4-E61D-E73E-5DFE-F9F45D882D2C}"/>
          </ac:spMkLst>
        </pc:spChg>
        <pc:spChg chg="mod">
          <ac:chgData name="Tanisha  Garg | AMRG &amp; Associates" userId="1e9b1554-a3da-4cdb-994d-3f48adc7a089" providerId="ADAL" clId="{70D8EA9A-84D2-4A41-A882-F2A260BA5A79}" dt="2026-04-23T06:17:17.992" v="166" actId="164"/>
          <ac:spMkLst>
            <pc:docMk/>
            <pc:sldMk cId="2183894891" sldId="624"/>
            <ac:spMk id="20" creationId="{ED67BECA-C6D8-9D76-20AA-5DB59572933B}"/>
          </ac:spMkLst>
        </pc:spChg>
        <pc:grpChg chg="add mod">
          <ac:chgData name="Tanisha  Garg | AMRG &amp; Associates" userId="1e9b1554-a3da-4cdb-994d-3f48adc7a089" providerId="ADAL" clId="{70D8EA9A-84D2-4A41-A882-F2A260BA5A79}" dt="2026-04-23T06:17:24.672" v="168" actId="1076"/>
          <ac:grpSpMkLst>
            <pc:docMk/>
            <pc:sldMk cId="2183894891" sldId="624"/>
            <ac:grpSpMk id="13" creationId="{3B0071D9-FA5E-941D-940C-3335301CA815}"/>
          </ac:grpSpMkLst>
        </pc:grpChg>
      </pc:sldChg>
      <pc:sldChg chg="addSp delSp modSp mod">
        <pc:chgData name="Tanisha  Garg | AMRG &amp; Associates" userId="1e9b1554-a3da-4cdb-994d-3f48adc7a089" providerId="ADAL" clId="{70D8EA9A-84D2-4A41-A882-F2A260BA5A79}" dt="2026-04-23T10:40:41.472" v="1003" actId="20577"/>
        <pc:sldMkLst>
          <pc:docMk/>
          <pc:sldMk cId="4170113273" sldId="625"/>
        </pc:sldMkLst>
        <pc:spChg chg="del">
          <ac:chgData name="Tanisha  Garg | AMRG &amp; Associates" userId="1e9b1554-a3da-4cdb-994d-3f48adc7a089" providerId="ADAL" clId="{70D8EA9A-84D2-4A41-A882-F2A260BA5A79}" dt="2026-04-23T06:17:28.817" v="169" actId="478"/>
          <ac:spMkLst>
            <pc:docMk/>
            <pc:sldMk cId="4170113273" sldId="625"/>
            <ac:spMk id="8" creationId="{9E53FE02-88B1-F0DA-4A8F-8ADCFBB6765B}"/>
          </ac:spMkLst>
        </pc:spChg>
        <pc:spChg chg="mod">
          <ac:chgData name="Tanisha  Garg | AMRG &amp; Associates" userId="1e9b1554-a3da-4cdb-994d-3f48adc7a089" providerId="ADAL" clId="{70D8EA9A-84D2-4A41-A882-F2A260BA5A79}" dt="2026-04-23T06:17:58.260" v="173" actId="164"/>
          <ac:spMkLst>
            <pc:docMk/>
            <pc:sldMk cId="4170113273" sldId="625"/>
            <ac:spMk id="9" creationId="{7F9A2EA2-5B26-736E-581E-5F1595BA0FAF}"/>
          </ac:spMkLst>
        </pc:spChg>
        <pc:spChg chg="mod">
          <ac:chgData name="Tanisha  Garg | AMRG &amp; Associates" userId="1e9b1554-a3da-4cdb-994d-3f48adc7a089" providerId="ADAL" clId="{70D8EA9A-84D2-4A41-A882-F2A260BA5A79}" dt="2026-04-23T10:34:41.230" v="580" actId="20577"/>
          <ac:spMkLst>
            <pc:docMk/>
            <pc:sldMk cId="4170113273" sldId="625"/>
            <ac:spMk id="10" creationId="{DB75087E-5003-FA9B-ED07-D7820871821E}"/>
          </ac:spMkLst>
        </pc:spChg>
        <pc:spChg chg="mod">
          <ac:chgData name="Tanisha  Garg | AMRG &amp; Associates" userId="1e9b1554-a3da-4cdb-994d-3f48adc7a089" providerId="ADAL" clId="{70D8EA9A-84D2-4A41-A882-F2A260BA5A79}" dt="2026-04-23T06:17:58.260" v="173" actId="164"/>
          <ac:spMkLst>
            <pc:docMk/>
            <pc:sldMk cId="4170113273" sldId="625"/>
            <ac:spMk id="11" creationId="{84ABA404-359D-5077-9D78-047DFC836624}"/>
          </ac:spMkLst>
        </pc:spChg>
        <pc:spChg chg="mod">
          <ac:chgData name="Tanisha  Garg | AMRG &amp; Associates" userId="1e9b1554-a3da-4cdb-994d-3f48adc7a089" providerId="ADAL" clId="{70D8EA9A-84D2-4A41-A882-F2A260BA5A79}" dt="2026-04-23T06:17:58.260" v="173" actId="164"/>
          <ac:spMkLst>
            <pc:docMk/>
            <pc:sldMk cId="4170113273" sldId="625"/>
            <ac:spMk id="12" creationId="{BFE2E755-52AF-7D18-0066-D40C62D53206}"/>
          </ac:spMkLst>
        </pc:spChg>
        <pc:spChg chg="mod">
          <ac:chgData name="Tanisha  Garg | AMRG &amp; Associates" userId="1e9b1554-a3da-4cdb-994d-3f48adc7a089" providerId="ADAL" clId="{70D8EA9A-84D2-4A41-A882-F2A260BA5A79}" dt="2026-04-23T06:17:36.732" v="170"/>
          <ac:spMkLst>
            <pc:docMk/>
            <pc:sldMk cId="4170113273" sldId="625"/>
            <ac:spMk id="14" creationId="{025385AE-ED61-55C9-4CAE-73C8F1868D4E}"/>
          </ac:spMkLst>
        </pc:spChg>
        <pc:spChg chg="mod">
          <ac:chgData name="Tanisha  Garg | AMRG &amp; Associates" userId="1e9b1554-a3da-4cdb-994d-3f48adc7a089" providerId="ADAL" clId="{70D8EA9A-84D2-4A41-A882-F2A260BA5A79}" dt="2026-04-23T06:17:36.732" v="170"/>
          <ac:spMkLst>
            <pc:docMk/>
            <pc:sldMk cId="4170113273" sldId="625"/>
            <ac:spMk id="15" creationId="{A63B99C0-5B49-F672-192B-23942247516D}"/>
          </ac:spMkLst>
        </pc:spChg>
        <pc:spChg chg="mod">
          <ac:chgData name="Tanisha  Garg | AMRG &amp; Associates" userId="1e9b1554-a3da-4cdb-994d-3f48adc7a089" providerId="ADAL" clId="{70D8EA9A-84D2-4A41-A882-F2A260BA5A79}" dt="2026-04-23T06:17:36.732" v="170"/>
          <ac:spMkLst>
            <pc:docMk/>
            <pc:sldMk cId="4170113273" sldId="625"/>
            <ac:spMk id="16" creationId="{E59DDCC7-5B9B-7B79-BD6E-74438FFCB326}"/>
          </ac:spMkLst>
        </pc:spChg>
        <pc:spChg chg="mod">
          <ac:chgData name="Tanisha  Garg | AMRG &amp; Associates" userId="1e9b1554-a3da-4cdb-994d-3f48adc7a089" providerId="ADAL" clId="{70D8EA9A-84D2-4A41-A882-F2A260BA5A79}" dt="2026-04-23T10:34:52.562" v="609" actId="20577"/>
          <ac:spMkLst>
            <pc:docMk/>
            <pc:sldMk cId="4170113273" sldId="625"/>
            <ac:spMk id="17" creationId="{655845C9-5DAE-F679-1583-9234EE457811}"/>
          </ac:spMkLst>
        </pc:spChg>
        <pc:spChg chg="mod">
          <ac:chgData name="Tanisha  Garg | AMRG &amp; Associates" userId="1e9b1554-a3da-4cdb-994d-3f48adc7a089" providerId="ADAL" clId="{70D8EA9A-84D2-4A41-A882-F2A260BA5A79}" dt="2026-04-23T10:35:15.982" v="647" actId="20577"/>
          <ac:spMkLst>
            <pc:docMk/>
            <pc:sldMk cId="4170113273" sldId="625"/>
            <ac:spMk id="18" creationId="{B86F1DC6-4F95-523E-A612-861F159DD087}"/>
          </ac:spMkLst>
        </pc:spChg>
        <pc:spChg chg="mod">
          <ac:chgData name="Tanisha  Garg | AMRG &amp; Associates" userId="1e9b1554-a3da-4cdb-994d-3f48adc7a089" providerId="ADAL" clId="{70D8EA9A-84D2-4A41-A882-F2A260BA5A79}" dt="2026-04-23T10:35:48.906" v="674" actId="20577"/>
          <ac:spMkLst>
            <pc:docMk/>
            <pc:sldMk cId="4170113273" sldId="625"/>
            <ac:spMk id="19" creationId="{227EA03F-A9C2-3AE8-2D38-393016857E1A}"/>
          </ac:spMkLst>
        </pc:spChg>
        <pc:spChg chg="mod">
          <ac:chgData name="Tanisha  Garg | AMRG &amp; Associates" userId="1e9b1554-a3da-4cdb-994d-3f48adc7a089" providerId="ADAL" clId="{70D8EA9A-84D2-4A41-A882-F2A260BA5A79}" dt="2026-04-23T10:36:13.041" v="731" actId="20577"/>
          <ac:spMkLst>
            <pc:docMk/>
            <pc:sldMk cId="4170113273" sldId="625"/>
            <ac:spMk id="20" creationId="{DC1571AE-FEB6-8C68-4DA1-6A600A63B423}"/>
          </ac:spMkLst>
        </pc:spChg>
        <pc:spChg chg="mod">
          <ac:chgData name="Tanisha  Garg | AMRG &amp; Associates" userId="1e9b1554-a3da-4cdb-994d-3f48adc7a089" providerId="ADAL" clId="{70D8EA9A-84D2-4A41-A882-F2A260BA5A79}" dt="2026-04-23T06:17:36.732" v="170"/>
          <ac:spMkLst>
            <pc:docMk/>
            <pc:sldMk cId="4170113273" sldId="625"/>
            <ac:spMk id="21" creationId="{9D824434-2971-D36F-8ADF-701BDD0976FC}"/>
          </ac:spMkLst>
        </pc:spChg>
        <pc:spChg chg="mod">
          <ac:chgData name="Tanisha  Garg | AMRG &amp; Associates" userId="1e9b1554-a3da-4cdb-994d-3f48adc7a089" providerId="ADAL" clId="{70D8EA9A-84D2-4A41-A882-F2A260BA5A79}" dt="2026-04-23T06:17:36.732" v="170"/>
          <ac:spMkLst>
            <pc:docMk/>
            <pc:sldMk cId="4170113273" sldId="625"/>
            <ac:spMk id="22" creationId="{0A1C6155-7049-1CC4-AD20-F8F70A527A45}"/>
          </ac:spMkLst>
        </pc:spChg>
        <pc:spChg chg="mod">
          <ac:chgData name="Tanisha  Garg | AMRG &amp; Associates" userId="1e9b1554-a3da-4cdb-994d-3f48adc7a089" providerId="ADAL" clId="{70D8EA9A-84D2-4A41-A882-F2A260BA5A79}" dt="2026-04-23T06:17:36.732" v="170"/>
          <ac:spMkLst>
            <pc:docMk/>
            <pc:sldMk cId="4170113273" sldId="625"/>
            <ac:spMk id="23" creationId="{740D5F22-CC26-543B-C38D-D18BFE76B288}"/>
          </ac:spMkLst>
        </pc:spChg>
        <pc:spChg chg="mod">
          <ac:chgData name="Tanisha  Garg | AMRG &amp; Associates" userId="1e9b1554-a3da-4cdb-994d-3f48adc7a089" providerId="ADAL" clId="{70D8EA9A-84D2-4A41-A882-F2A260BA5A79}" dt="2026-04-23T06:17:36.732" v="170"/>
          <ac:spMkLst>
            <pc:docMk/>
            <pc:sldMk cId="4170113273" sldId="625"/>
            <ac:spMk id="24" creationId="{53D40B66-4E2E-E633-5D23-21B4E69076BA}"/>
          </ac:spMkLst>
        </pc:spChg>
        <pc:spChg chg="mod">
          <ac:chgData name="Tanisha  Garg | AMRG &amp; Associates" userId="1e9b1554-a3da-4cdb-994d-3f48adc7a089" providerId="ADAL" clId="{70D8EA9A-84D2-4A41-A882-F2A260BA5A79}" dt="2026-04-23T06:17:36.732" v="170"/>
          <ac:spMkLst>
            <pc:docMk/>
            <pc:sldMk cId="4170113273" sldId="625"/>
            <ac:spMk id="25" creationId="{CA5876BF-8BB0-C380-C24C-90FBA6C53947}"/>
          </ac:spMkLst>
        </pc:spChg>
        <pc:spChg chg="mod">
          <ac:chgData name="Tanisha  Garg | AMRG &amp; Associates" userId="1e9b1554-a3da-4cdb-994d-3f48adc7a089" providerId="ADAL" clId="{70D8EA9A-84D2-4A41-A882-F2A260BA5A79}" dt="2026-04-23T10:36:59.487" v="769" actId="20577"/>
          <ac:spMkLst>
            <pc:docMk/>
            <pc:sldMk cId="4170113273" sldId="625"/>
            <ac:spMk id="28" creationId="{9D98A192-5C7C-3607-F6E0-A12265A1D474}"/>
          </ac:spMkLst>
        </pc:spChg>
        <pc:spChg chg="mod">
          <ac:chgData name="Tanisha  Garg | AMRG &amp; Associates" userId="1e9b1554-a3da-4cdb-994d-3f48adc7a089" providerId="ADAL" clId="{70D8EA9A-84D2-4A41-A882-F2A260BA5A79}" dt="2026-04-23T10:37:22.814" v="803" actId="20577"/>
          <ac:spMkLst>
            <pc:docMk/>
            <pc:sldMk cId="4170113273" sldId="625"/>
            <ac:spMk id="29" creationId="{025FC86F-A5F9-8E34-0399-BA04F1C09C18}"/>
          </ac:spMkLst>
        </pc:spChg>
        <pc:spChg chg="mod">
          <ac:chgData name="Tanisha  Garg | AMRG &amp; Associates" userId="1e9b1554-a3da-4cdb-994d-3f48adc7a089" providerId="ADAL" clId="{70D8EA9A-84D2-4A41-A882-F2A260BA5A79}" dt="2026-04-23T10:37:34.347" v="838" actId="20577"/>
          <ac:spMkLst>
            <pc:docMk/>
            <pc:sldMk cId="4170113273" sldId="625"/>
            <ac:spMk id="30" creationId="{46E75986-FA52-6EB9-E4EE-619780D015D5}"/>
          </ac:spMkLst>
        </pc:spChg>
        <pc:spChg chg="mod">
          <ac:chgData name="Tanisha  Garg | AMRG &amp; Associates" userId="1e9b1554-a3da-4cdb-994d-3f48adc7a089" providerId="ADAL" clId="{70D8EA9A-84D2-4A41-A882-F2A260BA5A79}" dt="2026-04-23T10:37:58.781" v="858" actId="20577"/>
          <ac:spMkLst>
            <pc:docMk/>
            <pc:sldMk cId="4170113273" sldId="625"/>
            <ac:spMk id="31" creationId="{995FFADB-A171-F8A3-A040-31D6EFA3D8EF}"/>
          </ac:spMkLst>
        </pc:spChg>
        <pc:spChg chg="mod">
          <ac:chgData name="Tanisha  Garg | AMRG &amp; Associates" userId="1e9b1554-a3da-4cdb-994d-3f48adc7a089" providerId="ADAL" clId="{70D8EA9A-84D2-4A41-A882-F2A260BA5A79}" dt="2026-04-23T10:39:58.927" v="994" actId="20577"/>
          <ac:spMkLst>
            <pc:docMk/>
            <pc:sldMk cId="4170113273" sldId="625"/>
            <ac:spMk id="32" creationId="{418865F8-00F2-4B69-282B-9D08A4E7A1AA}"/>
          </ac:spMkLst>
        </pc:spChg>
        <pc:spChg chg="mod">
          <ac:chgData name="Tanisha  Garg | AMRG &amp; Associates" userId="1e9b1554-a3da-4cdb-994d-3f48adc7a089" providerId="ADAL" clId="{70D8EA9A-84D2-4A41-A882-F2A260BA5A79}" dt="2026-04-23T10:39:45.348" v="938"/>
          <ac:spMkLst>
            <pc:docMk/>
            <pc:sldMk cId="4170113273" sldId="625"/>
            <ac:spMk id="33" creationId="{659C8468-8696-620E-9FA0-16967936D4EA}"/>
          </ac:spMkLst>
        </pc:spChg>
        <pc:spChg chg="mod">
          <ac:chgData name="Tanisha  Garg | AMRG &amp; Associates" userId="1e9b1554-a3da-4cdb-994d-3f48adc7a089" providerId="ADAL" clId="{70D8EA9A-84D2-4A41-A882-F2A260BA5A79}" dt="2026-04-23T10:40:41.472" v="1003" actId="20577"/>
          <ac:spMkLst>
            <pc:docMk/>
            <pc:sldMk cId="4170113273" sldId="625"/>
            <ac:spMk id="34" creationId="{A4BD1D28-A65A-FDF6-15D6-41729399335D}"/>
          </ac:spMkLst>
        </pc:spChg>
        <pc:spChg chg="del mod">
          <ac:chgData name="Tanisha  Garg | AMRG &amp; Associates" userId="1e9b1554-a3da-4cdb-994d-3f48adc7a089" providerId="ADAL" clId="{70D8EA9A-84D2-4A41-A882-F2A260BA5A79}" dt="2026-04-23T10:40:37.745" v="1001" actId="478"/>
          <ac:spMkLst>
            <pc:docMk/>
            <pc:sldMk cId="4170113273" sldId="625"/>
            <ac:spMk id="35" creationId="{86BB328D-C409-162B-9EF9-3508DA3DBBB7}"/>
          </ac:spMkLst>
        </pc:spChg>
        <pc:grpChg chg="add mod">
          <ac:chgData name="Tanisha  Garg | AMRG &amp; Associates" userId="1e9b1554-a3da-4cdb-994d-3f48adc7a089" providerId="ADAL" clId="{70D8EA9A-84D2-4A41-A882-F2A260BA5A79}" dt="2026-04-23T10:40:31.455" v="999" actId="14100"/>
          <ac:grpSpMkLst>
            <pc:docMk/>
            <pc:sldMk cId="4170113273" sldId="625"/>
            <ac:grpSpMk id="8" creationId="{479DE974-DC5B-CADD-0126-0069491687FD}"/>
          </ac:grpSpMkLst>
        </pc:grpChg>
        <pc:grpChg chg="add mod">
          <ac:chgData name="Tanisha  Garg | AMRG &amp; Associates" userId="1e9b1554-a3da-4cdb-994d-3f48adc7a089" providerId="ADAL" clId="{70D8EA9A-84D2-4A41-A882-F2A260BA5A79}" dt="2026-04-23T10:40:03.570" v="995" actId="14100"/>
          <ac:grpSpMkLst>
            <pc:docMk/>
            <pc:sldMk cId="4170113273" sldId="625"/>
            <ac:grpSpMk id="13" creationId="{5F7ECE55-9898-1AAC-C815-4DBDF5B60471}"/>
          </ac:grpSpMkLst>
        </pc:grpChg>
        <pc:grpChg chg="add mod">
          <ac:chgData name="Tanisha  Garg | AMRG &amp; Associates" userId="1e9b1554-a3da-4cdb-994d-3f48adc7a089" providerId="ADAL" clId="{70D8EA9A-84D2-4A41-A882-F2A260BA5A79}" dt="2026-04-23T10:40:20.694" v="997" actId="14100"/>
          <ac:grpSpMkLst>
            <pc:docMk/>
            <pc:sldMk cId="4170113273" sldId="625"/>
            <ac:grpSpMk id="26" creationId="{4008D613-7D1F-447D-CACA-D3D00750488E}"/>
          </ac:grpSpMkLst>
        </pc:grpChg>
      </pc:sldChg>
      <pc:sldChg chg="add">
        <pc:chgData name="Tanisha  Garg | AMRG &amp; Associates" userId="1e9b1554-a3da-4cdb-994d-3f48adc7a089" providerId="ADAL" clId="{70D8EA9A-84D2-4A41-A882-F2A260BA5A79}" dt="2026-04-23T10:33:31.283" v="529"/>
        <pc:sldMkLst>
          <pc:docMk/>
          <pc:sldMk cId="535548829" sldId="630"/>
        </pc:sldMkLst>
      </pc:sldChg>
      <pc:sldChg chg="add">
        <pc:chgData name="Tanisha  Garg | AMRG &amp; Associates" userId="1e9b1554-a3da-4cdb-994d-3f48adc7a089" providerId="ADAL" clId="{70D8EA9A-84D2-4A41-A882-F2A260BA5A79}" dt="2026-04-23T10:33:31.283" v="529"/>
        <pc:sldMkLst>
          <pc:docMk/>
          <pc:sldMk cId="2983926466" sldId="631"/>
        </pc:sldMkLst>
      </pc:sldChg>
      <pc:sldChg chg="add">
        <pc:chgData name="Tanisha  Garg | AMRG &amp; Associates" userId="1e9b1554-a3da-4cdb-994d-3f48adc7a089" providerId="ADAL" clId="{70D8EA9A-84D2-4A41-A882-F2A260BA5A79}" dt="2026-04-23T10:33:31.283" v="529"/>
        <pc:sldMkLst>
          <pc:docMk/>
          <pc:sldMk cId="3704404895" sldId="632"/>
        </pc:sldMkLst>
      </pc:sldChg>
      <pc:sldChg chg="modSp add mod">
        <pc:chgData name="Tanisha  Garg | AMRG &amp; Associates" userId="1e9b1554-a3da-4cdb-994d-3f48adc7a089" providerId="ADAL" clId="{70D8EA9A-84D2-4A41-A882-F2A260BA5A79}" dt="2026-04-23T10:33:45.645" v="557" actId="20577"/>
        <pc:sldMkLst>
          <pc:docMk/>
          <pc:sldMk cId="581260696" sldId="633"/>
        </pc:sldMkLst>
        <pc:spChg chg="mod">
          <ac:chgData name="Tanisha  Garg | AMRG &amp; Associates" userId="1e9b1554-a3da-4cdb-994d-3f48adc7a089" providerId="ADAL" clId="{70D8EA9A-84D2-4A41-A882-F2A260BA5A79}" dt="2026-04-23T10:33:45.645" v="557" actId="20577"/>
          <ac:spMkLst>
            <pc:docMk/>
            <pc:sldMk cId="581260696" sldId="633"/>
            <ac:spMk id="11" creationId="{A6A8DABF-1859-1093-C3DF-9442BA3B75BD}"/>
          </ac:spMkLst>
        </pc:spChg>
      </pc:sldChg>
      <pc:sldChg chg="modSp add mod">
        <pc:chgData name="Tanisha  Garg | AMRG &amp; Associates" userId="1e9b1554-a3da-4cdb-994d-3f48adc7a089" providerId="ADAL" clId="{70D8EA9A-84D2-4A41-A882-F2A260BA5A79}" dt="2026-04-23T10:41:11.166" v="1023" actId="20577"/>
        <pc:sldMkLst>
          <pc:docMk/>
          <pc:sldMk cId="3743683054" sldId="634"/>
        </pc:sldMkLst>
        <pc:spChg chg="mod">
          <ac:chgData name="Tanisha  Garg | AMRG &amp; Associates" userId="1e9b1554-a3da-4cdb-994d-3f48adc7a089" providerId="ADAL" clId="{70D8EA9A-84D2-4A41-A882-F2A260BA5A79}" dt="2026-04-23T10:41:11.166" v="1023" actId="20577"/>
          <ac:spMkLst>
            <pc:docMk/>
            <pc:sldMk cId="3743683054" sldId="634"/>
            <ac:spMk id="11" creationId="{573FE78C-B7F4-A299-2EE0-AA5E2C51D66F}"/>
          </ac:spMkLst>
        </pc:spChg>
      </pc:sldChg>
      <pc:sldMasterChg chg="modSldLayout">
        <pc:chgData name="Tanisha  Garg | AMRG &amp; Associates" userId="1e9b1554-a3da-4cdb-994d-3f48adc7a089" providerId="ADAL" clId="{70D8EA9A-84D2-4A41-A882-F2A260BA5A79}" dt="2026-04-23T09:14:44.818" v="524"/>
        <pc:sldMasterMkLst>
          <pc:docMk/>
          <pc:sldMasterMk cId="3825946122" sldId="2147483662"/>
        </pc:sldMasterMkLst>
        <pc:sldLayoutChg chg="addSp modSp">
          <pc:chgData name="Tanisha  Garg | AMRG &amp; Associates" userId="1e9b1554-a3da-4cdb-994d-3f48adc7a089" providerId="ADAL" clId="{70D8EA9A-84D2-4A41-A882-F2A260BA5A79}" dt="2026-04-23T09:14:44.818" v="524"/>
          <pc:sldLayoutMkLst>
            <pc:docMk/>
            <pc:sldMasterMk cId="3825946122" sldId="2147483662"/>
            <pc:sldLayoutMk cId="1215999984" sldId="2147483675"/>
          </pc:sldLayoutMkLst>
          <pc:spChg chg="add mod">
            <ac:chgData name="Tanisha  Garg | AMRG &amp; Associates" userId="1e9b1554-a3da-4cdb-994d-3f48adc7a089" providerId="ADAL" clId="{70D8EA9A-84D2-4A41-A882-F2A260BA5A79}" dt="2026-04-23T09:14:44.818" v="524"/>
            <ac:spMkLst>
              <pc:docMk/>
              <pc:sldMasterMk cId="3825946122" sldId="2147483662"/>
              <pc:sldLayoutMk cId="1215999984" sldId="2147483675"/>
              <ac:spMk id="2" creationId="{31796341-C2A9-6C3C-18CD-429F706A3281}"/>
            </ac:spMkLst>
          </pc:spChg>
          <pc:spChg chg="add mod">
            <ac:chgData name="Tanisha  Garg | AMRG &amp; Associates" userId="1e9b1554-a3da-4cdb-994d-3f48adc7a089" providerId="ADAL" clId="{70D8EA9A-84D2-4A41-A882-F2A260BA5A79}" dt="2026-04-23T09:14:44.818" v="524"/>
            <ac:spMkLst>
              <pc:docMk/>
              <pc:sldMasterMk cId="3825946122" sldId="2147483662"/>
              <pc:sldLayoutMk cId="1215999984" sldId="2147483675"/>
              <ac:spMk id="3" creationId="{8F09CEBA-AE07-E7B8-250B-CD87D67CB7AE}"/>
            </ac:spMkLst>
          </pc:spChg>
          <pc:spChg chg="add mod">
            <ac:chgData name="Tanisha  Garg | AMRG &amp; Associates" userId="1e9b1554-a3da-4cdb-994d-3f48adc7a089" providerId="ADAL" clId="{70D8EA9A-84D2-4A41-A882-F2A260BA5A79}" dt="2026-04-23T09:14:44.818" v="524"/>
            <ac:spMkLst>
              <pc:docMk/>
              <pc:sldMasterMk cId="3825946122" sldId="2147483662"/>
              <pc:sldLayoutMk cId="1215999984" sldId="2147483675"/>
              <ac:spMk id="4" creationId="{B6412CB5-45F3-6176-48BC-D8CAAB961C5F}"/>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306381-9562-4AE4-94A8-AC3EB1F90981}"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E3560495-EAC9-4481-AEAA-CED5CE285FAE}">
      <dgm:prSet phldrT="[Text]" phldr="0" custT="1"/>
      <dgm:spPr/>
      <dgm:t>
        <a:bodyPr/>
        <a:lstStyle/>
        <a:p>
          <a:r>
            <a:rPr lang="en-US" sz="1600" dirty="0">
              <a:latin typeface="Montserrat" panose="00000500000000000000" pitchFamily="2" charset="0"/>
            </a:rPr>
            <a:t>Supply  of Goods or Services</a:t>
          </a:r>
        </a:p>
      </dgm:t>
    </dgm:pt>
    <dgm:pt modelId="{5A3BC407-66DA-48B9-890A-1AC7F5F513F7}" type="parTrans" cxnId="{A2112AA1-3EEB-49E3-AC70-AF87F65F4165}">
      <dgm:prSet/>
      <dgm:spPr/>
      <dgm:t>
        <a:bodyPr/>
        <a:lstStyle/>
        <a:p>
          <a:endParaRPr lang="en-US"/>
        </a:p>
      </dgm:t>
    </dgm:pt>
    <dgm:pt modelId="{D3913775-1B08-4056-B736-4F5F3861269D}" type="sibTrans" cxnId="{A2112AA1-3EEB-49E3-AC70-AF87F65F4165}">
      <dgm:prSet/>
      <dgm:spPr/>
      <dgm:t>
        <a:bodyPr/>
        <a:lstStyle/>
        <a:p>
          <a:endParaRPr lang="en-US"/>
        </a:p>
      </dgm:t>
    </dgm:pt>
    <dgm:pt modelId="{1B545A0B-A549-4F75-B759-B49713EA09EE}">
      <dgm:prSet phldrT="[Text]" phldr="0" custT="1"/>
      <dgm:spPr/>
      <dgm:t>
        <a:bodyPr/>
        <a:lstStyle/>
        <a:p>
          <a:r>
            <a:rPr lang="en-US" sz="1600" dirty="0">
              <a:latin typeface="Montserrat" panose="00000500000000000000" pitchFamily="2" charset="0"/>
            </a:rPr>
            <a:t>For consideration</a:t>
          </a:r>
        </a:p>
      </dgm:t>
    </dgm:pt>
    <dgm:pt modelId="{C2A82174-D948-4777-B0BB-C9AEDCFA4E8D}" type="parTrans" cxnId="{75D14D05-205D-42DD-BDE1-55B9F28AE8F8}">
      <dgm:prSet/>
      <dgm:spPr/>
      <dgm:t>
        <a:bodyPr/>
        <a:lstStyle/>
        <a:p>
          <a:endParaRPr lang="en-US"/>
        </a:p>
      </dgm:t>
    </dgm:pt>
    <dgm:pt modelId="{D89053F7-DD21-440B-A130-05D5EA708386}" type="sibTrans" cxnId="{75D14D05-205D-42DD-BDE1-55B9F28AE8F8}">
      <dgm:prSet/>
      <dgm:spPr/>
      <dgm:t>
        <a:bodyPr/>
        <a:lstStyle/>
        <a:p>
          <a:endParaRPr lang="en-US"/>
        </a:p>
      </dgm:t>
    </dgm:pt>
    <dgm:pt modelId="{7E3D8A89-799E-4EC2-9248-6EDB530AE068}">
      <dgm:prSet phldrT="[Text]" phldr="0" custT="1"/>
      <dgm:spPr/>
      <dgm:t>
        <a:bodyPr/>
        <a:lstStyle/>
        <a:p>
          <a:r>
            <a:rPr lang="en-US" sz="1600" dirty="0">
              <a:latin typeface="Montserrat" panose="00000500000000000000" pitchFamily="2" charset="0"/>
            </a:rPr>
            <a:t>In the course of conducting business in the UAE</a:t>
          </a:r>
        </a:p>
      </dgm:t>
    </dgm:pt>
    <dgm:pt modelId="{E47F1650-973E-4C25-8DDC-84971484B7CD}" type="parTrans" cxnId="{5C14C706-6F36-4FEA-9706-4D82C9DF1E00}">
      <dgm:prSet/>
      <dgm:spPr/>
      <dgm:t>
        <a:bodyPr/>
        <a:lstStyle/>
        <a:p>
          <a:endParaRPr lang="en-US"/>
        </a:p>
      </dgm:t>
    </dgm:pt>
    <dgm:pt modelId="{013DFC38-2139-4953-89DA-44A41FCE831F}" type="sibTrans" cxnId="{5C14C706-6F36-4FEA-9706-4D82C9DF1E00}">
      <dgm:prSet/>
      <dgm:spPr/>
      <dgm:t>
        <a:bodyPr/>
        <a:lstStyle/>
        <a:p>
          <a:endParaRPr lang="en-US"/>
        </a:p>
      </dgm:t>
    </dgm:pt>
    <dgm:pt modelId="{3490B023-708A-48A7-87A8-A7F68312AA47}">
      <dgm:prSet phldrT="[Text]" phldr="0" custT="1"/>
      <dgm:spPr/>
      <dgm:t>
        <a:bodyPr/>
        <a:lstStyle/>
        <a:p>
          <a:r>
            <a:rPr lang="en-US" sz="1600" dirty="0">
              <a:latin typeface="Montserrat" panose="00000500000000000000" pitchFamily="2" charset="0"/>
            </a:rPr>
            <a:t>By taxable person</a:t>
          </a:r>
        </a:p>
      </dgm:t>
    </dgm:pt>
    <dgm:pt modelId="{751BEDD0-53BA-4728-822D-6CA0206B1BD0}" type="parTrans" cxnId="{D0B9400E-36C8-4536-AC5B-933F2BC4C0B2}">
      <dgm:prSet/>
      <dgm:spPr/>
      <dgm:t>
        <a:bodyPr/>
        <a:lstStyle/>
        <a:p>
          <a:endParaRPr lang="en-US"/>
        </a:p>
      </dgm:t>
    </dgm:pt>
    <dgm:pt modelId="{ED2AB2D2-2BD2-4CFF-9DBE-80D083F22E11}" type="sibTrans" cxnId="{D0B9400E-36C8-4536-AC5B-933F2BC4C0B2}">
      <dgm:prSet/>
      <dgm:spPr/>
      <dgm:t>
        <a:bodyPr/>
        <a:lstStyle/>
        <a:p>
          <a:endParaRPr lang="en-US"/>
        </a:p>
      </dgm:t>
    </dgm:pt>
    <dgm:pt modelId="{1C339F47-5FCC-4866-9634-2C0078960ADE}" type="pres">
      <dgm:prSet presAssocID="{F5306381-9562-4AE4-94A8-AC3EB1F90981}" presName="Name0" presStyleCnt="0">
        <dgm:presLayoutVars>
          <dgm:dir/>
          <dgm:resizeHandles val="exact"/>
        </dgm:presLayoutVars>
      </dgm:prSet>
      <dgm:spPr/>
    </dgm:pt>
    <dgm:pt modelId="{6D2A1440-32E9-48BB-8132-F12EB457736C}" type="pres">
      <dgm:prSet presAssocID="{E3560495-EAC9-4481-AEAA-CED5CE285FAE}" presName="node" presStyleLbl="node1" presStyleIdx="0" presStyleCnt="4" custLinFactNeighborX="-2716">
        <dgm:presLayoutVars>
          <dgm:bulletEnabled val="1"/>
        </dgm:presLayoutVars>
      </dgm:prSet>
      <dgm:spPr/>
    </dgm:pt>
    <dgm:pt modelId="{597F3971-EB22-4761-AE48-C2DE76AF0C28}" type="pres">
      <dgm:prSet presAssocID="{D3913775-1B08-4056-B736-4F5F3861269D}" presName="sibTrans" presStyleLbl="sibTrans2D1" presStyleIdx="0" presStyleCnt="3"/>
      <dgm:spPr/>
    </dgm:pt>
    <dgm:pt modelId="{CDD653B0-D8F8-417A-AB69-66823FB0F475}" type="pres">
      <dgm:prSet presAssocID="{D3913775-1B08-4056-B736-4F5F3861269D}" presName="connectorText" presStyleLbl="sibTrans2D1" presStyleIdx="0" presStyleCnt="3"/>
      <dgm:spPr/>
    </dgm:pt>
    <dgm:pt modelId="{27DBB13B-8C32-47B6-AE79-4839FEBD3451}" type="pres">
      <dgm:prSet presAssocID="{1B545A0B-A549-4F75-B759-B49713EA09EE}" presName="node" presStyleLbl="node1" presStyleIdx="1" presStyleCnt="4">
        <dgm:presLayoutVars>
          <dgm:bulletEnabled val="1"/>
        </dgm:presLayoutVars>
      </dgm:prSet>
      <dgm:spPr/>
    </dgm:pt>
    <dgm:pt modelId="{3F05012D-A874-438D-B728-385524B5BAD6}" type="pres">
      <dgm:prSet presAssocID="{D89053F7-DD21-440B-A130-05D5EA708386}" presName="sibTrans" presStyleLbl="sibTrans2D1" presStyleIdx="1" presStyleCnt="3"/>
      <dgm:spPr/>
    </dgm:pt>
    <dgm:pt modelId="{C3905CE1-2072-41FA-B50F-54995601D675}" type="pres">
      <dgm:prSet presAssocID="{D89053F7-DD21-440B-A130-05D5EA708386}" presName="connectorText" presStyleLbl="sibTrans2D1" presStyleIdx="1" presStyleCnt="3"/>
      <dgm:spPr/>
    </dgm:pt>
    <dgm:pt modelId="{09A1C712-2EEC-4A54-8E2F-E1106D1AD7FA}" type="pres">
      <dgm:prSet presAssocID="{3490B023-708A-48A7-87A8-A7F68312AA47}" presName="node" presStyleLbl="node1" presStyleIdx="2" presStyleCnt="4">
        <dgm:presLayoutVars>
          <dgm:bulletEnabled val="1"/>
        </dgm:presLayoutVars>
      </dgm:prSet>
      <dgm:spPr/>
    </dgm:pt>
    <dgm:pt modelId="{C386E9FE-82C5-44C1-9B05-BCAB53BE7824}" type="pres">
      <dgm:prSet presAssocID="{ED2AB2D2-2BD2-4CFF-9DBE-80D083F22E11}" presName="sibTrans" presStyleLbl="sibTrans2D1" presStyleIdx="2" presStyleCnt="3"/>
      <dgm:spPr/>
    </dgm:pt>
    <dgm:pt modelId="{20F5CF66-747C-4730-BA15-8E270EC32D8F}" type="pres">
      <dgm:prSet presAssocID="{ED2AB2D2-2BD2-4CFF-9DBE-80D083F22E11}" presName="connectorText" presStyleLbl="sibTrans2D1" presStyleIdx="2" presStyleCnt="3"/>
      <dgm:spPr/>
    </dgm:pt>
    <dgm:pt modelId="{5E0056E4-48E3-4449-911A-53CE01430681}" type="pres">
      <dgm:prSet presAssocID="{7E3D8A89-799E-4EC2-9248-6EDB530AE068}" presName="node" presStyleLbl="node1" presStyleIdx="3" presStyleCnt="4">
        <dgm:presLayoutVars>
          <dgm:bulletEnabled val="1"/>
        </dgm:presLayoutVars>
      </dgm:prSet>
      <dgm:spPr/>
    </dgm:pt>
  </dgm:ptLst>
  <dgm:cxnLst>
    <dgm:cxn modelId="{75D14D05-205D-42DD-BDE1-55B9F28AE8F8}" srcId="{F5306381-9562-4AE4-94A8-AC3EB1F90981}" destId="{1B545A0B-A549-4F75-B759-B49713EA09EE}" srcOrd="1" destOrd="0" parTransId="{C2A82174-D948-4777-B0BB-C9AEDCFA4E8D}" sibTransId="{D89053F7-DD21-440B-A130-05D5EA708386}"/>
    <dgm:cxn modelId="{5C14C706-6F36-4FEA-9706-4D82C9DF1E00}" srcId="{F5306381-9562-4AE4-94A8-AC3EB1F90981}" destId="{7E3D8A89-799E-4EC2-9248-6EDB530AE068}" srcOrd="3" destOrd="0" parTransId="{E47F1650-973E-4C25-8DDC-84971484B7CD}" sibTransId="{013DFC38-2139-4953-89DA-44A41FCE831F}"/>
    <dgm:cxn modelId="{D0B9400E-36C8-4536-AC5B-933F2BC4C0B2}" srcId="{F5306381-9562-4AE4-94A8-AC3EB1F90981}" destId="{3490B023-708A-48A7-87A8-A7F68312AA47}" srcOrd="2" destOrd="0" parTransId="{751BEDD0-53BA-4728-822D-6CA0206B1BD0}" sibTransId="{ED2AB2D2-2BD2-4CFF-9DBE-80D083F22E11}"/>
    <dgm:cxn modelId="{075A9015-F080-4C11-8D2A-8F7F66B6EAF5}" type="presOf" srcId="{D89053F7-DD21-440B-A130-05D5EA708386}" destId="{3F05012D-A874-438D-B728-385524B5BAD6}" srcOrd="0" destOrd="0" presId="urn:microsoft.com/office/officeart/2005/8/layout/process1"/>
    <dgm:cxn modelId="{C349D33B-0011-467B-8942-691EE4FC9AD8}" type="presOf" srcId="{D3913775-1B08-4056-B736-4F5F3861269D}" destId="{CDD653B0-D8F8-417A-AB69-66823FB0F475}" srcOrd="1" destOrd="0" presId="urn:microsoft.com/office/officeart/2005/8/layout/process1"/>
    <dgm:cxn modelId="{E82DAC6C-34C7-44E9-95C0-4030A6430A11}" type="presOf" srcId="{ED2AB2D2-2BD2-4CFF-9DBE-80D083F22E11}" destId="{20F5CF66-747C-4730-BA15-8E270EC32D8F}" srcOrd="1" destOrd="0" presId="urn:microsoft.com/office/officeart/2005/8/layout/process1"/>
    <dgm:cxn modelId="{973C5478-0040-4CE6-8E78-5D44FDE9A690}" type="presOf" srcId="{ED2AB2D2-2BD2-4CFF-9DBE-80D083F22E11}" destId="{C386E9FE-82C5-44C1-9B05-BCAB53BE7824}" srcOrd="0" destOrd="0" presId="urn:microsoft.com/office/officeart/2005/8/layout/process1"/>
    <dgm:cxn modelId="{3E813982-742A-4F65-9EC3-F771D7935B2F}" type="presOf" srcId="{E3560495-EAC9-4481-AEAA-CED5CE285FAE}" destId="{6D2A1440-32E9-48BB-8132-F12EB457736C}" srcOrd="0" destOrd="0" presId="urn:microsoft.com/office/officeart/2005/8/layout/process1"/>
    <dgm:cxn modelId="{A2112AA1-3EEB-49E3-AC70-AF87F65F4165}" srcId="{F5306381-9562-4AE4-94A8-AC3EB1F90981}" destId="{E3560495-EAC9-4481-AEAA-CED5CE285FAE}" srcOrd="0" destOrd="0" parTransId="{5A3BC407-66DA-48B9-890A-1AC7F5F513F7}" sibTransId="{D3913775-1B08-4056-B736-4F5F3861269D}"/>
    <dgm:cxn modelId="{474C65A6-3192-4A4D-A2A0-EA3F640E4040}" type="presOf" srcId="{1B545A0B-A549-4F75-B759-B49713EA09EE}" destId="{27DBB13B-8C32-47B6-AE79-4839FEBD3451}" srcOrd="0" destOrd="0" presId="urn:microsoft.com/office/officeart/2005/8/layout/process1"/>
    <dgm:cxn modelId="{ADAB63B7-FD0F-4F44-9D83-855492C29DBB}" type="presOf" srcId="{D89053F7-DD21-440B-A130-05D5EA708386}" destId="{C3905CE1-2072-41FA-B50F-54995601D675}" srcOrd="1" destOrd="0" presId="urn:microsoft.com/office/officeart/2005/8/layout/process1"/>
    <dgm:cxn modelId="{74F718B8-43CA-4773-ACBC-6BBF1600B131}" type="presOf" srcId="{D3913775-1B08-4056-B736-4F5F3861269D}" destId="{597F3971-EB22-4761-AE48-C2DE76AF0C28}" srcOrd="0" destOrd="0" presId="urn:microsoft.com/office/officeart/2005/8/layout/process1"/>
    <dgm:cxn modelId="{0C4574DE-3A6B-44C7-8769-748CD028BE92}" type="presOf" srcId="{7E3D8A89-799E-4EC2-9248-6EDB530AE068}" destId="{5E0056E4-48E3-4449-911A-53CE01430681}" srcOrd="0" destOrd="0" presId="urn:microsoft.com/office/officeart/2005/8/layout/process1"/>
    <dgm:cxn modelId="{AC7B2BE6-D942-42EA-A5E5-4EDDF2582350}" type="presOf" srcId="{F5306381-9562-4AE4-94A8-AC3EB1F90981}" destId="{1C339F47-5FCC-4866-9634-2C0078960ADE}" srcOrd="0" destOrd="0" presId="urn:microsoft.com/office/officeart/2005/8/layout/process1"/>
    <dgm:cxn modelId="{C5DDA5FA-C592-4EC3-81E5-FFB65DDE385B}" type="presOf" srcId="{3490B023-708A-48A7-87A8-A7F68312AA47}" destId="{09A1C712-2EEC-4A54-8E2F-E1106D1AD7FA}" srcOrd="0" destOrd="0" presId="urn:microsoft.com/office/officeart/2005/8/layout/process1"/>
    <dgm:cxn modelId="{0CDF54D9-9E41-4FA9-8F74-1D51FFD5E70F}" type="presParOf" srcId="{1C339F47-5FCC-4866-9634-2C0078960ADE}" destId="{6D2A1440-32E9-48BB-8132-F12EB457736C}" srcOrd="0" destOrd="0" presId="urn:microsoft.com/office/officeart/2005/8/layout/process1"/>
    <dgm:cxn modelId="{168666AD-753A-43B9-88E3-3FA95B730EDB}" type="presParOf" srcId="{1C339F47-5FCC-4866-9634-2C0078960ADE}" destId="{597F3971-EB22-4761-AE48-C2DE76AF0C28}" srcOrd="1" destOrd="0" presId="urn:microsoft.com/office/officeart/2005/8/layout/process1"/>
    <dgm:cxn modelId="{8027EF2D-DC84-4675-AA6F-8FC4984A01C3}" type="presParOf" srcId="{597F3971-EB22-4761-AE48-C2DE76AF0C28}" destId="{CDD653B0-D8F8-417A-AB69-66823FB0F475}" srcOrd="0" destOrd="0" presId="urn:microsoft.com/office/officeart/2005/8/layout/process1"/>
    <dgm:cxn modelId="{643EE065-B149-4EF7-84C5-E06D10E43038}" type="presParOf" srcId="{1C339F47-5FCC-4866-9634-2C0078960ADE}" destId="{27DBB13B-8C32-47B6-AE79-4839FEBD3451}" srcOrd="2" destOrd="0" presId="urn:microsoft.com/office/officeart/2005/8/layout/process1"/>
    <dgm:cxn modelId="{FA6633FC-9A84-4D81-9024-7DB9E3C333E1}" type="presParOf" srcId="{1C339F47-5FCC-4866-9634-2C0078960ADE}" destId="{3F05012D-A874-438D-B728-385524B5BAD6}" srcOrd="3" destOrd="0" presId="urn:microsoft.com/office/officeart/2005/8/layout/process1"/>
    <dgm:cxn modelId="{A3CBF4E5-2432-4BEA-BC9E-DC5BE2D50FC7}" type="presParOf" srcId="{3F05012D-A874-438D-B728-385524B5BAD6}" destId="{C3905CE1-2072-41FA-B50F-54995601D675}" srcOrd="0" destOrd="0" presId="urn:microsoft.com/office/officeart/2005/8/layout/process1"/>
    <dgm:cxn modelId="{E01C9976-F9E9-4424-8D99-8516DC3EE170}" type="presParOf" srcId="{1C339F47-5FCC-4866-9634-2C0078960ADE}" destId="{09A1C712-2EEC-4A54-8E2F-E1106D1AD7FA}" srcOrd="4" destOrd="0" presId="urn:microsoft.com/office/officeart/2005/8/layout/process1"/>
    <dgm:cxn modelId="{B9669C44-57C1-4460-AE23-F765C0DE5E64}" type="presParOf" srcId="{1C339F47-5FCC-4866-9634-2C0078960ADE}" destId="{C386E9FE-82C5-44C1-9B05-BCAB53BE7824}" srcOrd="5" destOrd="0" presId="urn:microsoft.com/office/officeart/2005/8/layout/process1"/>
    <dgm:cxn modelId="{7B978464-D1D0-4ECF-B0D6-EDB6A4EE5C69}" type="presParOf" srcId="{C386E9FE-82C5-44C1-9B05-BCAB53BE7824}" destId="{20F5CF66-747C-4730-BA15-8E270EC32D8F}" srcOrd="0" destOrd="0" presId="urn:microsoft.com/office/officeart/2005/8/layout/process1"/>
    <dgm:cxn modelId="{3071F949-F079-4B3E-8328-83CBBB4EC483}" type="presParOf" srcId="{1C339F47-5FCC-4866-9634-2C0078960ADE}" destId="{5E0056E4-48E3-4449-911A-53CE01430681}"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62F28BE-A6BD-4478-85AC-6E9C6CFCEF6B}" type="doc">
      <dgm:prSet loTypeId="urn:microsoft.com/office/officeart/2005/8/layout/vList6" loCatId="process" qsTypeId="urn:microsoft.com/office/officeart/2005/8/quickstyle/simple1" qsCatId="simple" csTypeId="urn:microsoft.com/office/officeart/2005/8/colors/colorful4" csCatId="colorful" phldr="1"/>
      <dgm:spPr/>
      <dgm:t>
        <a:bodyPr/>
        <a:lstStyle/>
        <a:p>
          <a:endParaRPr lang="en-US"/>
        </a:p>
      </dgm:t>
    </dgm:pt>
    <dgm:pt modelId="{47B8B73F-B506-4834-A342-0DD65FBC214C}">
      <dgm:prSet phldrT="[Text]" phldr="0" custT="1"/>
      <dgm:spPr/>
      <dgm:t>
        <a:bodyPr/>
        <a:lstStyle/>
        <a:p>
          <a:r>
            <a:rPr lang="en-US" sz="2000" b="1" dirty="0">
              <a:latin typeface="Montserrat" panose="00000500000000000000" pitchFamily="2" charset="0"/>
            </a:rPr>
            <a:t>Outside the Scope</a:t>
          </a:r>
        </a:p>
      </dgm:t>
    </dgm:pt>
    <dgm:pt modelId="{ECAF9653-D56A-4FD8-B6B9-E294C11077FF}" type="parTrans" cxnId="{3AADC7DF-BD1B-491A-A9C4-4CC5F8D71CDE}">
      <dgm:prSet/>
      <dgm:spPr/>
      <dgm:t>
        <a:bodyPr/>
        <a:lstStyle/>
        <a:p>
          <a:endParaRPr lang="en-US" sz="1500">
            <a:latin typeface="+mn-lt"/>
          </a:endParaRPr>
        </a:p>
      </dgm:t>
    </dgm:pt>
    <dgm:pt modelId="{9118228E-C2C2-4E44-8BC5-6088BF132929}" type="sibTrans" cxnId="{3AADC7DF-BD1B-491A-A9C4-4CC5F8D71CDE}">
      <dgm:prSet/>
      <dgm:spPr/>
      <dgm:t>
        <a:bodyPr/>
        <a:lstStyle/>
        <a:p>
          <a:endParaRPr lang="en-US" sz="1500">
            <a:latin typeface="+mn-lt"/>
          </a:endParaRPr>
        </a:p>
      </dgm:t>
    </dgm:pt>
    <dgm:pt modelId="{A73655B7-6943-4DA2-8729-A0E8086FAA89}">
      <dgm:prSet phldrT="[Text]" phldr="0" custT="1"/>
      <dgm:spPr/>
      <dgm:t>
        <a:bodyPr anchor="ctr"/>
        <a:lstStyle/>
        <a:p>
          <a:pPr algn="just">
            <a:buFont typeface="Arial" panose="020B0604020202020204" pitchFamily="34" charset="0"/>
            <a:buChar char="•"/>
          </a:pPr>
          <a:r>
            <a:rPr lang="en-US" sz="1400" dirty="0">
              <a:latin typeface="Montserrat" panose="00000500000000000000" pitchFamily="2" charset="0"/>
              <a:cs typeface="Arial" panose="020B0604020202020204" pitchFamily="34" charset="0"/>
            </a:rPr>
            <a:t>No VAT is charged to customers, and the supplier may be able to recover related input tax. </a:t>
          </a:r>
          <a:endParaRPr lang="en-US" sz="1400" dirty="0">
            <a:latin typeface="Montserrat" panose="00000500000000000000" pitchFamily="2" charset="0"/>
          </a:endParaRPr>
        </a:p>
      </dgm:t>
    </dgm:pt>
    <dgm:pt modelId="{27849814-E54D-4658-A673-D3F2A9BA127A}" type="parTrans" cxnId="{2370A2B0-DCDB-442F-8312-0D7EFA764012}">
      <dgm:prSet/>
      <dgm:spPr/>
      <dgm:t>
        <a:bodyPr/>
        <a:lstStyle/>
        <a:p>
          <a:endParaRPr lang="en-US" sz="1500">
            <a:latin typeface="+mn-lt"/>
          </a:endParaRPr>
        </a:p>
      </dgm:t>
    </dgm:pt>
    <dgm:pt modelId="{FC3D4879-1C51-4DA3-8CBD-B1FF6C269FBD}" type="sibTrans" cxnId="{2370A2B0-DCDB-442F-8312-0D7EFA764012}">
      <dgm:prSet/>
      <dgm:spPr/>
      <dgm:t>
        <a:bodyPr/>
        <a:lstStyle/>
        <a:p>
          <a:endParaRPr lang="en-US" sz="1500">
            <a:latin typeface="+mn-lt"/>
          </a:endParaRPr>
        </a:p>
      </dgm:t>
    </dgm:pt>
    <dgm:pt modelId="{8B57275D-150D-4491-961E-36DED4F699AA}">
      <dgm:prSet phldrT="[Text]" phldr="0" custT="1"/>
      <dgm:spPr/>
      <dgm:t>
        <a:bodyPr/>
        <a:lstStyle/>
        <a:p>
          <a:r>
            <a:rPr lang="en-US" sz="2000" b="1" dirty="0">
              <a:latin typeface="Montserrat" panose="00000500000000000000" pitchFamily="2" charset="0"/>
            </a:rPr>
            <a:t>Exempt</a:t>
          </a:r>
        </a:p>
      </dgm:t>
    </dgm:pt>
    <dgm:pt modelId="{28BA29A4-6FCA-4469-B77E-7FCA7A1E81AA}" type="parTrans" cxnId="{10FEFEEA-B183-4258-B70B-EE693D500C52}">
      <dgm:prSet/>
      <dgm:spPr/>
      <dgm:t>
        <a:bodyPr/>
        <a:lstStyle/>
        <a:p>
          <a:endParaRPr lang="en-US" sz="1500">
            <a:latin typeface="+mn-lt"/>
          </a:endParaRPr>
        </a:p>
      </dgm:t>
    </dgm:pt>
    <dgm:pt modelId="{CF13976B-7D72-4DA0-BE04-DEE38E8F4D85}" type="sibTrans" cxnId="{10FEFEEA-B183-4258-B70B-EE693D500C52}">
      <dgm:prSet/>
      <dgm:spPr/>
      <dgm:t>
        <a:bodyPr/>
        <a:lstStyle/>
        <a:p>
          <a:endParaRPr lang="en-US" sz="1500">
            <a:latin typeface="+mn-lt"/>
          </a:endParaRPr>
        </a:p>
      </dgm:t>
    </dgm:pt>
    <dgm:pt modelId="{26FD810D-2365-472B-AFD0-8F1B1F65FF3D}">
      <dgm:prSet phldrT="[Text]" phldr="0" custT="1"/>
      <dgm:spPr/>
      <dgm:t>
        <a:bodyPr anchor="ctr"/>
        <a:lstStyle/>
        <a:p>
          <a:pPr algn="just">
            <a:buNone/>
          </a:pPr>
          <a:r>
            <a:rPr lang="en-US" sz="1400" dirty="0">
              <a:latin typeface="Montserrat" panose="00000500000000000000" pitchFamily="2" charset="0"/>
            </a:rPr>
            <a:t>No VAT is charged and input tax is not recoverable.</a:t>
          </a:r>
        </a:p>
      </dgm:t>
    </dgm:pt>
    <dgm:pt modelId="{1E43AF81-92E0-4184-85DE-3C59563657A0}" type="parTrans" cxnId="{E1730518-470A-4259-8BB9-D156BF18E5AD}">
      <dgm:prSet/>
      <dgm:spPr/>
      <dgm:t>
        <a:bodyPr/>
        <a:lstStyle/>
        <a:p>
          <a:endParaRPr lang="en-US" sz="1500">
            <a:latin typeface="+mn-lt"/>
          </a:endParaRPr>
        </a:p>
      </dgm:t>
    </dgm:pt>
    <dgm:pt modelId="{07978B3D-CB3E-4497-850D-A2D7C7B71799}" type="sibTrans" cxnId="{E1730518-470A-4259-8BB9-D156BF18E5AD}">
      <dgm:prSet/>
      <dgm:spPr/>
      <dgm:t>
        <a:bodyPr/>
        <a:lstStyle/>
        <a:p>
          <a:endParaRPr lang="en-US" sz="1500">
            <a:latin typeface="+mn-lt"/>
          </a:endParaRPr>
        </a:p>
      </dgm:t>
    </dgm:pt>
    <dgm:pt modelId="{10AD5484-DA59-481C-94C3-2B2E6FCB2FDC}">
      <dgm:prSet phldrT="[Text]" phldr="0" custT="1"/>
      <dgm:spPr/>
      <dgm:t>
        <a:bodyPr/>
        <a:lstStyle/>
        <a:p>
          <a:r>
            <a:rPr lang="en-US" sz="2000" b="1" dirty="0">
              <a:latin typeface="Montserrat" panose="00000500000000000000" pitchFamily="2" charset="0"/>
            </a:rPr>
            <a:t>Zero Rated</a:t>
          </a:r>
        </a:p>
      </dgm:t>
    </dgm:pt>
    <dgm:pt modelId="{8099D6E7-A82E-4260-9C74-EBDD7AA12C83}" type="parTrans" cxnId="{4F0F58BC-9315-4B20-A661-3FF378DC3D17}">
      <dgm:prSet/>
      <dgm:spPr/>
      <dgm:t>
        <a:bodyPr/>
        <a:lstStyle/>
        <a:p>
          <a:endParaRPr lang="en-US" sz="1500">
            <a:latin typeface="+mn-lt"/>
          </a:endParaRPr>
        </a:p>
      </dgm:t>
    </dgm:pt>
    <dgm:pt modelId="{AE3F7E27-2B06-40FC-B378-55E027CCB4C0}" type="sibTrans" cxnId="{4F0F58BC-9315-4B20-A661-3FF378DC3D17}">
      <dgm:prSet/>
      <dgm:spPr/>
      <dgm:t>
        <a:bodyPr/>
        <a:lstStyle/>
        <a:p>
          <a:endParaRPr lang="en-US" sz="1500">
            <a:latin typeface="+mn-lt"/>
          </a:endParaRPr>
        </a:p>
      </dgm:t>
    </dgm:pt>
    <dgm:pt modelId="{6517D367-50DE-4F98-905E-0197787005CE}">
      <dgm:prSet phldrT="[Text]" phldr="0" custT="1"/>
      <dgm:spPr/>
      <dgm:t>
        <a:bodyPr anchor="ctr"/>
        <a:lstStyle/>
        <a:p>
          <a:pPr algn="just"/>
          <a:r>
            <a:rPr lang="en-US" sz="1400" dirty="0">
              <a:latin typeface="Montserrat" panose="00000500000000000000" pitchFamily="2" charset="0"/>
            </a:rPr>
            <a:t>VAT is charged at 0%, with full recovery of related input tax permitted.</a:t>
          </a:r>
        </a:p>
      </dgm:t>
    </dgm:pt>
    <dgm:pt modelId="{476D6B86-3246-4618-9582-51E0E6D8714D}" type="parTrans" cxnId="{6D8C893E-7C3F-4587-936F-A13591A034AF}">
      <dgm:prSet/>
      <dgm:spPr/>
      <dgm:t>
        <a:bodyPr/>
        <a:lstStyle/>
        <a:p>
          <a:endParaRPr lang="en-US" sz="1500">
            <a:latin typeface="+mn-lt"/>
          </a:endParaRPr>
        </a:p>
      </dgm:t>
    </dgm:pt>
    <dgm:pt modelId="{89ABA6C3-F4D0-49EA-A874-CD02473F03CA}" type="sibTrans" cxnId="{6D8C893E-7C3F-4587-936F-A13591A034AF}">
      <dgm:prSet/>
      <dgm:spPr/>
      <dgm:t>
        <a:bodyPr/>
        <a:lstStyle/>
        <a:p>
          <a:endParaRPr lang="en-US" sz="1500">
            <a:latin typeface="+mn-lt"/>
          </a:endParaRPr>
        </a:p>
      </dgm:t>
    </dgm:pt>
    <dgm:pt modelId="{883C819C-F8A3-4A78-AD1F-CA94BEBCF534}">
      <dgm:prSet phldrT="[Text]" phldr="0" custT="1"/>
      <dgm:spPr/>
      <dgm:t>
        <a:bodyPr anchor="ctr"/>
        <a:lstStyle/>
        <a:p>
          <a:pPr algn="just">
            <a:buFont typeface="Arial" panose="020B0604020202020204" pitchFamily="34" charset="0"/>
            <a:buChar char="•"/>
          </a:pPr>
          <a:r>
            <a:rPr lang="en-US" sz="1400" dirty="0">
              <a:latin typeface="Montserrat" panose="00000500000000000000" pitchFamily="2" charset="0"/>
              <a:cs typeface="Arial" panose="020B0604020202020204" pitchFamily="34" charset="0"/>
            </a:rPr>
            <a:t>Examples of out-of-scope supplies include supplies treated as made outside the UAE. (e.g. certain goods in designated zones).</a:t>
          </a:r>
        </a:p>
      </dgm:t>
    </dgm:pt>
    <dgm:pt modelId="{8F5769D7-F51A-4BF5-B945-40C745AF7B36}" type="parTrans" cxnId="{6E36EC72-A4C2-4227-9AD0-3A8700F64ED6}">
      <dgm:prSet/>
      <dgm:spPr/>
      <dgm:t>
        <a:bodyPr/>
        <a:lstStyle/>
        <a:p>
          <a:endParaRPr lang="en-US" sz="1500"/>
        </a:p>
      </dgm:t>
    </dgm:pt>
    <dgm:pt modelId="{50E358EB-475E-4F6B-9B3A-5ACA4539EF03}" type="sibTrans" cxnId="{6E36EC72-A4C2-4227-9AD0-3A8700F64ED6}">
      <dgm:prSet/>
      <dgm:spPr/>
      <dgm:t>
        <a:bodyPr/>
        <a:lstStyle/>
        <a:p>
          <a:endParaRPr lang="en-US" sz="1500"/>
        </a:p>
      </dgm:t>
    </dgm:pt>
    <dgm:pt modelId="{849DB6DD-E970-40C2-921D-2E70F2B60DAB}">
      <dgm:prSet phldrT="[Text]" phldr="0" custT="1"/>
      <dgm:spPr/>
      <dgm:t>
        <a:bodyPr anchor="ctr"/>
        <a:lstStyle/>
        <a:p>
          <a:pPr algn="just">
            <a:buFont typeface="Arial" panose="020B0604020202020204" pitchFamily="34" charset="0"/>
            <a:buChar char="•"/>
          </a:pPr>
          <a:r>
            <a:rPr lang="en-US" sz="1400" dirty="0">
              <a:latin typeface="Montserrat" panose="00000500000000000000" pitchFamily="2" charset="0"/>
              <a:cs typeface="Arial" panose="020B0604020202020204" pitchFamily="34" charset="0"/>
            </a:rPr>
            <a:t>Not subject to VAT in the UAE but may be subject to VAT in another jurisdiction.</a:t>
          </a:r>
          <a:endParaRPr lang="en-US" sz="1400" dirty="0">
            <a:latin typeface="Montserrat" panose="00000500000000000000" pitchFamily="2" charset="0"/>
          </a:endParaRPr>
        </a:p>
      </dgm:t>
    </dgm:pt>
    <dgm:pt modelId="{5FBB6678-F00A-4944-AA56-80497CAA1736}" type="parTrans" cxnId="{3D57FDD7-57E6-43AD-96AC-6E95BDBF3D66}">
      <dgm:prSet/>
      <dgm:spPr/>
      <dgm:t>
        <a:bodyPr/>
        <a:lstStyle/>
        <a:p>
          <a:endParaRPr lang="en-US" sz="1500"/>
        </a:p>
      </dgm:t>
    </dgm:pt>
    <dgm:pt modelId="{EC518875-7149-4DC1-9944-D6A719A50CE4}" type="sibTrans" cxnId="{3D57FDD7-57E6-43AD-96AC-6E95BDBF3D66}">
      <dgm:prSet/>
      <dgm:spPr/>
      <dgm:t>
        <a:bodyPr/>
        <a:lstStyle/>
        <a:p>
          <a:endParaRPr lang="en-US" sz="1500"/>
        </a:p>
      </dgm:t>
    </dgm:pt>
    <dgm:pt modelId="{B00861CB-3A22-4447-8764-D2BC0E894860}">
      <dgm:prSet phldrT="[Text]" phldr="0" custT="1"/>
      <dgm:spPr/>
      <dgm:t>
        <a:bodyPr anchor="ctr"/>
        <a:lstStyle/>
        <a:p>
          <a:pPr algn="just">
            <a:buFont typeface="Arial" panose="020B0604020202020204" pitchFamily="34" charset="0"/>
            <a:buChar char="•"/>
          </a:pPr>
          <a:r>
            <a:rPr lang="en-US" sz="1400" dirty="0">
              <a:latin typeface="Montserrat" panose="00000500000000000000" pitchFamily="2" charset="0"/>
              <a:cs typeface="Arial" panose="020B0604020202020204" pitchFamily="34" charset="0"/>
            </a:rPr>
            <a:t>Input tax incurred on making out-of-scope supplies may still be recoverable. </a:t>
          </a:r>
          <a:endParaRPr lang="en-US" sz="1400" dirty="0">
            <a:latin typeface="Montserrat" panose="00000500000000000000" pitchFamily="2" charset="0"/>
          </a:endParaRPr>
        </a:p>
      </dgm:t>
    </dgm:pt>
    <dgm:pt modelId="{E93B1377-B05D-4B5D-9E9A-9B0568E2501D}" type="parTrans" cxnId="{4E7AE4B9-FB63-4813-8854-DFD1C488F890}">
      <dgm:prSet/>
      <dgm:spPr/>
      <dgm:t>
        <a:bodyPr/>
        <a:lstStyle/>
        <a:p>
          <a:endParaRPr lang="en-US" sz="1500"/>
        </a:p>
      </dgm:t>
    </dgm:pt>
    <dgm:pt modelId="{48FA500D-D847-4B70-A3B8-C88686BD8659}" type="sibTrans" cxnId="{4E7AE4B9-FB63-4813-8854-DFD1C488F890}">
      <dgm:prSet/>
      <dgm:spPr/>
      <dgm:t>
        <a:bodyPr/>
        <a:lstStyle/>
        <a:p>
          <a:endParaRPr lang="en-US" sz="1500"/>
        </a:p>
      </dgm:t>
    </dgm:pt>
    <dgm:pt modelId="{54214E1E-519A-4531-AE58-C3BB777E6DC6}">
      <dgm:prSet custT="1"/>
      <dgm:spPr/>
      <dgm:t>
        <a:bodyPr anchor="ctr"/>
        <a:lstStyle/>
        <a:p>
          <a:pPr algn="just"/>
          <a:r>
            <a:rPr lang="en-US" sz="1400" dirty="0">
              <a:latin typeface="Montserrat" panose="00000500000000000000" pitchFamily="2" charset="0"/>
            </a:rPr>
            <a:t>Zero-rated supplies are specified under Article 45 of Decree Law.</a:t>
          </a:r>
        </a:p>
      </dgm:t>
    </dgm:pt>
    <dgm:pt modelId="{7C5AF5A7-3E5D-423E-A857-B4119B89AC2D}" type="parTrans" cxnId="{21362A48-8296-463E-99E3-956FDE76DD31}">
      <dgm:prSet/>
      <dgm:spPr/>
      <dgm:t>
        <a:bodyPr/>
        <a:lstStyle/>
        <a:p>
          <a:endParaRPr lang="en-US" sz="1500"/>
        </a:p>
      </dgm:t>
    </dgm:pt>
    <dgm:pt modelId="{AA6E2DA7-9B9B-4978-8DFD-E2575DC9F442}" type="sibTrans" cxnId="{21362A48-8296-463E-99E3-956FDE76DD31}">
      <dgm:prSet/>
      <dgm:spPr/>
      <dgm:t>
        <a:bodyPr/>
        <a:lstStyle/>
        <a:p>
          <a:endParaRPr lang="en-US" sz="1500"/>
        </a:p>
      </dgm:t>
    </dgm:pt>
    <dgm:pt modelId="{CBBA171A-0011-468C-82EB-4A582FD88395}">
      <dgm:prSet phldrT="[Text]" phldr="0" custT="1"/>
      <dgm:spPr/>
      <dgm:t>
        <a:bodyPr anchor="ctr"/>
        <a:lstStyle/>
        <a:p>
          <a:pPr algn="just">
            <a:buFont typeface="Arial" panose="020B0604020202020204" pitchFamily="34" charset="0"/>
            <a:buChar char="•"/>
          </a:pPr>
          <a:r>
            <a:rPr lang="en-US" sz="1400" dirty="0">
              <a:latin typeface="Montserrat" panose="00000500000000000000" pitchFamily="2" charset="0"/>
            </a:rPr>
            <a:t>Financial Services</a:t>
          </a:r>
        </a:p>
      </dgm:t>
    </dgm:pt>
    <dgm:pt modelId="{D3CB41F9-D3FF-42CB-B982-C812723F3601}" type="parTrans" cxnId="{814E5FD5-A76C-4022-A6CC-BEFFF276E841}">
      <dgm:prSet/>
      <dgm:spPr/>
      <dgm:t>
        <a:bodyPr/>
        <a:lstStyle/>
        <a:p>
          <a:endParaRPr lang="en-US"/>
        </a:p>
      </dgm:t>
    </dgm:pt>
    <dgm:pt modelId="{46CEF9A8-1197-47D9-8523-C3560E698DD5}" type="sibTrans" cxnId="{814E5FD5-A76C-4022-A6CC-BEFFF276E841}">
      <dgm:prSet/>
      <dgm:spPr/>
      <dgm:t>
        <a:bodyPr/>
        <a:lstStyle/>
        <a:p>
          <a:endParaRPr lang="en-US"/>
        </a:p>
      </dgm:t>
    </dgm:pt>
    <dgm:pt modelId="{AE552423-ED42-4644-B974-285AEC4A0467}">
      <dgm:prSet phldrT="[Text]" phldr="0" custT="1"/>
      <dgm:spPr/>
      <dgm:t>
        <a:bodyPr anchor="ctr"/>
        <a:lstStyle/>
        <a:p>
          <a:pPr algn="just">
            <a:buFont typeface="Arial" panose="020B0604020202020204" pitchFamily="34" charset="0"/>
            <a:buChar char="•"/>
          </a:pPr>
          <a:r>
            <a:rPr lang="en-US" sz="1400" dirty="0">
              <a:latin typeface="Montserrat" panose="00000500000000000000" pitchFamily="2" charset="0"/>
            </a:rPr>
            <a:t>Bare Land</a:t>
          </a:r>
        </a:p>
      </dgm:t>
    </dgm:pt>
    <dgm:pt modelId="{609100B6-4944-4812-91C7-2A75517212B2}" type="parTrans" cxnId="{2ADCC382-3F1A-475A-95B2-5C6B1A7361DB}">
      <dgm:prSet/>
      <dgm:spPr/>
      <dgm:t>
        <a:bodyPr/>
        <a:lstStyle/>
        <a:p>
          <a:endParaRPr lang="en-US"/>
        </a:p>
      </dgm:t>
    </dgm:pt>
    <dgm:pt modelId="{FBFB9C34-F938-4CF5-8031-B3035BE45A4C}" type="sibTrans" cxnId="{2ADCC382-3F1A-475A-95B2-5C6B1A7361DB}">
      <dgm:prSet/>
      <dgm:spPr/>
      <dgm:t>
        <a:bodyPr/>
        <a:lstStyle/>
        <a:p>
          <a:endParaRPr lang="en-US"/>
        </a:p>
      </dgm:t>
    </dgm:pt>
    <dgm:pt modelId="{4F812F9B-FB5C-4907-B2C1-0AA3C3B238F5}">
      <dgm:prSet phldrT="[Text]" phldr="0" custT="1"/>
      <dgm:spPr/>
      <dgm:t>
        <a:bodyPr anchor="ctr"/>
        <a:lstStyle/>
        <a:p>
          <a:pPr algn="just">
            <a:buFont typeface="Arial" panose="020B0604020202020204" pitchFamily="34" charset="0"/>
            <a:buChar char="•"/>
          </a:pPr>
          <a:r>
            <a:rPr lang="en-US" sz="1400" dirty="0">
              <a:latin typeface="Montserrat" panose="00000500000000000000" pitchFamily="2" charset="0"/>
            </a:rPr>
            <a:t>Local Passenger Transport</a:t>
          </a:r>
        </a:p>
      </dgm:t>
    </dgm:pt>
    <dgm:pt modelId="{11D073EB-D351-4F4D-99F5-1A996D79353A}" type="parTrans" cxnId="{D725D4CC-4F5A-41CD-AFD3-5906193C9B3D}">
      <dgm:prSet/>
      <dgm:spPr/>
      <dgm:t>
        <a:bodyPr/>
        <a:lstStyle/>
        <a:p>
          <a:endParaRPr lang="en-US"/>
        </a:p>
      </dgm:t>
    </dgm:pt>
    <dgm:pt modelId="{3259FF2E-5D07-49E8-96D5-B96326BACD2B}" type="sibTrans" cxnId="{D725D4CC-4F5A-41CD-AFD3-5906193C9B3D}">
      <dgm:prSet/>
      <dgm:spPr/>
      <dgm:t>
        <a:bodyPr/>
        <a:lstStyle/>
        <a:p>
          <a:endParaRPr lang="en-US"/>
        </a:p>
      </dgm:t>
    </dgm:pt>
    <dgm:pt modelId="{C86B2424-0D9D-4B41-984C-65266B515241}">
      <dgm:prSet phldrT="[Text]" phldr="0" custT="1"/>
      <dgm:spPr/>
      <dgm:t>
        <a:bodyPr anchor="ctr"/>
        <a:lstStyle/>
        <a:p>
          <a:pPr algn="just">
            <a:buFont typeface="Arial" panose="020B0604020202020204" pitchFamily="34" charset="0"/>
            <a:buChar char="•"/>
          </a:pPr>
          <a:r>
            <a:rPr lang="en-US" sz="1400" dirty="0">
              <a:latin typeface="Montserrat" panose="00000500000000000000" pitchFamily="2" charset="0"/>
            </a:rPr>
            <a:t>Residential Buildings</a:t>
          </a:r>
        </a:p>
      </dgm:t>
    </dgm:pt>
    <dgm:pt modelId="{2FAE7332-7910-4762-B500-10DF92BAA843}" type="parTrans" cxnId="{1BC81CEA-B5DE-42C0-B9B3-BC41A87C60C5}">
      <dgm:prSet/>
      <dgm:spPr/>
      <dgm:t>
        <a:bodyPr/>
        <a:lstStyle/>
        <a:p>
          <a:endParaRPr lang="en-US"/>
        </a:p>
      </dgm:t>
    </dgm:pt>
    <dgm:pt modelId="{DBDE2A1A-45CB-4090-B1A5-B3E732EFC9A7}" type="sibTrans" cxnId="{1BC81CEA-B5DE-42C0-B9B3-BC41A87C60C5}">
      <dgm:prSet/>
      <dgm:spPr/>
      <dgm:t>
        <a:bodyPr/>
        <a:lstStyle/>
        <a:p>
          <a:endParaRPr lang="en-US"/>
        </a:p>
      </dgm:t>
    </dgm:pt>
    <dgm:pt modelId="{1C840D4E-87C6-4D13-ACF5-DD6DF9BC52B0}" type="pres">
      <dgm:prSet presAssocID="{B62F28BE-A6BD-4478-85AC-6E9C6CFCEF6B}" presName="Name0" presStyleCnt="0">
        <dgm:presLayoutVars>
          <dgm:dir/>
          <dgm:animLvl val="lvl"/>
          <dgm:resizeHandles/>
        </dgm:presLayoutVars>
      </dgm:prSet>
      <dgm:spPr/>
    </dgm:pt>
    <dgm:pt modelId="{D732AF7D-AA2F-4364-826B-1CBA94348B36}" type="pres">
      <dgm:prSet presAssocID="{47B8B73F-B506-4834-A342-0DD65FBC214C}" presName="linNode" presStyleCnt="0"/>
      <dgm:spPr/>
    </dgm:pt>
    <dgm:pt modelId="{F7B95808-48E9-4AFB-A473-3AFBC46847A3}" type="pres">
      <dgm:prSet presAssocID="{47B8B73F-B506-4834-A342-0DD65FBC214C}" presName="parentShp" presStyleLbl="node1" presStyleIdx="0" presStyleCnt="3" custScaleX="54765" custScaleY="1811703" custLinFactNeighborX="205">
        <dgm:presLayoutVars>
          <dgm:bulletEnabled val="1"/>
        </dgm:presLayoutVars>
      </dgm:prSet>
      <dgm:spPr/>
    </dgm:pt>
    <dgm:pt modelId="{0D341EF4-27DC-4BC0-9485-CA28DD83A5CB}" type="pres">
      <dgm:prSet presAssocID="{47B8B73F-B506-4834-A342-0DD65FBC214C}" presName="childShp" presStyleLbl="bgAccFollowNode1" presStyleIdx="0" presStyleCnt="3" custScaleX="112583" custScaleY="2000000">
        <dgm:presLayoutVars>
          <dgm:bulletEnabled val="1"/>
        </dgm:presLayoutVars>
      </dgm:prSet>
      <dgm:spPr/>
    </dgm:pt>
    <dgm:pt modelId="{43CD30B0-3704-4BA9-A2E7-28CD8A839A64}" type="pres">
      <dgm:prSet presAssocID="{9118228E-C2C2-4E44-8BC5-6088BF132929}" presName="spacing" presStyleCnt="0"/>
      <dgm:spPr/>
    </dgm:pt>
    <dgm:pt modelId="{E5A61C97-6F4B-4D33-9440-A214F54546FE}" type="pres">
      <dgm:prSet presAssocID="{8B57275D-150D-4491-961E-36DED4F699AA}" presName="linNode" presStyleCnt="0"/>
      <dgm:spPr/>
    </dgm:pt>
    <dgm:pt modelId="{421F0A3A-D09A-49DD-AE90-C533E0562E94}" type="pres">
      <dgm:prSet presAssocID="{8B57275D-150D-4491-961E-36DED4F699AA}" presName="parentShp" presStyleLbl="node1" presStyleIdx="1" presStyleCnt="3" custScaleX="52226" custScaleY="1562383" custLinFactY="-59355" custLinFactNeighborX="-9073" custLinFactNeighborY="-100000">
        <dgm:presLayoutVars>
          <dgm:bulletEnabled val="1"/>
        </dgm:presLayoutVars>
      </dgm:prSet>
      <dgm:spPr/>
    </dgm:pt>
    <dgm:pt modelId="{9E3644B4-8E7B-4846-8301-DF0DDED4F71B}" type="pres">
      <dgm:prSet presAssocID="{8B57275D-150D-4491-961E-36DED4F699AA}" presName="childShp" presStyleLbl="bgAccFollowNode1" presStyleIdx="1" presStyleCnt="3" custScaleX="93663" custScaleY="2000000" custLinFactY="-41506" custLinFactNeighborX="-13642" custLinFactNeighborY="-100000">
        <dgm:presLayoutVars>
          <dgm:bulletEnabled val="1"/>
        </dgm:presLayoutVars>
      </dgm:prSet>
      <dgm:spPr/>
    </dgm:pt>
    <dgm:pt modelId="{C752C36A-8064-4CF4-9BB9-3A81806743DD}" type="pres">
      <dgm:prSet presAssocID="{CF13976B-7D72-4DA0-BE04-DEE38E8F4D85}" presName="spacing" presStyleCnt="0"/>
      <dgm:spPr/>
    </dgm:pt>
    <dgm:pt modelId="{915C608E-E429-4C21-8B44-143E9616F26E}" type="pres">
      <dgm:prSet presAssocID="{10AD5484-DA59-481C-94C3-2B2E6FCB2FDC}" presName="linNode" presStyleCnt="0"/>
      <dgm:spPr/>
    </dgm:pt>
    <dgm:pt modelId="{54175158-6E85-4ACB-B6AE-190CF5A2B072}" type="pres">
      <dgm:prSet presAssocID="{10AD5484-DA59-481C-94C3-2B2E6FCB2FDC}" presName="parentShp" presStyleLbl="node1" presStyleIdx="2" presStyleCnt="3" custScaleX="49310" custScaleY="1451972" custLinFactY="-48303" custLinFactNeighborX="-2638" custLinFactNeighborY="-100000">
        <dgm:presLayoutVars>
          <dgm:bulletEnabled val="1"/>
        </dgm:presLayoutVars>
      </dgm:prSet>
      <dgm:spPr/>
    </dgm:pt>
    <dgm:pt modelId="{ACBEB417-A510-4044-8F92-2847EED16F4D}" type="pres">
      <dgm:prSet presAssocID="{10AD5484-DA59-481C-94C3-2B2E6FCB2FDC}" presName="childShp" presStyleLbl="bgAccFollowNode1" presStyleIdx="2" presStyleCnt="3" custScaleX="112063" custScaleY="1594933" custLinFactY="-24645" custLinFactNeighborX="-3653" custLinFactNeighborY="-100000">
        <dgm:presLayoutVars>
          <dgm:bulletEnabled val="1"/>
        </dgm:presLayoutVars>
      </dgm:prSet>
      <dgm:spPr/>
    </dgm:pt>
  </dgm:ptLst>
  <dgm:cxnLst>
    <dgm:cxn modelId="{5C585C04-0BAB-475A-9455-0F1259A82569}" type="presOf" srcId="{54214E1E-519A-4531-AE58-C3BB777E6DC6}" destId="{ACBEB417-A510-4044-8F92-2847EED16F4D}" srcOrd="0" destOrd="1" presId="urn:microsoft.com/office/officeart/2005/8/layout/vList6"/>
    <dgm:cxn modelId="{E8E3C213-B977-4674-97A6-4300F8465DD1}" type="presOf" srcId="{8B57275D-150D-4491-961E-36DED4F699AA}" destId="{421F0A3A-D09A-49DD-AE90-C533E0562E94}" srcOrd="0" destOrd="0" presId="urn:microsoft.com/office/officeart/2005/8/layout/vList6"/>
    <dgm:cxn modelId="{E1730518-470A-4259-8BB9-D156BF18E5AD}" srcId="{8B57275D-150D-4491-961E-36DED4F699AA}" destId="{26FD810D-2365-472B-AFD0-8F1B1F65FF3D}" srcOrd="0" destOrd="0" parTransId="{1E43AF81-92E0-4184-85DE-3C59563657A0}" sibTransId="{07978B3D-CB3E-4497-850D-A2D7C7B71799}"/>
    <dgm:cxn modelId="{E9124537-38E1-4BEF-AA6A-3689B87FF3B2}" type="presOf" srcId="{CBBA171A-0011-468C-82EB-4A582FD88395}" destId="{9E3644B4-8E7B-4846-8301-DF0DDED4F71B}" srcOrd="0" destOrd="2" presId="urn:microsoft.com/office/officeart/2005/8/layout/vList6"/>
    <dgm:cxn modelId="{6D8C893E-7C3F-4587-936F-A13591A034AF}" srcId="{10AD5484-DA59-481C-94C3-2B2E6FCB2FDC}" destId="{6517D367-50DE-4F98-905E-0197787005CE}" srcOrd="0" destOrd="0" parTransId="{476D6B86-3246-4618-9582-51E0E6D8714D}" sibTransId="{89ABA6C3-F4D0-49EA-A874-CD02473F03CA}"/>
    <dgm:cxn modelId="{26984760-193D-4CE2-B38A-FCC61587D48F}" type="presOf" srcId="{883C819C-F8A3-4A78-AD1F-CA94BEBCF534}" destId="{0D341EF4-27DC-4BC0-9485-CA28DD83A5CB}" srcOrd="0" destOrd="1" presId="urn:microsoft.com/office/officeart/2005/8/layout/vList6"/>
    <dgm:cxn modelId="{21362A48-8296-463E-99E3-956FDE76DD31}" srcId="{10AD5484-DA59-481C-94C3-2B2E6FCB2FDC}" destId="{54214E1E-519A-4531-AE58-C3BB777E6DC6}" srcOrd="1" destOrd="0" parTransId="{7C5AF5A7-3E5D-423E-A857-B4119B89AC2D}" sibTransId="{AA6E2DA7-9B9B-4978-8DFD-E2575DC9F442}"/>
    <dgm:cxn modelId="{F4C5DF51-2364-4A95-93A1-342F6BA9A64C}" type="presOf" srcId="{4F812F9B-FB5C-4907-B2C1-0AA3C3B238F5}" destId="{9E3644B4-8E7B-4846-8301-DF0DDED4F71B}" srcOrd="0" destOrd="4" presId="urn:microsoft.com/office/officeart/2005/8/layout/vList6"/>
    <dgm:cxn modelId="{6E36EC72-A4C2-4227-9AD0-3A8700F64ED6}" srcId="{47B8B73F-B506-4834-A342-0DD65FBC214C}" destId="{883C819C-F8A3-4A78-AD1F-CA94BEBCF534}" srcOrd="1" destOrd="0" parTransId="{8F5769D7-F51A-4BF5-B945-40C745AF7B36}" sibTransId="{50E358EB-475E-4F6B-9B3A-5ACA4539EF03}"/>
    <dgm:cxn modelId="{69F3A678-9ECB-4B3C-AABC-B8B33D4C610C}" type="presOf" srcId="{6517D367-50DE-4F98-905E-0197787005CE}" destId="{ACBEB417-A510-4044-8F92-2847EED16F4D}" srcOrd="0" destOrd="0" presId="urn:microsoft.com/office/officeart/2005/8/layout/vList6"/>
    <dgm:cxn modelId="{E01CF279-76AB-4F3D-B48C-BE1A561A495B}" type="presOf" srcId="{AE552423-ED42-4644-B974-285AEC4A0467}" destId="{9E3644B4-8E7B-4846-8301-DF0DDED4F71B}" srcOrd="0" destOrd="3" presId="urn:microsoft.com/office/officeart/2005/8/layout/vList6"/>
    <dgm:cxn modelId="{2ADCC382-3F1A-475A-95B2-5C6B1A7361DB}" srcId="{8B57275D-150D-4491-961E-36DED4F699AA}" destId="{AE552423-ED42-4644-B974-285AEC4A0467}" srcOrd="3" destOrd="0" parTransId="{609100B6-4944-4812-91C7-2A75517212B2}" sibTransId="{FBFB9C34-F938-4CF5-8031-B3035BE45A4C}"/>
    <dgm:cxn modelId="{2370A2B0-DCDB-442F-8312-0D7EFA764012}" srcId="{47B8B73F-B506-4834-A342-0DD65FBC214C}" destId="{A73655B7-6943-4DA2-8729-A0E8086FAA89}" srcOrd="0" destOrd="0" parTransId="{27849814-E54D-4658-A673-D3F2A9BA127A}" sibTransId="{FC3D4879-1C51-4DA3-8CBD-B1FF6C269FBD}"/>
    <dgm:cxn modelId="{A4F006B9-2548-47C6-8126-EBF865F9EA8D}" type="presOf" srcId="{B00861CB-3A22-4447-8764-D2BC0E894860}" destId="{0D341EF4-27DC-4BC0-9485-CA28DD83A5CB}" srcOrd="0" destOrd="3" presId="urn:microsoft.com/office/officeart/2005/8/layout/vList6"/>
    <dgm:cxn modelId="{4E7AE4B9-FB63-4813-8854-DFD1C488F890}" srcId="{47B8B73F-B506-4834-A342-0DD65FBC214C}" destId="{B00861CB-3A22-4447-8764-D2BC0E894860}" srcOrd="3" destOrd="0" parTransId="{E93B1377-B05D-4B5D-9E9A-9B0568E2501D}" sibTransId="{48FA500D-D847-4B70-A3B8-C88686BD8659}"/>
    <dgm:cxn modelId="{4F0F58BC-9315-4B20-A661-3FF378DC3D17}" srcId="{B62F28BE-A6BD-4478-85AC-6E9C6CFCEF6B}" destId="{10AD5484-DA59-481C-94C3-2B2E6FCB2FDC}" srcOrd="2" destOrd="0" parTransId="{8099D6E7-A82E-4260-9C74-EBDD7AA12C83}" sibTransId="{AE3F7E27-2B06-40FC-B378-55E027CCB4C0}"/>
    <dgm:cxn modelId="{208C20CB-438D-4C6C-A73E-8AC938D27668}" type="presOf" srcId="{B62F28BE-A6BD-4478-85AC-6E9C6CFCEF6B}" destId="{1C840D4E-87C6-4D13-ACF5-DD6DF9BC52B0}" srcOrd="0" destOrd="0" presId="urn:microsoft.com/office/officeart/2005/8/layout/vList6"/>
    <dgm:cxn modelId="{D725D4CC-4F5A-41CD-AFD3-5906193C9B3D}" srcId="{8B57275D-150D-4491-961E-36DED4F699AA}" destId="{4F812F9B-FB5C-4907-B2C1-0AA3C3B238F5}" srcOrd="4" destOrd="0" parTransId="{11D073EB-D351-4F4D-99F5-1A996D79353A}" sibTransId="{3259FF2E-5D07-49E8-96D5-B96326BACD2B}"/>
    <dgm:cxn modelId="{F53919D4-7E3A-4C11-BADA-04A1656BC7CE}" type="presOf" srcId="{10AD5484-DA59-481C-94C3-2B2E6FCB2FDC}" destId="{54175158-6E85-4ACB-B6AE-190CF5A2B072}" srcOrd="0" destOrd="0" presId="urn:microsoft.com/office/officeart/2005/8/layout/vList6"/>
    <dgm:cxn modelId="{814E5FD5-A76C-4022-A6CC-BEFFF276E841}" srcId="{8B57275D-150D-4491-961E-36DED4F699AA}" destId="{CBBA171A-0011-468C-82EB-4A582FD88395}" srcOrd="2" destOrd="0" parTransId="{D3CB41F9-D3FF-42CB-B982-C812723F3601}" sibTransId="{46CEF9A8-1197-47D9-8523-C3560E698DD5}"/>
    <dgm:cxn modelId="{3D57FDD7-57E6-43AD-96AC-6E95BDBF3D66}" srcId="{47B8B73F-B506-4834-A342-0DD65FBC214C}" destId="{849DB6DD-E970-40C2-921D-2E70F2B60DAB}" srcOrd="2" destOrd="0" parTransId="{5FBB6678-F00A-4944-AA56-80497CAA1736}" sibTransId="{EC518875-7149-4DC1-9944-D6A719A50CE4}"/>
    <dgm:cxn modelId="{3AADC7DF-BD1B-491A-A9C4-4CC5F8D71CDE}" srcId="{B62F28BE-A6BD-4478-85AC-6E9C6CFCEF6B}" destId="{47B8B73F-B506-4834-A342-0DD65FBC214C}" srcOrd="0" destOrd="0" parTransId="{ECAF9653-D56A-4FD8-B6B9-E294C11077FF}" sibTransId="{9118228E-C2C2-4E44-8BC5-6088BF132929}"/>
    <dgm:cxn modelId="{23DACBDF-3BD4-418F-BCFA-AF5F36B210C0}" type="presOf" srcId="{26FD810D-2365-472B-AFD0-8F1B1F65FF3D}" destId="{9E3644B4-8E7B-4846-8301-DF0DDED4F71B}" srcOrd="0" destOrd="0" presId="urn:microsoft.com/office/officeart/2005/8/layout/vList6"/>
    <dgm:cxn modelId="{595E97E3-096D-434F-88FB-7DB918FA7E2D}" type="presOf" srcId="{849DB6DD-E970-40C2-921D-2E70F2B60DAB}" destId="{0D341EF4-27DC-4BC0-9485-CA28DD83A5CB}" srcOrd="0" destOrd="2" presId="urn:microsoft.com/office/officeart/2005/8/layout/vList6"/>
    <dgm:cxn modelId="{DB9EB6E5-714A-4ED1-B896-7D8B44450BB2}" type="presOf" srcId="{A73655B7-6943-4DA2-8729-A0E8086FAA89}" destId="{0D341EF4-27DC-4BC0-9485-CA28DD83A5CB}" srcOrd="0" destOrd="0" presId="urn:microsoft.com/office/officeart/2005/8/layout/vList6"/>
    <dgm:cxn modelId="{BBBB37E9-4AD6-4607-848E-B8CC159954A8}" type="presOf" srcId="{47B8B73F-B506-4834-A342-0DD65FBC214C}" destId="{F7B95808-48E9-4AFB-A473-3AFBC46847A3}" srcOrd="0" destOrd="0" presId="urn:microsoft.com/office/officeart/2005/8/layout/vList6"/>
    <dgm:cxn modelId="{1BC81CEA-B5DE-42C0-B9B3-BC41A87C60C5}" srcId="{8B57275D-150D-4491-961E-36DED4F699AA}" destId="{C86B2424-0D9D-4B41-984C-65266B515241}" srcOrd="1" destOrd="0" parTransId="{2FAE7332-7910-4762-B500-10DF92BAA843}" sibTransId="{DBDE2A1A-45CB-4090-B1A5-B3E732EFC9A7}"/>
    <dgm:cxn modelId="{10FEFEEA-B183-4258-B70B-EE693D500C52}" srcId="{B62F28BE-A6BD-4478-85AC-6E9C6CFCEF6B}" destId="{8B57275D-150D-4491-961E-36DED4F699AA}" srcOrd="1" destOrd="0" parTransId="{28BA29A4-6FCA-4469-B77E-7FCA7A1E81AA}" sibTransId="{CF13976B-7D72-4DA0-BE04-DEE38E8F4D85}"/>
    <dgm:cxn modelId="{917F7EFF-650D-453E-B04C-0A9DCFD78C9E}" type="presOf" srcId="{C86B2424-0D9D-4B41-984C-65266B515241}" destId="{9E3644B4-8E7B-4846-8301-DF0DDED4F71B}" srcOrd="0" destOrd="1" presId="urn:microsoft.com/office/officeart/2005/8/layout/vList6"/>
    <dgm:cxn modelId="{1FF2074B-DCDA-4EBA-B841-67F551C82F7D}" type="presParOf" srcId="{1C840D4E-87C6-4D13-ACF5-DD6DF9BC52B0}" destId="{D732AF7D-AA2F-4364-826B-1CBA94348B36}" srcOrd="0" destOrd="0" presId="urn:microsoft.com/office/officeart/2005/8/layout/vList6"/>
    <dgm:cxn modelId="{4669CEC8-EE0F-40EE-95AB-4750B1245C03}" type="presParOf" srcId="{D732AF7D-AA2F-4364-826B-1CBA94348B36}" destId="{F7B95808-48E9-4AFB-A473-3AFBC46847A3}" srcOrd="0" destOrd="0" presId="urn:microsoft.com/office/officeart/2005/8/layout/vList6"/>
    <dgm:cxn modelId="{7F94911D-E0E4-4301-B34E-87AA278CE902}" type="presParOf" srcId="{D732AF7D-AA2F-4364-826B-1CBA94348B36}" destId="{0D341EF4-27DC-4BC0-9485-CA28DD83A5CB}" srcOrd="1" destOrd="0" presId="urn:microsoft.com/office/officeart/2005/8/layout/vList6"/>
    <dgm:cxn modelId="{A96CDC06-1E7A-49FC-A2E7-AE83FB0BA24D}" type="presParOf" srcId="{1C840D4E-87C6-4D13-ACF5-DD6DF9BC52B0}" destId="{43CD30B0-3704-4BA9-A2E7-28CD8A839A64}" srcOrd="1" destOrd="0" presId="urn:microsoft.com/office/officeart/2005/8/layout/vList6"/>
    <dgm:cxn modelId="{710855CE-D1C4-4A34-BBE5-55C8748F36F9}" type="presParOf" srcId="{1C840D4E-87C6-4D13-ACF5-DD6DF9BC52B0}" destId="{E5A61C97-6F4B-4D33-9440-A214F54546FE}" srcOrd="2" destOrd="0" presId="urn:microsoft.com/office/officeart/2005/8/layout/vList6"/>
    <dgm:cxn modelId="{77007199-6D61-4BB8-BF1D-F1C6D1A08F63}" type="presParOf" srcId="{E5A61C97-6F4B-4D33-9440-A214F54546FE}" destId="{421F0A3A-D09A-49DD-AE90-C533E0562E94}" srcOrd="0" destOrd="0" presId="urn:microsoft.com/office/officeart/2005/8/layout/vList6"/>
    <dgm:cxn modelId="{AF614025-3C50-49F4-9BA2-45FCB6DFD581}" type="presParOf" srcId="{E5A61C97-6F4B-4D33-9440-A214F54546FE}" destId="{9E3644B4-8E7B-4846-8301-DF0DDED4F71B}" srcOrd="1" destOrd="0" presId="urn:microsoft.com/office/officeart/2005/8/layout/vList6"/>
    <dgm:cxn modelId="{5283B0D9-150F-45B7-88B8-E3C119927BE2}" type="presParOf" srcId="{1C840D4E-87C6-4D13-ACF5-DD6DF9BC52B0}" destId="{C752C36A-8064-4CF4-9BB9-3A81806743DD}" srcOrd="3" destOrd="0" presId="urn:microsoft.com/office/officeart/2005/8/layout/vList6"/>
    <dgm:cxn modelId="{FDF8E01C-AADA-4807-BD8A-182F692C0E09}" type="presParOf" srcId="{1C840D4E-87C6-4D13-ACF5-DD6DF9BC52B0}" destId="{915C608E-E429-4C21-8B44-143E9616F26E}" srcOrd="4" destOrd="0" presId="urn:microsoft.com/office/officeart/2005/8/layout/vList6"/>
    <dgm:cxn modelId="{9C45E89D-3571-4110-8648-DD26B0152A9A}" type="presParOf" srcId="{915C608E-E429-4C21-8B44-143E9616F26E}" destId="{54175158-6E85-4ACB-B6AE-190CF5A2B072}" srcOrd="0" destOrd="0" presId="urn:microsoft.com/office/officeart/2005/8/layout/vList6"/>
    <dgm:cxn modelId="{B814861D-DF9A-41E1-903D-5A9E957C9C33}" type="presParOf" srcId="{915C608E-E429-4C21-8B44-143E9616F26E}" destId="{ACBEB417-A510-4044-8F92-2847EED16F4D}"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82E4FE-E0C8-44D7-91DE-5594729B4E1B}" type="doc">
      <dgm:prSet loTypeId="urn:microsoft.com/office/officeart/2005/8/layout/orgChart1" loCatId="hierarchy" qsTypeId="urn:microsoft.com/office/officeart/2005/8/quickstyle/simple1" qsCatId="simple" csTypeId="urn:microsoft.com/office/officeart/2005/8/colors/accent5_5" csCatId="accent5" phldr="1"/>
      <dgm:spPr/>
      <dgm:t>
        <a:bodyPr/>
        <a:lstStyle/>
        <a:p>
          <a:endParaRPr lang="en-US"/>
        </a:p>
      </dgm:t>
    </dgm:pt>
    <dgm:pt modelId="{FE8FFB19-58D5-48B0-A9B5-FBA34199D54C}">
      <dgm:prSet phldrT="[Text]" phldr="0" custT="1"/>
      <dgm:spPr/>
      <dgm:t>
        <a:bodyPr/>
        <a:lstStyle/>
        <a:p>
          <a:r>
            <a:rPr lang="en-US" sz="1600" b="1" dirty="0">
              <a:latin typeface="Montserrat" panose="00000500000000000000" pitchFamily="2" charset="0"/>
            </a:rPr>
            <a:t>Zero-Rated Supplies</a:t>
          </a:r>
        </a:p>
      </dgm:t>
    </dgm:pt>
    <dgm:pt modelId="{615A8F7C-D045-41C8-B393-3DD2358F5D92}" type="parTrans" cxnId="{251C319C-4660-4364-8B66-AB2B30B1CD19}">
      <dgm:prSet/>
      <dgm:spPr/>
      <dgm:t>
        <a:bodyPr/>
        <a:lstStyle/>
        <a:p>
          <a:endParaRPr lang="en-US" sz="1600">
            <a:latin typeface="Montserrat" panose="00000500000000000000" pitchFamily="2" charset="0"/>
          </a:endParaRPr>
        </a:p>
      </dgm:t>
    </dgm:pt>
    <dgm:pt modelId="{132B8E6F-4716-4554-A7B7-89BB5BA0A225}" type="sibTrans" cxnId="{251C319C-4660-4364-8B66-AB2B30B1CD19}">
      <dgm:prSet/>
      <dgm:spPr/>
      <dgm:t>
        <a:bodyPr/>
        <a:lstStyle/>
        <a:p>
          <a:endParaRPr lang="en-US" sz="1600">
            <a:latin typeface="Montserrat" panose="00000500000000000000" pitchFamily="2" charset="0"/>
          </a:endParaRPr>
        </a:p>
      </dgm:t>
    </dgm:pt>
    <dgm:pt modelId="{B24F91C0-4058-40DB-91D4-525D0D479EB3}">
      <dgm:prSet phldrT="[Text]" phldr="0" custT="1"/>
      <dgm:spPr/>
      <dgm:t>
        <a:bodyPr/>
        <a:lstStyle/>
        <a:p>
          <a:r>
            <a:rPr lang="en-US" sz="1600" b="1" dirty="0">
              <a:latin typeface="Montserrat" panose="00000500000000000000" pitchFamily="2" charset="0"/>
            </a:rPr>
            <a:t>Exports</a:t>
          </a:r>
        </a:p>
      </dgm:t>
    </dgm:pt>
    <dgm:pt modelId="{20690B4B-0D5C-47EA-AFDE-4813289FF9A0}" type="parTrans" cxnId="{B5456A84-D721-42DB-A53A-11C4A16A5D55}">
      <dgm:prSet/>
      <dgm:spPr/>
      <dgm:t>
        <a:bodyPr/>
        <a:lstStyle/>
        <a:p>
          <a:endParaRPr lang="en-US" sz="1600" b="1">
            <a:latin typeface="Montserrat" panose="00000500000000000000" pitchFamily="2" charset="0"/>
          </a:endParaRPr>
        </a:p>
      </dgm:t>
    </dgm:pt>
    <dgm:pt modelId="{45537541-EC59-4946-B51F-EF76EE8E1A83}" type="sibTrans" cxnId="{B5456A84-D721-42DB-A53A-11C4A16A5D55}">
      <dgm:prSet/>
      <dgm:spPr/>
      <dgm:t>
        <a:bodyPr/>
        <a:lstStyle/>
        <a:p>
          <a:endParaRPr lang="en-US" sz="1600">
            <a:latin typeface="Montserrat" panose="00000500000000000000" pitchFamily="2" charset="0"/>
          </a:endParaRPr>
        </a:p>
      </dgm:t>
    </dgm:pt>
    <dgm:pt modelId="{5EABFD69-D862-48A2-A2BD-8202C6B61AEE}">
      <dgm:prSet phldrT="[Text]" phldr="0" custT="1"/>
      <dgm:spPr/>
      <dgm:t>
        <a:bodyPr/>
        <a:lstStyle/>
        <a:p>
          <a:r>
            <a:rPr lang="en-US" sz="1600" b="1" dirty="0">
              <a:latin typeface="Montserrat" panose="00000500000000000000" pitchFamily="2" charset="0"/>
            </a:rPr>
            <a:t>Residential Buildings</a:t>
          </a:r>
        </a:p>
      </dgm:t>
    </dgm:pt>
    <dgm:pt modelId="{0AC53034-7F50-4BAD-8094-9248F0428D7F}" type="parTrans" cxnId="{9CCACCF7-7A36-441E-ABD8-CD85EEA4A087}">
      <dgm:prSet/>
      <dgm:spPr/>
      <dgm:t>
        <a:bodyPr/>
        <a:lstStyle/>
        <a:p>
          <a:endParaRPr lang="en-US" sz="1600" b="1">
            <a:latin typeface="Montserrat" panose="00000500000000000000" pitchFamily="2" charset="0"/>
          </a:endParaRPr>
        </a:p>
      </dgm:t>
    </dgm:pt>
    <dgm:pt modelId="{BD4F69CA-6571-4C48-8D6F-8D74B38D6628}" type="sibTrans" cxnId="{9CCACCF7-7A36-441E-ABD8-CD85EEA4A087}">
      <dgm:prSet/>
      <dgm:spPr/>
      <dgm:t>
        <a:bodyPr/>
        <a:lstStyle/>
        <a:p>
          <a:endParaRPr lang="en-US" sz="1600">
            <a:latin typeface="Montserrat" panose="00000500000000000000" pitchFamily="2" charset="0"/>
          </a:endParaRPr>
        </a:p>
      </dgm:t>
    </dgm:pt>
    <dgm:pt modelId="{42A33AB5-5A9C-4698-834E-21E75B869562}">
      <dgm:prSet phldrT="[Text]" phldr="0" custT="1"/>
      <dgm:spPr/>
      <dgm:t>
        <a:bodyPr/>
        <a:lstStyle/>
        <a:p>
          <a:r>
            <a:rPr lang="en-US" sz="1600" b="1" dirty="0">
              <a:latin typeface="Montserrat" panose="00000500000000000000" pitchFamily="2" charset="0"/>
            </a:rPr>
            <a:t>Educational Services</a:t>
          </a:r>
        </a:p>
      </dgm:t>
    </dgm:pt>
    <dgm:pt modelId="{0E1149E4-9D5A-4091-A083-D210F5EAAE16}" type="parTrans" cxnId="{68AE740D-D7B2-4FC0-B2BB-6EDA70CF34E9}">
      <dgm:prSet/>
      <dgm:spPr/>
      <dgm:t>
        <a:bodyPr/>
        <a:lstStyle/>
        <a:p>
          <a:endParaRPr lang="en-US" sz="1600" b="1">
            <a:latin typeface="Montserrat" panose="00000500000000000000" pitchFamily="2" charset="0"/>
          </a:endParaRPr>
        </a:p>
      </dgm:t>
    </dgm:pt>
    <dgm:pt modelId="{4681ED7B-E2D3-4FA4-A133-50F729E2EFC8}" type="sibTrans" cxnId="{68AE740D-D7B2-4FC0-B2BB-6EDA70CF34E9}">
      <dgm:prSet/>
      <dgm:spPr/>
      <dgm:t>
        <a:bodyPr/>
        <a:lstStyle/>
        <a:p>
          <a:endParaRPr lang="en-US" sz="1600">
            <a:latin typeface="Montserrat" panose="00000500000000000000" pitchFamily="2" charset="0"/>
          </a:endParaRPr>
        </a:p>
      </dgm:t>
    </dgm:pt>
    <dgm:pt modelId="{4F623236-7CA4-4847-B137-2B78B8D819D7}">
      <dgm:prSet phldrT="[Text]" phldr="0" custT="1"/>
      <dgm:spPr/>
      <dgm:t>
        <a:bodyPr/>
        <a:lstStyle/>
        <a:p>
          <a:r>
            <a:rPr lang="en-US" sz="1600" b="1" dirty="0">
              <a:latin typeface="Montserrat" panose="00000500000000000000" pitchFamily="2" charset="0"/>
            </a:rPr>
            <a:t>Investment in precious metals</a:t>
          </a:r>
        </a:p>
      </dgm:t>
    </dgm:pt>
    <dgm:pt modelId="{CC2745AC-0D25-4DCE-9EB2-7C3E58DFB794}" type="parTrans" cxnId="{196CAFBA-DD33-4D22-B3FF-A242CFDF9973}">
      <dgm:prSet/>
      <dgm:spPr/>
      <dgm:t>
        <a:bodyPr/>
        <a:lstStyle/>
        <a:p>
          <a:endParaRPr lang="en-US" sz="1600" b="1">
            <a:latin typeface="Montserrat" panose="00000500000000000000" pitchFamily="2" charset="0"/>
          </a:endParaRPr>
        </a:p>
      </dgm:t>
    </dgm:pt>
    <dgm:pt modelId="{6D0F9110-9182-4EFF-83CE-FEC9338FFE2B}" type="sibTrans" cxnId="{196CAFBA-DD33-4D22-B3FF-A242CFDF9973}">
      <dgm:prSet/>
      <dgm:spPr/>
      <dgm:t>
        <a:bodyPr/>
        <a:lstStyle/>
        <a:p>
          <a:endParaRPr lang="en-US" sz="1600">
            <a:latin typeface="Montserrat" panose="00000500000000000000" pitchFamily="2" charset="0"/>
          </a:endParaRPr>
        </a:p>
      </dgm:t>
    </dgm:pt>
    <dgm:pt modelId="{CC22333B-9444-4596-BE09-5776AFC0B661}">
      <dgm:prSet phldrT="[Text]" phldr="0" custT="1"/>
      <dgm:spPr/>
      <dgm:t>
        <a:bodyPr/>
        <a:lstStyle/>
        <a:p>
          <a:r>
            <a:rPr lang="en-US" sz="1600" b="1" dirty="0">
              <a:latin typeface="Montserrat" panose="00000500000000000000" pitchFamily="2" charset="0"/>
            </a:rPr>
            <a:t>International Transport</a:t>
          </a:r>
        </a:p>
      </dgm:t>
    </dgm:pt>
    <dgm:pt modelId="{95C31FF7-2484-492D-9F64-77BF3C935F7C}" type="parTrans" cxnId="{F9C872DE-3FD6-431C-AE49-B7AE361E2E0E}">
      <dgm:prSet/>
      <dgm:spPr/>
      <dgm:t>
        <a:bodyPr/>
        <a:lstStyle/>
        <a:p>
          <a:endParaRPr lang="en-US" sz="1600" b="1">
            <a:latin typeface="Montserrat" panose="00000500000000000000" pitchFamily="2" charset="0"/>
          </a:endParaRPr>
        </a:p>
      </dgm:t>
    </dgm:pt>
    <dgm:pt modelId="{2D4C02AC-852A-4F4A-AC23-E8A0979C4C8B}" type="sibTrans" cxnId="{F9C872DE-3FD6-431C-AE49-B7AE361E2E0E}">
      <dgm:prSet/>
      <dgm:spPr/>
      <dgm:t>
        <a:bodyPr/>
        <a:lstStyle/>
        <a:p>
          <a:endParaRPr lang="en-US" sz="1600">
            <a:latin typeface="Montserrat" panose="00000500000000000000" pitchFamily="2" charset="0"/>
          </a:endParaRPr>
        </a:p>
      </dgm:t>
    </dgm:pt>
    <dgm:pt modelId="{A3A4A829-8227-4FDF-9175-9446A1F30627}">
      <dgm:prSet phldrT="[Text]" phldr="0" custT="1"/>
      <dgm:spPr/>
      <dgm:t>
        <a:bodyPr/>
        <a:lstStyle/>
        <a:p>
          <a:r>
            <a:rPr lang="en-US" sz="1600" b="1" dirty="0">
              <a:latin typeface="Montserrat" panose="00000500000000000000" pitchFamily="2" charset="0"/>
            </a:rPr>
            <a:t>Crude Oil and Natural Gas</a:t>
          </a:r>
        </a:p>
      </dgm:t>
    </dgm:pt>
    <dgm:pt modelId="{05586525-4801-4203-8695-2638BC05F304}" type="parTrans" cxnId="{912F5F6E-7DD3-40EF-923E-D80A7A4C6090}">
      <dgm:prSet/>
      <dgm:spPr/>
      <dgm:t>
        <a:bodyPr/>
        <a:lstStyle/>
        <a:p>
          <a:endParaRPr lang="en-US" sz="1600" b="1">
            <a:latin typeface="Montserrat" panose="00000500000000000000" pitchFamily="2" charset="0"/>
          </a:endParaRPr>
        </a:p>
      </dgm:t>
    </dgm:pt>
    <dgm:pt modelId="{39C0A5CC-F3F8-481F-ABD3-D51B54F5C0E9}" type="sibTrans" cxnId="{912F5F6E-7DD3-40EF-923E-D80A7A4C6090}">
      <dgm:prSet/>
      <dgm:spPr/>
      <dgm:t>
        <a:bodyPr/>
        <a:lstStyle/>
        <a:p>
          <a:endParaRPr lang="en-US" sz="1600">
            <a:latin typeface="Montserrat" panose="00000500000000000000" pitchFamily="2" charset="0"/>
          </a:endParaRPr>
        </a:p>
      </dgm:t>
    </dgm:pt>
    <dgm:pt modelId="{521409D4-4D73-4ACB-9090-C748F89408C4}">
      <dgm:prSet phldrT="[Text]" phldr="0" custT="1"/>
      <dgm:spPr/>
      <dgm:t>
        <a:bodyPr/>
        <a:lstStyle/>
        <a:p>
          <a:r>
            <a:rPr lang="en-US" sz="1600" b="1">
              <a:latin typeface="Montserrat" panose="00000500000000000000" pitchFamily="2" charset="0"/>
            </a:rPr>
            <a:t>Healthcare Services</a:t>
          </a:r>
          <a:endParaRPr lang="en-US" sz="1600" b="1" dirty="0">
            <a:latin typeface="Montserrat" panose="00000500000000000000" pitchFamily="2" charset="0"/>
          </a:endParaRPr>
        </a:p>
      </dgm:t>
    </dgm:pt>
    <dgm:pt modelId="{B064149C-68D0-43FE-9E01-215692359A07}" type="parTrans" cxnId="{3B9B50DE-7852-4A15-B6C0-2CACA4124C7D}">
      <dgm:prSet/>
      <dgm:spPr/>
      <dgm:t>
        <a:bodyPr/>
        <a:lstStyle/>
        <a:p>
          <a:endParaRPr lang="en-US" sz="1600" b="1">
            <a:latin typeface="Montserrat" panose="00000500000000000000" pitchFamily="2" charset="0"/>
          </a:endParaRPr>
        </a:p>
      </dgm:t>
    </dgm:pt>
    <dgm:pt modelId="{6144ACA7-F087-4F21-89F4-7186FEDF0506}" type="sibTrans" cxnId="{3B9B50DE-7852-4A15-B6C0-2CACA4124C7D}">
      <dgm:prSet/>
      <dgm:spPr/>
      <dgm:t>
        <a:bodyPr/>
        <a:lstStyle/>
        <a:p>
          <a:endParaRPr lang="en-US" sz="1600">
            <a:latin typeface="Montserrat" panose="00000500000000000000" pitchFamily="2" charset="0"/>
          </a:endParaRPr>
        </a:p>
      </dgm:t>
    </dgm:pt>
    <dgm:pt modelId="{33E04D48-2FC6-4CB1-BDA2-EDF0143304E6}">
      <dgm:prSet phldrT="[Text]" phldr="0" custT="1"/>
      <dgm:spPr/>
      <dgm:t>
        <a:bodyPr/>
        <a:lstStyle/>
        <a:p>
          <a:r>
            <a:rPr lang="en-US" sz="1600" b="1" dirty="0">
              <a:latin typeface="Montserrat" panose="00000500000000000000" pitchFamily="2" charset="0"/>
            </a:rPr>
            <a:t>Goods</a:t>
          </a:r>
        </a:p>
      </dgm:t>
    </dgm:pt>
    <dgm:pt modelId="{3EB650B8-176A-4489-912D-88A5EDAE9A97}" type="parTrans" cxnId="{2CC09566-2A59-4082-A66B-25A1947D31FC}">
      <dgm:prSet/>
      <dgm:spPr/>
      <dgm:t>
        <a:bodyPr/>
        <a:lstStyle/>
        <a:p>
          <a:endParaRPr lang="en-US" sz="1600" b="1">
            <a:latin typeface="Montserrat" panose="00000500000000000000" pitchFamily="2" charset="0"/>
          </a:endParaRPr>
        </a:p>
      </dgm:t>
    </dgm:pt>
    <dgm:pt modelId="{1F33C9BC-C506-4E04-9D96-A009E6D525BA}" type="sibTrans" cxnId="{2CC09566-2A59-4082-A66B-25A1947D31FC}">
      <dgm:prSet/>
      <dgm:spPr/>
      <dgm:t>
        <a:bodyPr/>
        <a:lstStyle/>
        <a:p>
          <a:endParaRPr lang="en-US" sz="1600">
            <a:latin typeface="Montserrat" panose="00000500000000000000" pitchFamily="2" charset="0"/>
          </a:endParaRPr>
        </a:p>
      </dgm:t>
    </dgm:pt>
    <dgm:pt modelId="{3D436CD2-9D6A-4752-809E-A96DAB7C1DF6}">
      <dgm:prSet phldrT="[Text]" phldr="0" custT="1"/>
      <dgm:spPr/>
      <dgm:t>
        <a:bodyPr/>
        <a:lstStyle/>
        <a:p>
          <a:r>
            <a:rPr lang="en-US" sz="1600" b="1" dirty="0">
              <a:latin typeface="Montserrat" panose="00000500000000000000" pitchFamily="2" charset="0"/>
            </a:rPr>
            <a:t>Services</a:t>
          </a:r>
        </a:p>
      </dgm:t>
    </dgm:pt>
    <dgm:pt modelId="{8A208DDF-D881-4E8B-928F-53E3DB95498E}" type="parTrans" cxnId="{A52C8C9E-5415-4229-86E9-F8DA264E0B0A}">
      <dgm:prSet/>
      <dgm:spPr/>
      <dgm:t>
        <a:bodyPr/>
        <a:lstStyle/>
        <a:p>
          <a:endParaRPr lang="en-US" sz="1600" b="1">
            <a:latin typeface="Montserrat" panose="00000500000000000000" pitchFamily="2" charset="0"/>
          </a:endParaRPr>
        </a:p>
      </dgm:t>
    </dgm:pt>
    <dgm:pt modelId="{BD43051D-1EA3-42E3-B847-FA503522DA16}" type="sibTrans" cxnId="{A52C8C9E-5415-4229-86E9-F8DA264E0B0A}">
      <dgm:prSet/>
      <dgm:spPr/>
      <dgm:t>
        <a:bodyPr/>
        <a:lstStyle/>
        <a:p>
          <a:endParaRPr lang="en-US" sz="1600">
            <a:latin typeface="Montserrat" panose="00000500000000000000" pitchFamily="2" charset="0"/>
          </a:endParaRPr>
        </a:p>
      </dgm:t>
    </dgm:pt>
    <dgm:pt modelId="{77534794-D3C2-47B0-B8D2-9E845404FE98}">
      <dgm:prSet phldrT="[Text]" phldr="0" custT="1"/>
      <dgm:spPr/>
      <dgm:t>
        <a:bodyPr/>
        <a:lstStyle/>
        <a:p>
          <a:r>
            <a:rPr lang="en-US" sz="1600" b="1">
              <a:latin typeface="Montserrat" panose="00000500000000000000" pitchFamily="2" charset="0"/>
            </a:rPr>
            <a:t>First Supply </a:t>
          </a:r>
          <a:endParaRPr lang="en-US" sz="1600" b="1" dirty="0">
            <a:latin typeface="Montserrat" panose="00000500000000000000" pitchFamily="2" charset="0"/>
          </a:endParaRPr>
        </a:p>
      </dgm:t>
    </dgm:pt>
    <dgm:pt modelId="{56FE1382-1FD2-4926-BBCE-F55CDF769B84}" type="parTrans" cxnId="{B3C6C0F9-A82C-44E4-8E23-07DE2F1C89E2}">
      <dgm:prSet/>
      <dgm:spPr/>
      <dgm:t>
        <a:bodyPr/>
        <a:lstStyle/>
        <a:p>
          <a:endParaRPr lang="en-US" sz="1600" b="1">
            <a:latin typeface="Montserrat" panose="00000500000000000000" pitchFamily="2" charset="0"/>
          </a:endParaRPr>
        </a:p>
      </dgm:t>
    </dgm:pt>
    <dgm:pt modelId="{F5617564-B2BE-4353-89FC-3FC594C68016}" type="sibTrans" cxnId="{B3C6C0F9-A82C-44E4-8E23-07DE2F1C89E2}">
      <dgm:prSet/>
      <dgm:spPr/>
      <dgm:t>
        <a:bodyPr/>
        <a:lstStyle/>
        <a:p>
          <a:endParaRPr lang="en-US" sz="1600">
            <a:latin typeface="Montserrat" panose="00000500000000000000" pitchFamily="2" charset="0"/>
          </a:endParaRPr>
        </a:p>
      </dgm:t>
    </dgm:pt>
    <dgm:pt modelId="{10144206-86BB-4000-8F64-6E8F7939C68D}">
      <dgm:prSet phldrT="[Text]" phldr="0" custT="1"/>
      <dgm:spPr/>
      <dgm:t>
        <a:bodyPr/>
        <a:lstStyle/>
        <a:p>
          <a:r>
            <a:rPr lang="en-US" sz="1600" b="1" dirty="0">
              <a:latin typeface="Montserrat" panose="00000500000000000000" pitchFamily="2" charset="0"/>
            </a:rPr>
            <a:t>Charity Buildings</a:t>
          </a:r>
        </a:p>
      </dgm:t>
    </dgm:pt>
    <dgm:pt modelId="{8B711331-4ED3-4004-A5D0-47B71D7A775E}" type="parTrans" cxnId="{B7BBB953-E578-48E0-8ED3-AD8347109C1D}">
      <dgm:prSet/>
      <dgm:spPr/>
      <dgm:t>
        <a:bodyPr/>
        <a:lstStyle/>
        <a:p>
          <a:endParaRPr lang="en-US" sz="1600" b="1">
            <a:latin typeface="Montserrat" panose="00000500000000000000" pitchFamily="2" charset="0"/>
          </a:endParaRPr>
        </a:p>
      </dgm:t>
    </dgm:pt>
    <dgm:pt modelId="{1B6160D9-B53C-43B7-806B-5652972D93A3}" type="sibTrans" cxnId="{B7BBB953-E578-48E0-8ED3-AD8347109C1D}">
      <dgm:prSet/>
      <dgm:spPr/>
      <dgm:t>
        <a:bodyPr/>
        <a:lstStyle/>
        <a:p>
          <a:endParaRPr lang="en-US" sz="1600">
            <a:latin typeface="Montserrat" panose="00000500000000000000" pitchFamily="2" charset="0"/>
          </a:endParaRPr>
        </a:p>
      </dgm:t>
    </dgm:pt>
    <dgm:pt modelId="{A14E774D-03C8-4547-A69D-720D841190B7}">
      <dgm:prSet phldrT="[Text]" phldr="0" custT="1"/>
      <dgm:spPr/>
      <dgm:t>
        <a:bodyPr/>
        <a:lstStyle/>
        <a:p>
          <a:r>
            <a:rPr lang="en-US" sz="1600" b="1" dirty="0">
              <a:latin typeface="Montserrat" panose="00000500000000000000" pitchFamily="2" charset="0"/>
            </a:rPr>
            <a:t>Converted Buildings</a:t>
          </a:r>
        </a:p>
      </dgm:t>
    </dgm:pt>
    <dgm:pt modelId="{1E2D0F9B-E08F-4BE5-8499-02ECEA6AE1CD}" type="parTrans" cxnId="{D3F97D2B-A2EE-4542-B56D-88C70AE4BEBB}">
      <dgm:prSet/>
      <dgm:spPr/>
      <dgm:t>
        <a:bodyPr/>
        <a:lstStyle/>
        <a:p>
          <a:endParaRPr lang="en-US" sz="1600" b="1">
            <a:latin typeface="Montserrat" panose="00000500000000000000" pitchFamily="2" charset="0"/>
          </a:endParaRPr>
        </a:p>
      </dgm:t>
    </dgm:pt>
    <dgm:pt modelId="{1B4CB555-6859-480C-A623-14C95E9E8D99}" type="sibTrans" cxnId="{D3F97D2B-A2EE-4542-B56D-88C70AE4BEBB}">
      <dgm:prSet/>
      <dgm:spPr/>
      <dgm:t>
        <a:bodyPr/>
        <a:lstStyle/>
        <a:p>
          <a:endParaRPr lang="en-US" sz="1600">
            <a:latin typeface="Montserrat" panose="00000500000000000000" pitchFamily="2" charset="0"/>
          </a:endParaRPr>
        </a:p>
      </dgm:t>
    </dgm:pt>
    <dgm:pt modelId="{28623368-C73E-4689-A3C7-B3F12DB2D536}">
      <dgm:prSet phldrT="[Text]" phldr="0" custT="1"/>
      <dgm:spPr/>
      <dgm:t>
        <a:bodyPr/>
        <a:lstStyle/>
        <a:p>
          <a:r>
            <a:rPr lang="en-US" sz="1600" b="1" dirty="0">
              <a:latin typeface="Montserrat" panose="00000500000000000000" pitchFamily="2" charset="0"/>
            </a:rPr>
            <a:t>Air Transport</a:t>
          </a:r>
        </a:p>
      </dgm:t>
    </dgm:pt>
    <dgm:pt modelId="{3DE38733-80B0-496A-9BB7-2524D4E37E52}" type="parTrans" cxnId="{BEFC74EB-9B21-40FB-83A4-486E7EE84AF8}">
      <dgm:prSet/>
      <dgm:spPr/>
      <dgm:t>
        <a:bodyPr/>
        <a:lstStyle/>
        <a:p>
          <a:endParaRPr lang="en-US" sz="1600" b="1">
            <a:latin typeface="Montserrat" panose="00000500000000000000" pitchFamily="2" charset="0"/>
          </a:endParaRPr>
        </a:p>
      </dgm:t>
    </dgm:pt>
    <dgm:pt modelId="{D47C2022-FD0D-41A8-9683-2EA256846937}" type="sibTrans" cxnId="{BEFC74EB-9B21-40FB-83A4-486E7EE84AF8}">
      <dgm:prSet/>
      <dgm:spPr/>
      <dgm:t>
        <a:bodyPr/>
        <a:lstStyle/>
        <a:p>
          <a:endParaRPr lang="en-US" sz="1600">
            <a:latin typeface="Montserrat" panose="00000500000000000000" pitchFamily="2" charset="0"/>
          </a:endParaRPr>
        </a:p>
      </dgm:t>
    </dgm:pt>
    <dgm:pt modelId="{CF3A361B-CB54-4CCB-A262-2D9C367FB139}">
      <dgm:prSet phldrT="[Text]" phldr="0" custT="1"/>
      <dgm:spPr/>
      <dgm:t>
        <a:bodyPr/>
        <a:lstStyle/>
        <a:p>
          <a:r>
            <a:rPr lang="en-US" sz="1600" b="1" dirty="0">
              <a:latin typeface="Montserrat" panose="00000500000000000000" pitchFamily="2" charset="0"/>
            </a:rPr>
            <a:t>Sea Transport</a:t>
          </a:r>
        </a:p>
      </dgm:t>
    </dgm:pt>
    <dgm:pt modelId="{A3E655F0-5816-4C5A-ADA3-59AD19CC5EBA}" type="parTrans" cxnId="{C84ED1CE-B242-459D-A9AD-89DAE6F85B54}">
      <dgm:prSet/>
      <dgm:spPr/>
      <dgm:t>
        <a:bodyPr/>
        <a:lstStyle/>
        <a:p>
          <a:endParaRPr lang="en-US" sz="1600" b="1">
            <a:latin typeface="Montserrat" panose="00000500000000000000" pitchFamily="2" charset="0"/>
          </a:endParaRPr>
        </a:p>
      </dgm:t>
    </dgm:pt>
    <dgm:pt modelId="{E5129538-CB90-4D21-B451-58C755735231}" type="sibTrans" cxnId="{C84ED1CE-B242-459D-A9AD-89DAE6F85B54}">
      <dgm:prSet/>
      <dgm:spPr/>
      <dgm:t>
        <a:bodyPr/>
        <a:lstStyle/>
        <a:p>
          <a:endParaRPr lang="en-US" sz="1600">
            <a:latin typeface="Montserrat" panose="00000500000000000000" pitchFamily="2" charset="0"/>
          </a:endParaRPr>
        </a:p>
      </dgm:t>
    </dgm:pt>
    <dgm:pt modelId="{A3F6DD4A-DDDA-4909-A051-BABDFC668232}">
      <dgm:prSet phldrT="[Text]" phldr="0" custT="1"/>
      <dgm:spPr/>
      <dgm:t>
        <a:bodyPr/>
        <a:lstStyle/>
        <a:p>
          <a:r>
            <a:rPr lang="en-US" sz="1600" b="1" dirty="0">
              <a:latin typeface="Montserrat" panose="00000500000000000000" pitchFamily="2" charset="0"/>
            </a:rPr>
            <a:t>Land Transport</a:t>
          </a:r>
        </a:p>
      </dgm:t>
    </dgm:pt>
    <dgm:pt modelId="{B2E49496-1528-4F43-BF91-127AD9358BA7}" type="parTrans" cxnId="{01F2620A-24E5-4BD9-8760-7AE74F6FD4F9}">
      <dgm:prSet/>
      <dgm:spPr/>
      <dgm:t>
        <a:bodyPr/>
        <a:lstStyle/>
        <a:p>
          <a:endParaRPr lang="en-US" sz="1600" b="1">
            <a:latin typeface="Montserrat" panose="00000500000000000000" pitchFamily="2" charset="0"/>
          </a:endParaRPr>
        </a:p>
      </dgm:t>
    </dgm:pt>
    <dgm:pt modelId="{D8127F8A-2027-4C73-9BAB-D81AE2097DD2}" type="sibTrans" cxnId="{01F2620A-24E5-4BD9-8760-7AE74F6FD4F9}">
      <dgm:prSet/>
      <dgm:spPr/>
      <dgm:t>
        <a:bodyPr/>
        <a:lstStyle/>
        <a:p>
          <a:endParaRPr lang="en-US" sz="1600">
            <a:latin typeface="Montserrat" panose="00000500000000000000" pitchFamily="2" charset="0"/>
          </a:endParaRPr>
        </a:p>
      </dgm:t>
    </dgm:pt>
    <dgm:pt modelId="{09BE8BB6-77BE-40B9-8B84-62DD13C411BD}">
      <dgm:prSet phldrT="[Text]" phldr="0" custT="1"/>
      <dgm:spPr/>
      <dgm:t>
        <a:bodyPr/>
        <a:lstStyle/>
        <a:p>
          <a:r>
            <a:rPr lang="en-US" sz="1600" b="1">
              <a:latin typeface="Montserrat" panose="00000500000000000000" pitchFamily="2" charset="0"/>
            </a:rPr>
            <a:t>Related Services</a:t>
          </a:r>
          <a:endParaRPr lang="en-US" sz="1600" b="1" dirty="0">
            <a:latin typeface="Montserrat" panose="00000500000000000000" pitchFamily="2" charset="0"/>
          </a:endParaRPr>
        </a:p>
      </dgm:t>
    </dgm:pt>
    <dgm:pt modelId="{F42A97BB-6070-43C2-8AD6-6C9603B6B3BA}" type="parTrans" cxnId="{D219621A-C007-4F58-B848-F8D7C44166FA}">
      <dgm:prSet/>
      <dgm:spPr/>
      <dgm:t>
        <a:bodyPr/>
        <a:lstStyle/>
        <a:p>
          <a:endParaRPr lang="en-US" sz="1600" b="1">
            <a:latin typeface="Montserrat" panose="00000500000000000000" pitchFamily="2" charset="0"/>
          </a:endParaRPr>
        </a:p>
      </dgm:t>
    </dgm:pt>
    <dgm:pt modelId="{A52DB96F-7CD9-49F8-903A-D1C93115C544}" type="sibTrans" cxnId="{D219621A-C007-4F58-B848-F8D7C44166FA}">
      <dgm:prSet/>
      <dgm:spPr/>
      <dgm:t>
        <a:bodyPr/>
        <a:lstStyle/>
        <a:p>
          <a:endParaRPr lang="en-US" sz="1600">
            <a:latin typeface="Montserrat" panose="00000500000000000000" pitchFamily="2" charset="0"/>
          </a:endParaRPr>
        </a:p>
      </dgm:t>
    </dgm:pt>
    <dgm:pt modelId="{A16F00E6-928E-44C1-8895-C2BA1573670D}" type="pres">
      <dgm:prSet presAssocID="{7982E4FE-E0C8-44D7-91DE-5594729B4E1B}" presName="hierChild1" presStyleCnt="0">
        <dgm:presLayoutVars>
          <dgm:orgChart val="1"/>
          <dgm:chPref val="1"/>
          <dgm:dir/>
          <dgm:animOne val="branch"/>
          <dgm:animLvl val="lvl"/>
          <dgm:resizeHandles/>
        </dgm:presLayoutVars>
      </dgm:prSet>
      <dgm:spPr/>
    </dgm:pt>
    <dgm:pt modelId="{F233B83A-456C-4DBB-9C13-E6213AD0F408}" type="pres">
      <dgm:prSet presAssocID="{FE8FFB19-58D5-48B0-A9B5-FBA34199D54C}" presName="hierRoot1" presStyleCnt="0">
        <dgm:presLayoutVars>
          <dgm:hierBranch val="init"/>
        </dgm:presLayoutVars>
      </dgm:prSet>
      <dgm:spPr/>
    </dgm:pt>
    <dgm:pt modelId="{62D41582-60BA-4AFA-9D45-49AEE218654C}" type="pres">
      <dgm:prSet presAssocID="{FE8FFB19-58D5-48B0-A9B5-FBA34199D54C}" presName="rootComposite1" presStyleCnt="0"/>
      <dgm:spPr/>
    </dgm:pt>
    <dgm:pt modelId="{BF04CB4D-04BF-4D8B-804F-B60FA69A6A52}" type="pres">
      <dgm:prSet presAssocID="{FE8FFB19-58D5-48B0-A9B5-FBA34199D54C}" presName="rootText1" presStyleLbl="node0" presStyleIdx="0" presStyleCnt="1">
        <dgm:presLayoutVars>
          <dgm:chPref val="3"/>
        </dgm:presLayoutVars>
      </dgm:prSet>
      <dgm:spPr/>
    </dgm:pt>
    <dgm:pt modelId="{66365A26-888D-4C7A-A8D2-2E01EB620141}" type="pres">
      <dgm:prSet presAssocID="{FE8FFB19-58D5-48B0-A9B5-FBA34199D54C}" presName="rootConnector1" presStyleLbl="node1" presStyleIdx="0" presStyleCnt="0"/>
      <dgm:spPr/>
    </dgm:pt>
    <dgm:pt modelId="{CE35275E-F134-46A5-A5B2-DD63B6BA4B51}" type="pres">
      <dgm:prSet presAssocID="{FE8FFB19-58D5-48B0-A9B5-FBA34199D54C}" presName="hierChild2" presStyleCnt="0"/>
      <dgm:spPr/>
    </dgm:pt>
    <dgm:pt modelId="{EC478AA4-0416-4779-A2A6-2DB376D3CBFD}" type="pres">
      <dgm:prSet presAssocID="{20690B4B-0D5C-47EA-AFDE-4813289FF9A0}" presName="Name37" presStyleLbl="parChTrans1D2" presStyleIdx="0" presStyleCnt="7"/>
      <dgm:spPr/>
    </dgm:pt>
    <dgm:pt modelId="{61DFDE58-025A-45A6-8229-8B48A24494D2}" type="pres">
      <dgm:prSet presAssocID="{B24F91C0-4058-40DB-91D4-525D0D479EB3}" presName="hierRoot2" presStyleCnt="0">
        <dgm:presLayoutVars>
          <dgm:hierBranch val="init"/>
        </dgm:presLayoutVars>
      </dgm:prSet>
      <dgm:spPr/>
    </dgm:pt>
    <dgm:pt modelId="{F2F01DA5-1AB7-4D5C-8FCC-4F1A52480A61}" type="pres">
      <dgm:prSet presAssocID="{B24F91C0-4058-40DB-91D4-525D0D479EB3}" presName="rootComposite" presStyleCnt="0"/>
      <dgm:spPr/>
    </dgm:pt>
    <dgm:pt modelId="{06372B69-A336-4B21-A6F9-2133F5838F92}" type="pres">
      <dgm:prSet presAssocID="{B24F91C0-4058-40DB-91D4-525D0D479EB3}" presName="rootText" presStyleLbl="node2" presStyleIdx="0" presStyleCnt="7">
        <dgm:presLayoutVars>
          <dgm:chPref val="3"/>
        </dgm:presLayoutVars>
      </dgm:prSet>
      <dgm:spPr/>
    </dgm:pt>
    <dgm:pt modelId="{02FE15A3-4E3E-4D13-A0BB-FFFC4326E638}" type="pres">
      <dgm:prSet presAssocID="{B24F91C0-4058-40DB-91D4-525D0D479EB3}" presName="rootConnector" presStyleLbl="node2" presStyleIdx="0" presStyleCnt="7"/>
      <dgm:spPr/>
    </dgm:pt>
    <dgm:pt modelId="{33CAE507-9BDE-42EC-8629-276B908D4038}" type="pres">
      <dgm:prSet presAssocID="{B24F91C0-4058-40DB-91D4-525D0D479EB3}" presName="hierChild4" presStyleCnt="0"/>
      <dgm:spPr/>
    </dgm:pt>
    <dgm:pt modelId="{C2916EFB-FFB6-4486-88FE-15544C315D75}" type="pres">
      <dgm:prSet presAssocID="{3EB650B8-176A-4489-912D-88A5EDAE9A97}" presName="Name37" presStyleLbl="parChTrans1D3" presStyleIdx="0" presStyleCnt="9"/>
      <dgm:spPr/>
    </dgm:pt>
    <dgm:pt modelId="{5D5FAD8E-D9BE-4BD6-87F1-6CD24ADC9B52}" type="pres">
      <dgm:prSet presAssocID="{33E04D48-2FC6-4CB1-BDA2-EDF0143304E6}" presName="hierRoot2" presStyleCnt="0">
        <dgm:presLayoutVars>
          <dgm:hierBranch val="init"/>
        </dgm:presLayoutVars>
      </dgm:prSet>
      <dgm:spPr/>
    </dgm:pt>
    <dgm:pt modelId="{A47A75BD-3BE4-45C3-ABDA-2C6360AE1E39}" type="pres">
      <dgm:prSet presAssocID="{33E04D48-2FC6-4CB1-BDA2-EDF0143304E6}" presName="rootComposite" presStyleCnt="0"/>
      <dgm:spPr/>
    </dgm:pt>
    <dgm:pt modelId="{0D49315F-90F2-4C84-9DE3-94DED71F782A}" type="pres">
      <dgm:prSet presAssocID="{33E04D48-2FC6-4CB1-BDA2-EDF0143304E6}" presName="rootText" presStyleLbl="node3" presStyleIdx="0" presStyleCnt="9">
        <dgm:presLayoutVars>
          <dgm:chPref val="3"/>
        </dgm:presLayoutVars>
      </dgm:prSet>
      <dgm:spPr/>
    </dgm:pt>
    <dgm:pt modelId="{20C3127F-5FCB-4266-B56D-E5963FD9A050}" type="pres">
      <dgm:prSet presAssocID="{33E04D48-2FC6-4CB1-BDA2-EDF0143304E6}" presName="rootConnector" presStyleLbl="node3" presStyleIdx="0" presStyleCnt="9"/>
      <dgm:spPr/>
    </dgm:pt>
    <dgm:pt modelId="{2FD74CEF-3EC7-4849-84B2-1383332273C0}" type="pres">
      <dgm:prSet presAssocID="{33E04D48-2FC6-4CB1-BDA2-EDF0143304E6}" presName="hierChild4" presStyleCnt="0"/>
      <dgm:spPr/>
    </dgm:pt>
    <dgm:pt modelId="{F9C13886-802E-4B0B-9DE9-FCE3390A8982}" type="pres">
      <dgm:prSet presAssocID="{33E04D48-2FC6-4CB1-BDA2-EDF0143304E6}" presName="hierChild5" presStyleCnt="0"/>
      <dgm:spPr/>
    </dgm:pt>
    <dgm:pt modelId="{028C7C69-317A-467E-B558-6A75337F764F}" type="pres">
      <dgm:prSet presAssocID="{8A208DDF-D881-4E8B-928F-53E3DB95498E}" presName="Name37" presStyleLbl="parChTrans1D3" presStyleIdx="1" presStyleCnt="9"/>
      <dgm:spPr/>
    </dgm:pt>
    <dgm:pt modelId="{1A441372-9250-475D-99BC-6B01B25F76BD}" type="pres">
      <dgm:prSet presAssocID="{3D436CD2-9D6A-4752-809E-A96DAB7C1DF6}" presName="hierRoot2" presStyleCnt="0">
        <dgm:presLayoutVars>
          <dgm:hierBranch val="init"/>
        </dgm:presLayoutVars>
      </dgm:prSet>
      <dgm:spPr/>
    </dgm:pt>
    <dgm:pt modelId="{EFE0A666-5A58-40E7-8A76-0830F2455AB0}" type="pres">
      <dgm:prSet presAssocID="{3D436CD2-9D6A-4752-809E-A96DAB7C1DF6}" presName="rootComposite" presStyleCnt="0"/>
      <dgm:spPr/>
    </dgm:pt>
    <dgm:pt modelId="{07754572-15EE-4F0C-973D-6781BDB18F7B}" type="pres">
      <dgm:prSet presAssocID="{3D436CD2-9D6A-4752-809E-A96DAB7C1DF6}" presName="rootText" presStyleLbl="node3" presStyleIdx="1" presStyleCnt="9">
        <dgm:presLayoutVars>
          <dgm:chPref val="3"/>
        </dgm:presLayoutVars>
      </dgm:prSet>
      <dgm:spPr/>
    </dgm:pt>
    <dgm:pt modelId="{71734A68-36E7-41FF-8113-52A45CB4B97B}" type="pres">
      <dgm:prSet presAssocID="{3D436CD2-9D6A-4752-809E-A96DAB7C1DF6}" presName="rootConnector" presStyleLbl="node3" presStyleIdx="1" presStyleCnt="9"/>
      <dgm:spPr/>
    </dgm:pt>
    <dgm:pt modelId="{D67890A2-0785-4D5D-BF9A-57AF3F0D582C}" type="pres">
      <dgm:prSet presAssocID="{3D436CD2-9D6A-4752-809E-A96DAB7C1DF6}" presName="hierChild4" presStyleCnt="0"/>
      <dgm:spPr/>
    </dgm:pt>
    <dgm:pt modelId="{7B87A4BD-F713-4715-A92A-B415AE92EEF9}" type="pres">
      <dgm:prSet presAssocID="{3D436CD2-9D6A-4752-809E-A96DAB7C1DF6}" presName="hierChild5" presStyleCnt="0"/>
      <dgm:spPr/>
    </dgm:pt>
    <dgm:pt modelId="{A4361F29-1301-4A98-904B-B0E2631907E8}" type="pres">
      <dgm:prSet presAssocID="{B24F91C0-4058-40DB-91D4-525D0D479EB3}" presName="hierChild5" presStyleCnt="0"/>
      <dgm:spPr/>
    </dgm:pt>
    <dgm:pt modelId="{FE14B640-6907-46D2-B8D6-061D0D089A84}" type="pres">
      <dgm:prSet presAssocID="{CC2745AC-0D25-4DCE-9EB2-7C3E58DFB794}" presName="Name37" presStyleLbl="parChTrans1D2" presStyleIdx="1" presStyleCnt="7"/>
      <dgm:spPr/>
    </dgm:pt>
    <dgm:pt modelId="{27EA4357-00BF-4EFB-A2B4-71DA2C64CDB7}" type="pres">
      <dgm:prSet presAssocID="{4F623236-7CA4-4847-B137-2B78B8D819D7}" presName="hierRoot2" presStyleCnt="0">
        <dgm:presLayoutVars>
          <dgm:hierBranch val="init"/>
        </dgm:presLayoutVars>
      </dgm:prSet>
      <dgm:spPr/>
    </dgm:pt>
    <dgm:pt modelId="{3D841FF4-7433-45FE-A3D6-77FF2E378A5F}" type="pres">
      <dgm:prSet presAssocID="{4F623236-7CA4-4847-B137-2B78B8D819D7}" presName="rootComposite" presStyleCnt="0"/>
      <dgm:spPr/>
    </dgm:pt>
    <dgm:pt modelId="{85D7BA21-C471-4CFA-8F9C-BB6A7A783405}" type="pres">
      <dgm:prSet presAssocID="{4F623236-7CA4-4847-B137-2B78B8D819D7}" presName="rootText" presStyleLbl="node2" presStyleIdx="1" presStyleCnt="7">
        <dgm:presLayoutVars>
          <dgm:chPref val="3"/>
        </dgm:presLayoutVars>
      </dgm:prSet>
      <dgm:spPr/>
    </dgm:pt>
    <dgm:pt modelId="{483109EC-4573-4F25-A2FF-6E5093A67C76}" type="pres">
      <dgm:prSet presAssocID="{4F623236-7CA4-4847-B137-2B78B8D819D7}" presName="rootConnector" presStyleLbl="node2" presStyleIdx="1" presStyleCnt="7"/>
      <dgm:spPr/>
    </dgm:pt>
    <dgm:pt modelId="{7458FB35-BAE4-42F1-9F2A-AF28F7328042}" type="pres">
      <dgm:prSet presAssocID="{4F623236-7CA4-4847-B137-2B78B8D819D7}" presName="hierChild4" presStyleCnt="0"/>
      <dgm:spPr/>
    </dgm:pt>
    <dgm:pt modelId="{4385166D-EF6E-4B69-9B80-871AAF8166E7}" type="pres">
      <dgm:prSet presAssocID="{4F623236-7CA4-4847-B137-2B78B8D819D7}" presName="hierChild5" presStyleCnt="0"/>
      <dgm:spPr/>
    </dgm:pt>
    <dgm:pt modelId="{FF38DCD4-9FCB-458B-AD8F-7336767EA274}" type="pres">
      <dgm:prSet presAssocID="{95C31FF7-2484-492D-9F64-77BF3C935F7C}" presName="Name37" presStyleLbl="parChTrans1D2" presStyleIdx="2" presStyleCnt="7"/>
      <dgm:spPr/>
    </dgm:pt>
    <dgm:pt modelId="{6CFC6434-4967-45AD-B15F-EBC008CB0862}" type="pres">
      <dgm:prSet presAssocID="{CC22333B-9444-4596-BE09-5776AFC0B661}" presName="hierRoot2" presStyleCnt="0">
        <dgm:presLayoutVars>
          <dgm:hierBranch val="init"/>
        </dgm:presLayoutVars>
      </dgm:prSet>
      <dgm:spPr/>
    </dgm:pt>
    <dgm:pt modelId="{80A410E4-DE9D-46EC-ACE1-F6E93E23E016}" type="pres">
      <dgm:prSet presAssocID="{CC22333B-9444-4596-BE09-5776AFC0B661}" presName="rootComposite" presStyleCnt="0"/>
      <dgm:spPr/>
    </dgm:pt>
    <dgm:pt modelId="{D613FBD7-E2E4-4B9F-B65D-F48041FB7B41}" type="pres">
      <dgm:prSet presAssocID="{CC22333B-9444-4596-BE09-5776AFC0B661}" presName="rootText" presStyleLbl="node2" presStyleIdx="2" presStyleCnt="7">
        <dgm:presLayoutVars>
          <dgm:chPref val="3"/>
        </dgm:presLayoutVars>
      </dgm:prSet>
      <dgm:spPr/>
    </dgm:pt>
    <dgm:pt modelId="{56DD02B3-7905-40D5-9DF0-6EAD7BA913C0}" type="pres">
      <dgm:prSet presAssocID="{CC22333B-9444-4596-BE09-5776AFC0B661}" presName="rootConnector" presStyleLbl="node2" presStyleIdx="2" presStyleCnt="7"/>
      <dgm:spPr/>
    </dgm:pt>
    <dgm:pt modelId="{E3849826-B2F9-4C35-9B87-DA28854EEA19}" type="pres">
      <dgm:prSet presAssocID="{CC22333B-9444-4596-BE09-5776AFC0B661}" presName="hierChild4" presStyleCnt="0"/>
      <dgm:spPr/>
    </dgm:pt>
    <dgm:pt modelId="{50CDCAE9-4B36-49EF-808B-2463F7370B0D}" type="pres">
      <dgm:prSet presAssocID="{3DE38733-80B0-496A-9BB7-2524D4E37E52}" presName="Name37" presStyleLbl="parChTrans1D3" presStyleIdx="2" presStyleCnt="9"/>
      <dgm:spPr/>
    </dgm:pt>
    <dgm:pt modelId="{286A9E51-E0E6-41A6-AB03-4704A8684E1D}" type="pres">
      <dgm:prSet presAssocID="{28623368-C73E-4689-A3C7-B3F12DB2D536}" presName="hierRoot2" presStyleCnt="0">
        <dgm:presLayoutVars>
          <dgm:hierBranch val="init"/>
        </dgm:presLayoutVars>
      </dgm:prSet>
      <dgm:spPr/>
    </dgm:pt>
    <dgm:pt modelId="{31E4B2F7-37C3-4EAC-8092-DBE4D2FB2FF3}" type="pres">
      <dgm:prSet presAssocID="{28623368-C73E-4689-A3C7-B3F12DB2D536}" presName="rootComposite" presStyleCnt="0"/>
      <dgm:spPr/>
    </dgm:pt>
    <dgm:pt modelId="{7A7F55C3-37AA-4DE3-8E45-42B7F234ED13}" type="pres">
      <dgm:prSet presAssocID="{28623368-C73E-4689-A3C7-B3F12DB2D536}" presName="rootText" presStyleLbl="node3" presStyleIdx="2" presStyleCnt="9">
        <dgm:presLayoutVars>
          <dgm:chPref val="3"/>
        </dgm:presLayoutVars>
      </dgm:prSet>
      <dgm:spPr/>
    </dgm:pt>
    <dgm:pt modelId="{584B9722-0B24-4666-A6E9-3E987A5E6197}" type="pres">
      <dgm:prSet presAssocID="{28623368-C73E-4689-A3C7-B3F12DB2D536}" presName="rootConnector" presStyleLbl="node3" presStyleIdx="2" presStyleCnt="9"/>
      <dgm:spPr/>
    </dgm:pt>
    <dgm:pt modelId="{CBD5930C-948F-4BEA-B61C-3044882270E6}" type="pres">
      <dgm:prSet presAssocID="{28623368-C73E-4689-A3C7-B3F12DB2D536}" presName="hierChild4" presStyleCnt="0"/>
      <dgm:spPr/>
    </dgm:pt>
    <dgm:pt modelId="{BE84DB99-3226-420C-BD31-915BF869899B}" type="pres">
      <dgm:prSet presAssocID="{28623368-C73E-4689-A3C7-B3F12DB2D536}" presName="hierChild5" presStyleCnt="0"/>
      <dgm:spPr/>
    </dgm:pt>
    <dgm:pt modelId="{FF71A407-B07C-4F2C-8523-439ACE349B6D}" type="pres">
      <dgm:prSet presAssocID="{A3E655F0-5816-4C5A-ADA3-59AD19CC5EBA}" presName="Name37" presStyleLbl="parChTrans1D3" presStyleIdx="3" presStyleCnt="9"/>
      <dgm:spPr/>
    </dgm:pt>
    <dgm:pt modelId="{D393EDA5-E095-4AAB-8283-7ECF183ABC62}" type="pres">
      <dgm:prSet presAssocID="{CF3A361B-CB54-4CCB-A262-2D9C367FB139}" presName="hierRoot2" presStyleCnt="0">
        <dgm:presLayoutVars>
          <dgm:hierBranch val="init"/>
        </dgm:presLayoutVars>
      </dgm:prSet>
      <dgm:spPr/>
    </dgm:pt>
    <dgm:pt modelId="{2E1D3CAC-241B-4975-8C95-FEA690D9E22B}" type="pres">
      <dgm:prSet presAssocID="{CF3A361B-CB54-4CCB-A262-2D9C367FB139}" presName="rootComposite" presStyleCnt="0"/>
      <dgm:spPr/>
    </dgm:pt>
    <dgm:pt modelId="{FB21928C-27D9-46D0-B74D-CBA8B857EFF2}" type="pres">
      <dgm:prSet presAssocID="{CF3A361B-CB54-4CCB-A262-2D9C367FB139}" presName="rootText" presStyleLbl="node3" presStyleIdx="3" presStyleCnt="9">
        <dgm:presLayoutVars>
          <dgm:chPref val="3"/>
        </dgm:presLayoutVars>
      </dgm:prSet>
      <dgm:spPr/>
    </dgm:pt>
    <dgm:pt modelId="{782CE465-926C-42C9-A9BB-91F035A2E4C7}" type="pres">
      <dgm:prSet presAssocID="{CF3A361B-CB54-4CCB-A262-2D9C367FB139}" presName="rootConnector" presStyleLbl="node3" presStyleIdx="3" presStyleCnt="9"/>
      <dgm:spPr/>
    </dgm:pt>
    <dgm:pt modelId="{E878E6EC-64C4-40CB-B5AB-D029A17C0A63}" type="pres">
      <dgm:prSet presAssocID="{CF3A361B-CB54-4CCB-A262-2D9C367FB139}" presName="hierChild4" presStyleCnt="0"/>
      <dgm:spPr/>
    </dgm:pt>
    <dgm:pt modelId="{0FBAC4D9-1B68-4739-96E8-D3C8EFB4EB66}" type="pres">
      <dgm:prSet presAssocID="{CF3A361B-CB54-4CCB-A262-2D9C367FB139}" presName="hierChild5" presStyleCnt="0"/>
      <dgm:spPr/>
    </dgm:pt>
    <dgm:pt modelId="{255CF828-11B0-4FAA-A7ED-D97171D136BD}" type="pres">
      <dgm:prSet presAssocID="{B2E49496-1528-4F43-BF91-127AD9358BA7}" presName="Name37" presStyleLbl="parChTrans1D3" presStyleIdx="4" presStyleCnt="9"/>
      <dgm:spPr/>
    </dgm:pt>
    <dgm:pt modelId="{02BD224C-7AE8-4761-AE06-E05A1C6C24B2}" type="pres">
      <dgm:prSet presAssocID="{A3F6DD4A-DDDA-4909-A051-BABDFC668232}" presName="hierRoot2" presStyleCnt="0">
        <dgm:presLayoutVars>
          <dgm:hierBranch val="init"/>
        </dgm:presLayoutVars>
      </dgm:prSet>
      <dgm:spPr/>
    </dgm:pt>
    <dgm:pt modelId="{0591B4C5-4026-4126-AC35-8B67CCABB4C9}" type="pres">
      <dgm:prSet presAssocID="{A3F6DD4A-DDDA-4909-A051-BABDFC668232}" presName="rootComposite" presStyleCnt="0"/>
      <dgm:spPr/>
    </dgm:pt>
    <dgm:pt modelId="{E126F5D7-1180-4116-ADDB-DEDC42571BF6}" type="pres">
      <dgm:prSet presAssocID="{A3F6DD4A-DDDA-4909-A051-BABDFC668232}" presName="rootText" presStyleLbl="node3" presStyleIdx="4" presStyleCnt="9">
        <dgm:presLayoutVars>
          <dgm:chPref val="3"/>
        </dgm:presLayoutVars>
      </dgm:prSet>
      <dgm:spPr/>
    </dgm:pt>
    <dgm:pt modelId="{77C7B479-31E8-45A0-BA54-5CF927B87643}" type="pres">
      <dgm:prSet presAssocID="{A3F6DD4A-DDDA-4909-A051-BABDFC668232}" presName="rootConnector" presStyleLbl="node3" presStyleIdx="4" presStyleCnt="9"/>
      <dgm:spPr/>
    </dgm:pt>
    <dgm:pt modelId="{EA9557F1-6FE2-4B6B-BF2D-05B66F8427A0}" type="pres">
      <dgm:prSet presAssocID="{A3F6DD4A-DDDA-4909-A051-BABDFC668232}" presName="hierChild4" presStyleCnt="0"/>
      <dgm:spPr/>
    </dgm:pt>
    <dgm:pt modelId="{D4E18306-C9DD-490D-8981-6F7FB29EE85E}" type="pres">
      <dgm:prSet presAssocID="{A3F6DD4A-DDDA-4909-A051-BABDFC668232}" presName="hierChild5" presStyleCnt="0"/>
      <dgm:spPr/>
    </dgm:pt>
    <dgm:pt modelId="{4CED834B-4F75-4331-B307-CC10A4D297A6}" type="pres">
      <dgm:prSet presAssocID="{F42A97BB-6070-43C2-8AD6-6C9603B6B3BA}" presName="Name37" presStyleLbl="parChTrans1D3" presStyleIdx="5" presStyleCnt="9"/>
      <dgm:spPr/>
    </dgm:pt>
    <dgm:pt modelId="{62DBF3E7-F522-48F0-A740-070796CD20B4}" type="pres">
      <dgm:prSet presAssocID="{09BE8BB6-77BE-40B9-8B84-62DD13C411BD}" presName="hierRoot2" presStyleCnt="0">
        <dgm:presLayoutVars>
          <dgm:hierBranch val="init"/>
        </dgm:presLayoutVars>
      </dgm:prSet>
      <dgm:spPr/>
    </dgm:pt>
    <dgm:pt modelId="{A467D0D6-E932-4C27-9332-FDCDFBD41F90}" type="pres">
      <dgm:prSet presAssocID="{09BE8BB6-77BE-40B9-8B84-62DD13C411BD}" presName="rootComposite" presStyleCnt="0"/>
      <dgm:spPr/>
    </dgm:pt>
    <dgm:pt modelId="{77EBD276-237E-45B6-AF48-E7D62D5F503C}" type="pres">
      <dgm:prSet presAssocID="{09BE8BB6-77BE-40B9-8B84-62DD13C411BD}" presName="rootText" presStyleLbl="node3" presStyleIdx="5" presStyleCnt="9">
        <dgm:presLayoutVars>
          <dgm:chPref val="3"/>
        </dgm:presLayoutVars>
      </dgm:prSet>
      <dgm:spPr/>
    </dgm:pt>
    <dgm:pt modelId="{40758B67-30A4-4771-85CD-C52375B17EBE}" type="pres">
      <dgm:prSet presAssocID="{09BE8BB6-77BE-40B9-8B84-62DD13C411BD}" presName="rootConnector" presStyleLbl="node3" presStyleIdx="5" presStyleCnt="9"/>
      <dgm:spPr/>
    </dgm:pt>
    <dgm:pt modelId="{48F3BFB2-87A1-4D28-AB17-3C7EB4D4AC4D}" type="pres">
      <dgm:prSet presAssocID="{09BE8BB6-77BE-40B9-8B84-62DD13C411BD}" presName="hierChild4" presStyleCnt="0"/>
      <dgm:spPr/>
    </dgm:pt>
    <dgm:pt modelId="{0554F55A-276A-4B7E-AC33-C9A446398E0B}" type="pres">
      <dgm:prSet presAssocID="{09BE8BB6-77BE-40B9-8B84-62DD13C411BD}" presName="hierChild5" presStyleCnt="0"/>
      <dgm:spPr/>
    </dgm:pt>
    <dgm:pt modelId="{7848EDD1-62A1-4A45-8AB7-70099261B018}" type="pres">
      <dgm:prSet presAssocID="{CC22333B-9444-4596-BE09-5776AFC0B661}" presName="hierChild5" presStyleCnt="0"/>
      <dgm:spPr/>
    </dgm:pt>
    <dgm:pt modelId="{7347D91E-CE1D-4B1F-B6B5-C5127CCF8369}" type="pres">
      <dgm:prSet presAssocID="{0AC53034-7F50-4BAD-8094-9248F0428D7F}" presName="Name37" presStyleLbl="parChTrans1D2" presStyleIdx="3" presStyleCnt="7"/>
      <dgm:spPr/>
    </dgm:pt>
    <dgm:pt modelId="{2879FA20-E755-4B85-8296-DAF2DF29AA4B}" type="pres">
      <dgm:prSet presAssocID="{5EABFD69-D862-48A2-A2BD-8202C6B61AEE}" presName="hierRoot2" presStyleCnt="0">
        <dgm:presLayoutVars>
          <dgm:hierBranch val="init"/>
        </dgm:presLayoutVars>
      </dgm:prSet>
      <dgm:spPr/>
    </dgm:pt>
    <dgm:pt modelId="{86540DE5-F65C-4569-98BD-3275CCD1B6BB}" type="pres">
      <dgm:prSet presAssocID="{5EABFD69-D862-48A2-A2BD-8202C6B61AEE}" presName="rootComposite" presStyleCnt="0"/>
      <dgm:spPr/>
    </dgm:pt>
    <dgm:pt modelId="{852EFED1-9C49-482C-B459-B1DA033708E2}" type="pres">
      <dgm:prSet presAssocID="{5EABFD69-D862-48A2-A2BD-8202C6B61AEE}" presName="rootText" presStyleLbl="node2" presStyleIdx="3" presStyleCnt="7">
        <dgm:presLayoutVars>
          <dgm:chPref val="3"/>
        </dgm:presLayoutVars>
      </dgm:prSet>
      <dgm:spPr/>
    </dgm:pt>
    <dgm:pt modelId="{EC52C424-91F2-4234-9D75-525B562F7247}" type="pres">
      <dgm:prSet presAssocID="{5EABFD69-D862-48A2-A2BD-8202C6B61AEE}" presName="rootConnector" presStyleLbl="node2" presStyleIdx="3" presStyleCnt="7"/>
      <dgm:spPr/>
    </dgm:pt>
    <dgm:pt modelId="{6B8ED0E0-D914-40D1-A203-8590521A809B}" type="pres">
      <dgm:prSet presAssocID="{5EABFD69-D862-48A2-A2BD-8202C6B61AEE}" presName="hierChild4" presStyleCnt="0"/>
      <dgm:spPr/>
    </dgm:pt>
    <dgm:pt modelId="{BFDE2FF2-3792-403C-8DC7-6656489F06D8}" type="pres">
      <dgm:prSet presAssocID="{56FE1382-1FD2-4926-BBCE-F55CDF769B84}" presName="Name37" presStyleLbl="parChTrans1D3" presStyleIdx="6" presStyleCnt="9"/>
      <dgm:spPr/>
    </dgm:pt>
    <dgm:pt modelId="{D6359823-4F21-4363-816A-A26C63A8DA8A}" type="pres">
      <dgm:prSet presAssocID="{77534794-D3C2-47B0-B8D2-9E845404FE98}" presName="hierRoot2" presStyleCnt="0">
        <dgm:presLayoutVars>
          <dgm:hierBranch val="init"/>
        </dgm:presLayoutVars>
      </dgm:prSet>
      <dgm:spPr/>
    </dgm:pt>
    <dgm:pt modelId="{63DE3A12-BC5D-40D1-9CFF-3144FF5C84C7}" type="pres">
      <dgm:prSet presAssocID="{77534794-D3C2-47B0-B8D2-9E845404FE98}" presName="rootComposite" presStyleCnt="0"/>
      <dgm:spPr/>
    </dgm:pt>
    <dgm:pt modelId="{79F227CF-8433-4A8E-AB0B-43F72C08DA6D}" type="pres">
      <dgm:prSet presAssocID="{77534794-D3C2-47B0-B8D2-9E845404FE98}" presName="rootText" presStyleLbl="node3" presStyleIdx="6" presStyleCnt="9">
        <dgm:presLayoutVars>
          <dgm:chPref val="3"/>
        </dgm:presLayoutVars>
      </dgm:prSet>
      <dgm:spPr/>
    </dgm:pt>
    <dgm:pt modelId="{3F5595FC-A991-4E66-BFD3-C34C345A7EDA}" type="pres">
      <dgm:prSet presAssocID="{77534794-D3C2-47B0-B8D2-9E845404FE98}" presName="rootConnector" presStyleLbl="node3" presStyleIdx="6" presStyleCnt="9"/>
      <dgm:spPr/>
    </dgm:pt>
    <dgm:pt modelId="{81CCC995-4E4F-4715-8EF0-8959A332C574}" type="pres">
      <dgm:prSet presAssocID="{77534794-D3C2-47B0-B8D2-9E845404FE98}" presName="hierChild4" presStyleCnt="0"/>
      <dgm:spPr/>
    </dgm:pt>
    <dgm:pt modelId="{C9D19EC8-CDB1-42BE-85D4-B29E4C4E2971}" type="pres">
      <dgm:prSet presAssocID="{77534794-D3C2-47B0-B8D2-9E845404FE98}" presName="hierChild5" presStyleCnt="0"/>
      <dgm:spPr/>
    </dgm:pt>
    <dgm:pt modelId="{35FEEE77-7914-49CE-87CD-79CA3B9EE9E0}" type="pres">
      <dgm:prSet presAssocID="{8B711331-4ED3-4004-A5D0-47B71D7A775E}" presName="Name37" presStyleLbl="parChTrans1D3" presStyleIdx="7" presStyleCnt="9"/>
      <dgm:spPr/>
    </dgm:pt>
    <dgm:pt modelId="{B7A6D254-6E25-4505-B033-A47D6D366FE5}" type="pres">
      <dgm:prSet presAssocID="{10144206-86BB-4000-8F64-6E8F7939C68D}" presName="hierRoot2" presStyleCnt="0">
        <dgm:presLayoutVars>
          <dgm:hierBranch val="init"/>
        </dgm:presLayoutVars>
      </dgm:prSet>
      <dgm:spPr/>
    </dgm:pt>
    <dgm:pt modelId="{FBF5AB8B-CD4F-48EE-A67E-850B368AF96D}" type="pres">
      <dgm:prSet presAssocID="{10144206-86BB-4000-8F64-6E8F7939C68D}" presName="rootComposite" presStyleCnt="0"/>
      <dgm:spPr/>
    </dgm:pt>
    <dgm:pt modelId="{F29ADF5C-C63F-47E9-A6BD-551D442196A9}" type="pres">
      <dgm:prSet presAssocID="{10144206-86BB-4000-8F64-6E8F7939C68D}" presName="rootText" presStyleLbl="node3" presStyleIdx="7" presStyleCnt="9">
        <dgm:presLayoutVars>
          <dgm:chPref val="3"/>
        </dgm:presLayoutVars>
      </dgm:prSet>
      <dgm:spPr/>
    </dgm:pt>
    <dgm:pt modelId="{41E919E0-4A30-42DC-B45F-52806F0F3C44}" type="pres">
      <dgm:prSet presAssocID="{10144206-86BB-4000-8F64-6E8F7939C68D}" presName="rootConnector" presStyleLbl="node3" presStyleIdx="7" presStyleCnt="9"/>
      <dgm:spPr/>
    </dgm:pt>
    <dgm:pt modelId="{41372C2D-D755-4323-BB31-464044A3E46F}" type="pres">
      <dgm:prSet presAssocID="{10144206-86BB-4000-8F64-6E8F7939C68D}" presName="hierChild4" presStyleCnt="0"/>
      <dgm:spPr/>
    </dgm:pt>
    <dgm:pt modelId="{76F34646-6814-480C-BBAB-2A70D6E1B949}" type="pres">
      <dgm:prSet presAssocID="{10144206-86BB-4000-8F64-6E8F7939C68D}" presName="hierChild5" presStyleCnt="0"/>
      <dgm:spPr/>
    </dgm:pt>
    <dgm:pt modelId="{292B9398-648C-4F89-8E30-F9E68556D112}" type="pres">
      <dgm:prSet presAssocID="{1E2D0F9B-E08F-4BE5-8499-02ECEA6AE1CD}" presName="Name37" presStyleLbl="parChTrans1D3" presStyleIdx="8" presStyleCnt="9"/>
      <dgm:spPr/>
    </dgm:pt>
    <dgm:pt modelId="{ABEB47E9-770B-4816-A980-1B097AE02932}" type="pres">
      <dgm:prSet presAssocID="{A14E774D-03C8-4547-A69D-720D841190B7}" presName="hierRoot2" presStyleCnt="0">
        <dgm:presLayoutVars>
          <dgm:hierBranch val="init"/>
        </dgm:presLayoutVars>
      </dgm:prSet>
      <dgm:spPr/>
    </dgm:pt>
    <dgm:pt modelId="{AEA86842-526C-4B6F-B64A-30B787B7A715}" type="pres">
      <dgm:prSet presAssocID="{A14E774D-03C8-4547-A69D-720D841190B7}" presName="rootComposite" presStyleCnt="0"/>
      <dgm:spPr/>
    </dgm:pt>
    <dgm:pt modelId="{AC390A51-0191-4800-8631-6F1A6EBEF5F4}" type="pres">
      <dgm:prSet presAssocID="{A14E774D-03C8-4547-A69D-720D841190B7}" presName="rootText" presStyleLbl="node3" presStyleIdx="8" presStyleCnt="9">
        <dgm:presLayoutVars>
          <dgm:chPref val="3"/>
        </dgm:presLayoutVars>
      </dgm:prSet>
      <dgm:spPr/>
    </dgm:pt>
    <dgm:pt modelId="{DA879346-BA70-4CA3-B231-2214F1EDFCA1}" type="pres">
      <dgm:prSet presAssocID="{A14E774D-03C8-4547-A69D-720D841190B7}" presName="rootConnector" presStyleLbl="node3" presStyleIdx="8" presStyleCnt="9"/>
      <dgm:spPr/>
    </dgm:pt>
    <dgm:pt modelId="{41DD9B7C-6BF6-4010-8746-FC25641C0747}" type="pres">
      <dgm:prSet presAssocID="{A14E774D-03C8-4547-A69D-720D841190B7}" presName="hierChild4" presStyleCnt="0"/>
      <dgm:spPr/>
    </dgm:pt>
    <dgm:pt modelId="{92A794D7-DE80-49FC-B869-593E4EC5CC41}" type="pres">
      <dgm:prSet presAssocID="{A14E774D-03C8-4547-A69D-720D841190B7}" presName="hierChild5" presStyleCnt="0"/>
      <dgm:spPr/>
    </dgm:pt>
    <dgm:pt modelId="{3A08A5BB-F99C-4DE4-ACDE-35E838811A97}" type="pres">
      <dgm:prSet presAssocID="{5EABFD69-D862-48A2-A2BD-8202C6B61AEE}" presName="hierChild5" presStyleCnt="0"/>
      <dgm:spPr/>
    </dgm:pt>
    <dgm:pt modelId="{DBAC042B-378B-4006-9FCA-E1F23CC3F2F8}" type="pres">
      <dgm:prSet presAssocID="{0E1149E4-9D5A-4091-A083-D210F5EAAE16}" presName="Name37" presStyleLbl="parChTrans1D2" presStyleIdx="4" presStyleCnt="7"/>
      <dgm:spPr/>
    </dgm:pt>
    <dgm:pt modelId="{5355C885-CBBB-493A-9379-70EA4EB8F5C5}" type="pres">
      <dgm:prSet presAssocID="{42A33AB5-5A9C-4698-834E-21E75B869562}" presName="hierRoot2" presStyleCnt="0">
        <dgm:presLayoutVars>
          <dgm:hierBranch val="init"/>
        </dgm:presLayoutVars>
      </dgm:prSet>
      <dgm:spPr/>
    </dgm:pt>
    <dgm:pt modelId="{A22D3DE1-8C70-496A-9802-1C7E364E9E7D}" type="pres">
      <dgm:prSet presAssocID="{42A33AB5-5A9C-4698-834E-21E75B869562}" presName="rootComposite" presStyleCnt="0"/>
      <dgm:spPr/>
    </dgm:pt>
    <dgm:pt modelId="{3A58F0C9-66F9-4E1C-AFE8-E1DE53BCD03B}" type="pres">
      <dgm:prSet presAssocID="{42A33AB5-5A9C-4698-834E-21E75B869562}" presName="rootText" presStyleLbl="node2" presStyleIdx="4" presStyleCnt="7">
        <dgm:presLayoutVars>
          <dgm:chPref val="3"/>
        </dgm:presLayoutVars>
      </dgm:prSet>
      <dgm:spPr/>
    </dgm:pt>
    <dgm:pt modelId="{3F910A8A-0732-446A-967E-38541467F725}" type="pres">
      <dgm:prSet presAssocID="{42A33AB5-5A9C-4698-834E-21E75B869562}" presName="rootConnector" presStyleLbl="node2" presStyleIdx="4" presStyleCnt="7"/>
      <dgm:spPr/>
    </dgm:pt>
    <dgm:pt modelId="{40750F4E-14AB-4106-91FE-FB9DC2E903DB}" type="pres">
      <dgm:prSet presAssocID="{42A33AB5-5A9C-4698-834E-21E75B869562}" presName="hierChild4" presStyleCnt="0"/>
      <dgm:spPr/>
    </dgm:pt>
    <dgm:pt modelId="{C7D9F634-171F-4A3C-B9E3-1667F0E5C0C5}" type="pres">
      <dgm:prSet presAssocID="{42A33AB5-5A9C-4698-834E-21E75B869562}" presName="hierChild5" presStyleCnt="0"/>
      <dgm:spPr/>
    </dgm:pt>
    <dgm:pt modelId="{79D6E92D-3A07-44A1-9DFD-5791F31171AC}" type="pres">
      <dgm:prSet presAssocID="{05586525-4801-4203-8695-2638BC05F304}" presName="Name37" presStyleLbl="parChTrans1D2" presStyleIdx="5" presStyleCnt="7"/>
      <dgm:spPr/>
    </dgm:pt>
    <dgm:pt modelId="{B37483C2-777A-4D46-B04F-46D80CAD2D78}" type="pres">
      <dgm:prSet presAssocID="{A3A4A829-8227-4FDF-9175-9446A1F30627}" presName="hierRoot2" presStyleCnt="0">
        <dgm:presLayoutVars>
          <dgm:hierBranch val="init"/>
        </dgm:presLayoutVars>
      </dgm:prSet>
      <dgm:spPr/>
    </dgm:pt>
    <dgm:pt modelId="{FE111146-F147-4CA0-B287-210C0C60959E}" type="pres">
      <dgm:prSet presAssocID="{A3A4A829-8227-4FDF-9175-9446A1F30627}" presName="rootComposite" presStyleCnt="0"/>
      <dgm:spPr/>
    </dgm:pt>
    <dgm:pt modelId="{19E4667F-8443-46AF-9976-13415404782D}" type="pres">
      <dgm:prSet presAssocID="{A3A4A829-8227-4FDF-9175-9446A1F30627}" presName="rootText" presStyleLbl="node2" presStyleIdx="5" presStyleCnt="7">
        <dgm:presLayoutVars>
          <dgm:chPref val="3"/>
        </dgm:presLayoutVars>
      </dgm:prSet>
      <dgm:spPr/>
    </dgm:pt>
    <dgm:pt modelId="{7E9CFF00-0301-40B1-BE71-F867E9EBCB27}" type="pres">
      <dgm:prSet presAssocID="{A3A4A829-8227-4FDF-9175-9446A1F30627}" presName="rootConnector" presStyleLbl="node2" presStyleIdx="5" presStyleCnt="7"/>
      <dgm:spPr/>
    </dgm:pt>
    <dgm:pt modelId="{1811A7E3-B925-4A99-9F41-5EA90CF6A40F}" type="pres">
      <dgm:prSet presAssocID="{A3A4A829-8227-4FDF-9175-9446A1F30627}" presName="hierChild4" presStyleCnt="0"/>
      <dgm:spPr/>
    </dgm:pt>
    <dgm:pt modelId="{D852D0D0-93B5-449E-9751-8C3154D52E05}" type="pres">
      <dgm:prSet presAssocID="{A3A4A829-8227-4FDF-9175-9446A1F30627}" presName="hierChild5" presStyleCnt="0"/>
      <dgm:spPr/>
    </dgm:pt>
    <dgm:pt modelId="{1D97F433-F5B1-4BB8-8001-B0331BDEAE0B}" type="pres">
      <dgm:prSet presAssocID="{B064149C-68D0-43FE-9E01-215692359A07}" presName="Name37" presStyleLbl="parChTrans1D2" presStyleIdx="6" presStyleCnt="7"/>
      <dgm:spPr/>
    </dgm:pt>
    <dgm:pt modelId="{B3C77062-CA9A-4758-B31C-66A3A77721D8}" type="pres">
      <dgm:prSet presAssocID="{521409D4-4D73-4ACB-9090-C748F89408C4}" presName="hierRoot2" presStyleCnt="0">
        <dgm:presLayoutVars>
          <dgm:hierBranch val="init"/>
        </dgm:presLayoutVars>
      </dgm:prSet>
      <dgm:spPr/>
    </dgm:pt>
    <dgm:pt modelId="{4D158340-E423-4475-A3C4-FE4D719D376B}" type="pres">
      <dgm:prSet presAssocID="{521409D4-4D73-4ACB-9090-C748F89408C4}" presName="rootComposite" presStyleCnt="0"/>
      <dgm:spPr/>
    </dgm:pt>
    <dgm:pt modelId="{23774948-FA44-4E8D-B42D-E9EFA2B1DDCB}" type="pres">
      <dgm:prSet presAssocID="{521409D4-4D73-4ACB-9090-C748F89408C4}" presName="rootText" presStyleLbl="node2" presStyleIdx="6" presStyleCnt="7">
        <dgm:presLayoutVars>
          <dgm:chPref val="3"/>
        </dgm:presLayoutVars>
      </dgm:prSet>
      <dgm:spPr/>
    </dgm:pt>
    <dgm:pt modelId="{3E77B3BE-C3DB-4748-93FD-DAE42C3E8F9D}" type="pres">
      <dgm:prSet presAssocID="{521409D4-4D73-4ACB-9090-C748F89408C4}" presName="rootConnector" presStyleLbl="node2" presStyleIdx="6" presStyleCnt="7"/>
      <dgm:spPr/>
    </dgm:pt>
    <dgm:pt modelId="{52EFB984-C941-4AE9-9797-B51612293006}" type="pres">
      <dgm:prSet presAssocID="{521409D4-4D73-4ACB-9090-C748F89408C4}" presName="hierChild4" presStyleCnt="0"/>
      <dgm:spPr/>
    </dgm:pt>
    <dgm:pt modelId="{0D7A2088-1EA6-49D7-9CC3-F446BA9A3FA7}" type="pres">
      <dgm:prSet presAssocID="{521409D4-4D73-4ACB-9090-C748F89408C4}" presName="hierChild5" presStyleCnt="0"/>
      <dgm:spPr/>
    </dgm:pt>
    <dgm:pt modelId="{D4E0F2C6-F3B2-442A-93B0-C9C3CF05497D}" type="pres">
      <dgm:prSet presAssocID="{FE8FFB19-58D5-48B0-A9B5-FBA34199D54C}" presName="hierChild3" presStyleCnt="0"/>
      <dgm:spPr/>
    </dgm:pt>
  </dgm:ptLst>
  <dgm:cxnLst>
    <dgm:cxn modelId="{988B2500-7472-4DF4-B739-06859748980F}" type="presOf" srcId="{CF3A361B-CB54-4CCB-A262-2D9C367FB139}" destId="{FB21928C-27D9-46D0-B74D-CBA8B857EFF2}" srcOrd="0" destOrd="0" presId="urn:microsoft.com/office/officeart/2005/8/layout/orgChart1"/>
    <dgm:cxn modelId="{C4CEBF01-7733-46C3-BEB1-36620ECA6553}" type="presOf" srcId="{28623368-C73E-4689-A3C7-B3F12DB2D536}" destId="{584B9722-0B24-4666-A6E9-3E987A5E6197}" srcOrd="1" destOrd="0" presId="urn:microsoft.com/office/officeart/2005/8/layout/orgChart1"/>
    <dgm:cxn modelId="{E053D408-0AA6-421E-B4F7-94DDCC1F4761}" type="presOf" srcId="{FE8FFB19-58D5-48B0-A9B5-FBA34199D54C}" destId="{BF04CB4D-04BF-4D8B-804F-B60FA69A6A52}" srcOrd="0" destOrd="0" presId="urn:microsoft.com/office/officeart/2005/8/layout/orgChart1"/>
    <dgm:cxn modelId="{F60EE809-2D56-4895-9252-4DEACA4208DB}" type="presOf" srcId="{A3F6DD4A-DDDA-4909-A051-BABDFC668232}" destId="{77C7B479-31E8-45A0-BA54-5CF927B87643}" srcOrd="1" destOrd="0" presId="urn:microsoft.com/office/officeart/2005/8/layout/orgChart1"/>
    <dgm:cxn modelId="{01F2620A-24E5-4BD9-8760-7AE74F6FD4F9}" srcId="{CC22333B-9444-4596-BE09-5776AFC0B661}" destId="{A3F6DD4A-DDDA-4909-A051-BABDFC668232}" srcOrd="2" destOrd="0" parTransId="{B2E49496-1528-4F43-BF91-127AD9358BA7}" sibTransId="{D8127F8A-2027-4C73-9BAB-D81AE2097DD2}"/>
    <dgm:cxn modelId="{DD4A160B-B2A1-4EE5-922B-E9D4490202D3}" type="presOf" srcId="{A3A4A829-8227-4FDF-9175-9446A1F30627}" destId="{7E9CFF00-0301-40B1-BE71-F867E9EBCB27}" srcOrd="1" destOrd="0" presId="urn:microsoft.com/office/officeart/2005/8/layout/orgChart1"/>
    <dgm:cxn modelId="{68AE740D-D7B2-4FC0-B2BB-6EDA70CF34E9}" srcId="{FE8FFB19-58D5-48B0-A9B5-FBA34199D54C}" destId="{42A33AB5-5A9C-4698-834E-21E75B869562}" srcOrd="4" destOrd="0" parTransId="{0E1149E4-9D5A-4091-A083-D210F5EAAE16}" sibTransId="{4681ED7B-E2D3-4FA4-A133-50F729E2EFC8}"/>
    <dgm:cxn modelId="{6EF4FA19-2A0E-4568-B753-1C10559A3B48}" type="presOf" srcId="{A3A4A829-8227-4FDF-9175-9446A1F30627}" destId="{19E4667F-8443-46AF-9976-13415404782D}" srcOrd="0" destOrd="0" presId="urn:microsoft.com/office/officeart/2005/8/layout/orgChart1"/>
    <dgm:cxn modelId="{D219621A-C007-4F58-B848-F8D7C44166FA}" srcId="{CC22333B-9444-4596-BE09-5776AFC0B661}" destId="{09BE8BB6-77BE-40B9-8B84-62DD13C411BD}" srcOrd="3" destOrd="0" parTransId="{F42A97BB-6070-43C2-8AD6-6C9603B6B3BA}" sibTransId="{A52DB96F-7CD9-49F8-903A-D1C93115C544}"/>
    <dgm:cxn modelId="{DDB5E31D-738F-459F-9FED-620A5E0C8303}" type="presOf" srcId="{B2E49496-1528-4F43-BF91-127AD9358BA7}" destId="{255CF828-11B0-4FAA-A7ED-D97171D136BD}" srcOrd="0" destOrd="0" presId="urn:microsoft.com/office/officeart/2005/8/layout/orgChart1"/>
    <dgm:cxn modelId="{D3F97D2B-A2EE-4542-B56D-88C70AE4BEBB}" srcId="{5EABFD69-D862-48A2-A2BD-8202C6B61AEE}" destId="{A14E774D-03C8-4547-A69D-720D841190B7}" srcOrd="2" destOrd="0" parTransId="{1E2D0F9B-E08F-4BE5-8499-02ECEA6AE1CD}" sibTransId="{1B4CB555-6859-480C-A623-14C95E9E8D99}"/>
    <dgm:cxn modelId="{EBC1242C-AD75-4F2C-AA3F-D17041572351}" type="presOf" srcId="{5EABFD69-D862-48A2-A2BD-8202C6B61AEE}" destId="{EC52C424-91F2-4234-9D75-525B562F7247}" srcOrd="1" destOrd="0" presId="urn:microsoft.com/office/officeart/2005/8/layout/orgChart1"/>
    <dgm:cxn modelId="{32E8622E-A672-4834-8D96-F182FBD0F759}" type="presOf" srcId="{20690B4B-0D5C-47EA-AFDE-4813289FF9A0}" destId="{EC478AA4-0416-4779-A2A6-2DB376D3CBFD}" srcOrd="0" destOrd="0" presId="urn:microsoft.com/office/officeart/2005/8/layout/orgChart1"/>
    <dgm:cxn modelId="{9487DF32-D908-41E3-99A5-B6DFDC290DA0}" type="presOf" srcId="{A14E774D-03C8-4547-A69D-720D841190B7}" destId="{AC390A51-0191-4800-8631-6F1A6EBEF5F4}" srcOrd="0" destOrd="0" presId="urn:microsoft.com/office/officeart/2005/8/layout/orgChart1"/>
    <dgm:cxn modelId="{2E686C34-2FD7-4E00-A4FB-610D5F893F10}" type="presOf" srcId="{77534794-D3C2-47B0-B8D2-9E845404FE98}" destId="{3F5595FC-A991-4E66-BFD3-C34C345A7EDA}" srcOrd="1" destOrd="0" presId="urn:microsoft.com/office/officeart/2005/8/layout/orgChart1"/>
    <dgm:cxn modelId="{2CC09566-2A59-4082-A66B-25A1947D31FC}" srcId="{B24F91C0-4058-40DB-91D4-525D0D479EB3}" destId="{33E04D48-2FC6-4CB1-BDA2-EDF0143304E6}" srcOrd="0" destOrd="0" parTransId="{3EB650B8-176A-4489-912D-88A5EDAE9A97}" sibTransId="{1F33C9BC-C506-4E04-9D96-A009E6D525BA}"/>
    <dgm:cxn modelId="{9286C749-276A-49F0-89ED-CA8322021E85}" type="presOf" srcId="{10144206-86BB-4000-8F64-6E8F7939C68D}" destId="{F29ADF5C-C63F-47E9-A6BD-551D442196A9}" srcOrd="0" destOrd="0" presId="urn:microsoft.com/office/officeart/2005/8/layout/orgChart1"/>
    <dgm:cxn modelId="{408CD54A-9549-448A-912E-507281435578}" type="presOf" srcId="{3D436CD2-9D6A-4752-809E-A96DAB7C1DF6}" destId="{71734A68-36E7-41FF-8113-52A45CB4B97B}" srcOrd="1" destOrd="0" presId="urn:microsoft.com/office/officeart/2005/8/layout/orgChart1"/>
    <dgm:cxn modelId="{41A2F66A-789B-4302-AD25-B65266BF31C4}" type="presOf" srcId="{3DE38733-80B0-496A-9BB7-2524D4E37E52}" destId="{50CDCAE9-4B36-49EF-808B-2463F7370B0D}" srcOrd="0" destOrd="0" presId="urn:microsoft.com/office/officeart/2005/8/layout/orgChart1"/>
    <dgm:cxn modelId="{912F5F6E-7DD3-40EF-923E-D80A7A4C6090}" srcId="{FE8FFB19-58D5-48B0-A9B5-FBA34199D54C}" destId="{A3A4A829-8227-4FDF-9175-9446A1F30627}" srcOrd="5" destOrd="0" parTransId="{05586525-4801-4203-8695-2638BC05F304}" sibTransId="{39C0A5CC-F3F8-481F-ABD3-D51B54F5C0E9}"/>
    <dgm:cxn modelId="{C01BE66F-BA72-413C-88BA-2F8E59B88291}" type="presOf" srcId="{33E04D48-2FC6-4CB1-BDA2-EDF0143304E6}" destId="{0D49315F-90F2-4C84-9DE3-94DED71F782A}" srcOrd="0" destOrd="0" presId="urn:microsoft.com/office/officeart/2005/8/layout/orgChart1"/>
    <dgm:cxn modelId="{FAD1CB72-E64E-4720-9AD3-651538761DE4}" type="presOf" srcId="{A3F6DD4A-DDDA-4909-A051-BABDFC668232}" destId="{E126F5D7-1180-4116-ADDB-DEDC42571BF6}" srcOrd="0" destOrd="0" presId="urn:microsoft.com/office/officeart/2005/8/layout/orgChart1"/>
    <dgm:cxn modelId="{B7BBB953-E578-48E0-8ED3-AD8347109C1D}" srcId="{5EABFD69-D862-48A2-A2BD-8202C6B61AEE}" destId="{10144206-86BB-4000-8F64-6E8F7939C68D}" srcOrd="1" destOrd="0" parTransId="{8B711331-4ED3-4004-A5D0-47B71D7A775E}" sibTransId="{1B6160D9-B53C-43B7-806B-5652972D93A3}"/>
    <dgm:cxn modelId="{5E1C1277-5794-4DC8-9DF5-F08697162204}" type="presOf" srcId="{CC22333B-9444-4596-BE09-5776AFC0B661}" destId="{56DD02B3-7905-40D5-9DF0-6EAD7BA913C0}" srcOrd="1" destOrd="0" presId="urn:microsoft.com/office/officeart/2005/8/layout/orgChart1"/>
    <dgm:cxn modelId="{E5D71357-3A3A-4AEB-84A2-948F2D7CD99A}" type="presOf" srcId="{28623368-C73E-4689-A3C7-B3F12DB2D536}" destId="{7A7F55C3-37AA-4DE3-8E45-42B7F234ED13}" srcOrd="0" destOrd="0" presId="urn:microsoft.com/office/officeart/2005/8/layout/orgChart1"/>
    <dgm:cxn modelId="{247EA278-6F49-4F1F-A42A-0186B1CD948F}" type="presOf" srcId="{A14E774D-03C8-4547-A69D-720D841190B7}" destId="{DA879346-BA70-4CA3-B231-2214F1EDFCA1}" srcOrd="1" destOrd="0" presId="urn:microsoft.com/office/officeart/2005/8/layout/orgChart1"/>
    <dgm:cxn modelId="{823CE959-37F0-4716-B57A-7C9A6FC8175F}" type="presOf" srcId="{09BE8BB6-77BE-40B9-8B84-62DD13C411BD}" destId="{40758B67-30A4-4771-85CD-C52375B17EBE}" srcOrd="1" destOrd="0" presId="urn:microsoft.com/office/officeart/2005/8/layout/orgChart1"/>
    <dgm:cxn modelId="{5DAB0E7A-FE60-485B-BB19-62C796234CB5}" type="presOf" srcId="{10144206-86BB-4000-8F64-6E8F7939C68D}" destId="{41E919E0-4A30-42DC-B45F-52806F0F3C44}" srcOrd="1" destOrd="0" presId="urn:microsoft.com/office/officeart/2005/8/layout/orgChart1"/>
    <dgm:cxn modelId="{5D1F897C-1F71-4BD4-9F48-1283E4B6A6D2}" type="presOf" srcId="{95C31FF7-2484-492D-9F64-77BF3C935F7C}" destId="{FF38DCD4-9FCB-458B-AD8F-7336767EA274}" srcOrd="0" destOrd="0" presId="urn:microsoft.com/office/officeart/2005/8/layout/orgChart1"/>
    <dgm:cxn modelId="{5293407D-527C-4337-B679-3DC25BD0F8E9}" type="presOf" srcId="{4F623236-7CA4-4847-B137-2B78B8D819D7}" destId="{85D7BA21-C471-4CFA-8F9C-BB6A7A783405}" srcOrd="0" destOrd="0" presId="urn:microsoft.com/office/officeart/2005/8/layout/orgChart1"/>
    <dgm:cxn modelId="{8B70E483-E431-4091-9C9A-BAD85FCBAF36}" type="presOf" srcId="{4F623236-7CA4-4847-B137-2B78B8D819D7}" destId="{483109EC-4573-4F25-A2FF-6E5093A67C76}" srcOrd="1" destOrd="0" presId="urn:microsoft.com/office/officeart/2005/8/layout/orgChart1"/>
    <dgm:cxn modelId="{B5456A84-D721-42DB-A53A-11C4A16A5D55}" srcId="{FE8FFB19-58D5-48B0-A9B5-FBA34199D54C}" destId="{B24F91C0-4058-40DB-91D4-525D0D479EB3}" srcOrd="0" destOrd="0" parTransId="{20690B4B-0D5C-47EA-AFDE-4813289FF9A0}" sibTransId="{45537541-EC59-4946-B51F-EF76EE8E1A83}"/>
    <dgm:cxn modelId="{A75B7885-F0A2-4413-A59E-114ABFA6B7AE}" type="presOf" srcId="{77534794-D3C2-47B0-B8D2-9E845404FE98}" destId="{79F227CF-8433-4A8E-AB0B-43F72C08DA6D}" srcOrd="0" destOrd="0" presId="urn:microsoft.com/office/officeart/2005/8/layout/orgChart1"/>
    <dgm:cxn modelId="{C7B3158C-DF96-46E3-A1D1-7A10A16649D1}" type="presOf" srcId="{0E1149E4-9D5A-4091-A083-D210F5EAAE16}" destId="{DBAC042B-378B-4006-9FCA-E1F23CC3F2F8}" srcOrd="0" destOrd="0" presId="urn:microsoft.com/office/officeart/2005/8/layout/orgChart1"/>
    <dgm:cxn modelId="{A9E1008D-E511-449E-916A-467F17854D03}" type="presOf" srcId="{B24F91C0-4058-40DB-91D4-525D0D479EB3}" destId="{06372B69-A336-4B21-A6F9-2133F5838F92}" srcOrd="0" destOrd="0" presId="urn:microsoft.com/office/officeart/2005/8/layout/orgChart1"/>
    <dgm:cxn modelId="{251C319C-4660-4364-8B66-AB2B30B1CD19}" srcId="{7982E4FE-E0C8-44D7-91DE-5594729B4E1B}" destId="{FE8FFB19-58D5-48B0-A9B5-FBA34199D54C}" srcOrd="0" destOrd="0" parTransId="{615A8F7C-D045-41C8-B393-3DD2358F5D92}" sibTransId="{132B8E6F-4716-4554-A7B7-89BB5BA0A225}"/>
    <dgm:cxn modelId="{A52C8C9E-5415-4229-86E9-F8DA264E0B0A}" srcId="{B24F91C0-4058-40DB-91D4-525D0D479EB3}" destId="{3D436CD2-9D6A-4752-809E-A96DAB7C1DF6}" srcOrd="1" destOrd="0" parTransId="{8A208DDF-D881-4E8B-928F-53E3DB95498E}" sibTransId="{BD43051D-1EA3-42E3-B847-FA503522DA16}"/>
    <dgm:cxn modelId="{8D53F39E-C011-46AC-8F67-21F4129818B4}" type="presOf" srcId="{FE8FFB19-58D5-48B0-A9B5-FBA34199D54C}" destId="{66365A26-888D-4C7A-A8D2-2E01EB620141}" srcOrd="1" destOrd="0" presId="urn:microsoft.com/office/officeart/2005/8/layout/orgChart1"/>
    <dgm:cxn modelId="{DB0E9FA3-3FA3-42DD-881F-31BC5596ECCC}" type="presOf" srcId="{0AC53034-7F50-4BAD-8094-9248F0428D7F}" destId="{7347D91E-CE1D-4B1F-B6B5-C5127CCF8369}" srcOrd="0" destOrd="0" presId="urn:microsoft.com/office/officeart/2005/8/layout/orgChart1"/>
    <dgm:cxn modelId="{0278A5A4-CFB1-4F7C-9426-737AEB1292F9}" type="presOf" srcId="{1E2D0F9B-E08F-4BE5-8499-02ECEA6AE1CD}" destId="{292B9398-648C-4F89-8E30-F9E68556D112}" srcOrd="0" destOrd="0" presId="urn:microsoft.com/office/officeart/2005/8/layout/orgChart1"/>
    <dgm:cxn modelId="{B23482AC-3992-4AC7-B791-927568794E82}" type="presOf" srcId="{CC22333B-9444-4596-BE09-5776AFC0B661}" destId="{D613FBD7-E2E4-4B9F-B65D-F48041FB7B41}" srcOrd="0" destOrd="0" presId="urn:microsoft.com/office/officeart/2005/8/layout/orgChart1"/>
    <dgm:cxn modelId="{056532BA-642F-42B3-9A70-32AEE646FC13}" type="presOf" srcId="{3EB650B8-176A-4489-912D-88A5EDAE9A97}" destId="{C2916EFB-FFB6-4486-88FE-15544C315D75}" srcOrd="0" destOrd="0" presId="urn:microsoft.com/office/officeart/2005/8/layout/orgChart1"/>
    <dgm:cxn modelId="{196CAFBA-DD33-4D22-B3FF-A242CFDF9973}" srcId="{FE8FFB19-58D5-48B0-A9B5-FBA34199D54C}" destId="{4F623236-7CA4-4847-B137-2B78B8D819D7}" srcOrd="1" destOrd="0" parTransId="{CC2745AC-0D25-4DCE-9EB2-7C3E58DFB794}" sibTransId="{6D0F9110-9182-4EFF-83CE-FEC9338FFE2B}"/>
    <dgm:cxn modelId="{E1DC48BE-EAFA-4FCB-A8F1-9D29C540C79C}" type="presOf" srcId="{CC2745AC-0D25-4DCE-9EB2-7C3E58DFB794}" destId="{FE14B640-6907-46D2-B8D6-061D0D089A84}" srcOrd="0" destOrd="0" presId="urn:microsoft.com/office/officeart/2005/8/layout/orgChart1"/>
    <dgm:cxn modelId="{33B5EEBE-DC83-41A1-9062-E24697206617}" type="presOf" srcId="{8A208DDF-D881-4E8B-928F-53E3DB95498E}" destId="{028C7C69-317A-467E-B558-6A75337F764F}" srcOrd="0" destOrd="0" presId="urn:microsoft.com/office/officeart/2005/8/layout/orgChart1"/>
    <dgm:cxn modelId="{2ABA3FC0-630E-435B-B191-B1D40D5021EE}" type="presOf" srcId="{B24F91C0-4058-40DB-91D4-525D0D479EB3}" destId="{02FE15A3-4E3E-4D13-A0BB-FFFC4326E638}" srcOrd="1" destOrd="0" presId="urn:microsoft.com/office/officeart/2005/8/layout/orgChart1"/>
    <dgm:cxn modelId="{067D7FC2-011A-4D0A-9B5A-8B27E9CD9C99}" type="presOf" srcId="{A3E655F0-5816-4C5A-ADA3-59AD19CC5EBA}" destId="{FF71A407-B07C-4F2C-8523-439ACE349B6D}" srcOrd="0" destOrd="0" presId="urn:microsoft.com/office/officeart/2005/8/layout/orgChart1"/>
    <dgm:cxn modelId="{C2B72CC3-EBF3-40B9-9444-5EB91A4BD30A}" type="presOf" srcId="{33E04D48-2FC6-4CB1-BDA2-EDF0143304E6}" destId="{20C3127F-5FCB-4266-B56D-E5963FD9A050}" srcOrd="1" destOrd="0" presId="urn:microsoft.com/office/officeart/2005/8/layout/orgChart1"/>
    <dgm:cxn modelId="{B2A821C7-920A-405F-8D37-30AB52C7CCC0}" type="presOf" srcId="{56FE1382-1FD2-4926-BBCE-F55CDF769B84}" destId="{BFDE2FF2-3792-403C-8DC7-6656489F06D8}" srcOrd="0" destOrd="0" presId="urn:microsoft.com/office/officeart/2005/8/layout/orgChart1"/>
    <dgm:cxn modelId="{1DC347CE-A8CB-4C19-BC6B-730A8716C196}" type="presOf" srcId="{5EABFD69-D862-48A2-A2BD-8202C6B61AEE}" destId="{852EFED1-9C49-482C-B459-B1DA033708E2}" srcOrd="0" destOrd="0" presId="urn:microsoft.com/office/officeart/2005/8/layout/orgChart1"/>
    <dgm:cxn modelId="{C84ED1CE-B242-459D-A9AD-89DAE6F85B54}" srcId="{CC22333B-9444-4596-BE09-5776AFC0B661}" destId="{CF3A361B-CB54-4CCB-A262-2D9C367FB139}" srcOrd="1" destOrd="0" parTransId="{A3E655F0-5816-4C5A-ADA3-59AD19CC5EBA}" sibTransId="{E5129538-CB90-4D21-B451-58C755735231}"/>
    <dgm:cxn modelId="{3636CDD1-F541-43B3-BFA4-B78B6AFC57D0}" type="presOf" srcId="{B064149C-68D0-43FE-9E01-215692359A07}" destId="{1D97F433-F5B1-4BB8-8001-B0331BDEAE0B}" srcOrd="0" destOrd="0" presId="urn:microsoft.com/office/officeart/2005/8/layout/orgChart1"/>
    <dgm:cxn modelId="{423386D6-66AE-4F1A-84E5-4FE872F96518}" type="presOf" srcId="{42A33AB5-5A9C-4698-834E-21E75B869562}" destId="{3F910A8A-0732-446A-967E-38541467F725}" srcOrd="1" destOrd="0" presId="urn:microsoft.com/office/officeart/2005/8/layout/orgChart1"/>
    <dgm:cxn modelId="{3B9B50DE-7852-4A15-B6C0-2CACA4124C7D}" srcId="{FE8FFB19-58D5-48B0-A9B5-FBA34199D54C}" destId="{521409D4-4D73-4ACB-9090-C748F89408C4}" srcOrd="6" destOrd="0" parTransId="{B064149C-68D0-43FE-9E01-215692359A07}" sibTransId="{6144ACA7-F087-4F21-89F4-7186FEDF0506}"/>
    <dgm:cxn modelId="{F9C872DE-3FD6-431C-AE49-B7AE361E2E0E}" srcId="{FE8FFB19-58D5-48B0-A9B5-FBA34199D54C}" destId="{CC22333B-9444-4596-BE09-5776AFC0B661}" srcOrd="2" destOrd="0" parTransId="{95C31FF7-2484-492D-9F64-77BF3C935F7C}" sibTransId="{2D4C02AC-852A-4F4A-AC23-E8A0979C4C8B}"/>
    <dgm:cxn modelId="{ECEDDBE4-77E5-454F-B3DA-4E2625BBC45F}" type="presOf" srcId="{09BE8BB6-77BE-40B9-8B84-62DD13C411BD}" destId="{77EBD276-237E-45B6-AF48-E7D62D5F503C}" srcOrd="0" destOrd="0" presId="urn:microsoft.com/office/officeart/2005/8/layout/orgChart1"/>
    <dgm:cxn modelId="{BEFC74EB-9B21-40FB-83A4-486E7EE84AF8}" srcId="{CC22333B-9444-4596-BE09-5776AFC0B661}" destId="{28623368-C73E-4689-A3C7-B3F12DB2D536}" srcOrd="0" destOrd="0" parTransId="{3DE38733-80B0-496A-9BB7-2524D4E37E52}" sibTransId="{D47C2022-FD0D-41A8-9683-2EA256846937}"/>
    <dgm:cxn modelId="{8A57F7ED-EA78-4F99-A5FA-C83595925773}" type="presOf" srcId="{521409D4-4D73-4ACB-9090-C748F89408C4}" destId="{3E77B3BE-C3DB-4748-93FD-DAE42C3E8F9D}" srcOrd="1" destOrd="0" presId="urn:microsoft.com/office/officeart/2005/8/layout/orgChart1"/>
    <dgm:cxn modelId="{AC2011EF-9EEE-4AC4-B895-AB4BE2234085}" type="presOf" srcId="{F42A97BB-6070-43C2-8AD6-6C9603B6B3BA}" destId="{4CED834B-4F75-4331-B307-CC10A4D297A6}" srcOrd="0" destOrd="0" presId="urn:microsoft.com/office/officeart/2005/8/layout/orgChart1"/>
    <dgm:cxn modelId="{B1086AF5-6D3A-4C8C-9594-0019D1FF82D7}" type="presOf" srcId="{CF3A361B-CB54-4CCB-A262-2D9C367FB139}" destId="{782CE465-926C-42C9-A9BB-91F035A2E4C7}" srcOrd="1" destOrd="0" presId="urn:microsoft.com/office/officeart/2005/8/layout/orgChart1"/>
    <dgm:cxn modelId="{AC2A32F6-6AA7-43FE-9AF2-E5272A288EC2}" type="presOf" srcId="{3D436CD2-9D6A-4752-809E-A96DAB7C1DF6}" destId="{07754572-15EE-4F0C-973D-6781BDB18F7B}" srcOrd="0" destOrd="0" presId="urn:microsoft.com/office/officeart/2005/8/layout/orgChart1"/>
    <dgm:cxn modelId="{9CCACCF7-7A36-441E-ABD8-CD85EEA4A087}" srcId="{FE8FFB19-58D5-48B0-A9B5-FBA34199D54C}" destId="{5EABFD69-D862-48A2-A2BD-8202C6B61AEE}" srcOrd="3" destOrd="0" parTransId="{0AC53034-7F50-4BAD-8094-9248F0428D7F}" sibTransId="{BD4F69CA-6571-4C48-8D6F-8D74B38D6628}"/>
    <dgm:cxn modelId="{EC4E30F8-1682-43A4-8F25-D3A68C14D2A7}" type="presOf" srcId="{521409D4-4D73-4ACB-9090-C748F89408C4}" destId="{23774948-FA44-4E8D-B42D-E9EFA2B1DDCB}" srcOrd="0" destOrd="0" presId="urn:microsoft.com/office/officeart/2005/8/layout/orgChart1"/>
    <dgm:cxn modelId="{B3C6C0F9-A82C-44E4-8E23-07DE2F1C89E2}" srcId="{5EABFD69-D862-48A2-A2BD-8202C6B61AEE}" destId="{77534794-D3C2-47B0-B8D2-9E845404FE98}" srcOrd="0" destOrd="0" parTransId="{56FE1382-1FD2-4926-BBCE-F55CDF769B84}" sibTransId="{F5617564-B2BE-4353-89FC-3FC594C68016}"/>
    <dgm:cxn modelId="{7CC3D7FC-AFFC-4D41-A5FB-0FB5998D8BA6}" type="presOf" srcId="{05586525-4801-4203-8695-2638BC05F304}" destId="{79D6E92D-3A07-44A1-9DFD-5791F31171AC}" srcOrd="0" destOrd="0" presId="urn:microsoft.com/office/officeart/2005/8/layout/orgChart1"/>
    <dgm:cxn modelId="{B5F25EFE-26D7-48DF-8BE0-B300C060C6F1}" type="presOf" srcId="{42A33AB5-5A9C-4698-834E-21E75B869562}" destId="{3A58F0C9-66F9-4E1C-AFE8-E1DE53BCD03B}" srcOrd="0" destOrd="0" presId="urn:microsoft.com/office/officeart/2005/8/layout/orgChart1"/>
    <dgm:cxn modelId="{BBCADCFE-CCAE-4A4D-90A3-1F6AAC038BE0}" type="presOf" srcId="{7982E4FE-E0C8-44D7-91DE-5594729B4E1B}" destId="{A16F00E6-928E-44C1-8895-C2BA1573670D}" srcOrd="0" destOrd="0" presId="urn:microsoft.com/office/officeart/2005/8/layout/orgChart1"/>
    <dgm:cxn modelId="{AED3EFFF-C276-4636-8FA1-A5E3CC733A6D}" type="presOf" srcId="{8B711331-4ED3-4004-A5D0-47B71D7A775E}" destId="{35FEEE77-7914-49CE-87CD-79CA3B9EE9E0}" srcOrd="0" destOrd="0" presId="urn:microsoft.com/office/officeart/2005/8/layout/orgChart1"/>
    <dgm:cxn modelId="{D6E04686-9566-4822-B7CA-6E34CEA4A1C3}" type="presParOf" srcId="{A16F00E6-928E-44C1-8895-C2BA1573670D}" destId="{F233B83A-456C-4DBB-9C13-E6213AD0F408}" srcOrd="0" destOrd="0" presId="urn:microsoft.com/office/officeart/2005/8/layout/orgChart1"/>
    <dgm:cxn modelId="{59BC9BE8-D693-4A29-B7EB-D918E18CC331}" type="presParOf" srcId="{F233B83A-456C-4DBB-9C13-E6213AD0F408}" destId="{62D41582-60BA-4AFA-9D45-49AEE218654C}" srcOrd="0" destOrd="0" presId="urn:microsoft.com/office/officeart/2005/8/layout/orgChart1"/>
    <dgm:cxn modelId="{1EA9EC19-DFD1-49C0-9D2D-EFB5C1B2C15F}" type="presParOf" srcId="{62D41582-60BA-4AFA-9D45-49AEE218654C}" destId="{BF04CB4D-04BF-4D8B-804F-B60FA69A6A52}" srcOrd="0" destOrd="0" presId="urn:microsoft.com/office/officeart/2005/8/layout/orgChart1"/>
    <dgm:cxn modelId="{591B867A-52F8-4EB3-A100-F0FA56E01FD3}" type="presParOf" srcId="{62D41582-60BA-4AFA-9D45-49AEE218654C}" destId="{66365A26-888D-4C7A-A8D2-2E01EB620141}" srcOrd="1" destOrd="0" presId="urn:microsoft.com/office/officeart/2005/8/layout/orgChart1"/>
    <dgm:cxn modelId="{87C3B504-C314-492B-886A-724F45B1F1F0}" type="presParOf" srcId="{F233B83A-456C-4DBB-9C13-E6213AD0F408}" destId="{CE35275E-F134-46A5-A5B2-DD63B6BA4B51}" srcOrd="1" destOrd="0" presId="urn:microsoft.com/office/officeart/2005/8/layout/orgChart1"/>
    <dgm:cxn modelId="{D1762A59-3F06-40E7-B7A1-7FCDB2F68D36}" type="presParOf" srcId="{CE35275E-F134-46A5-A5B2-DD63B6BA4B51}" destId="{EC478AA4-0416-4779-A2A6-2DB376D3CBFD}" srcOrd="0" destOrd="0" presId="urn:microsoft.com/office/officeart/2005/8/layout/orgChart1"/>
    <dgm:cxn modelId="{1962F6A2-BF1D-42F6-8357-76E3D7621B69}" type="presParOf" srcId="{CE35275E-F134-46A5-A5B2-DD63B6BA4B51}" destId="{61DFDE58-025A-45A6-8229-8B48A24494D2}" srcOrd="1" destOrd="0" presId="urn:microsoft.com/office/officeart/2005/8/layout/orgChart1"/>
    <dgm:cxn modelId="{D0EBB8CD-7BE8-4DED-B457-15780B581DC9}" type="presParOf" srcId="{61DFDE58-025A-45A6-8229-8B48A24494D2}" destId="{F2F01DA5-1AB7-4D5C-8FCC-4F1A52480A61}" srcOrd="0" destOrd="0" presId="urn:microsoft.com/office/officeart/2005/8/layout/orgChart1"/>
    <dgm:cxn modelId="{35E07AE7-45AD-4D04-B43C-BE44C954B321}" type="presParOf" srcId="{F2F01DA5-1AB7-4D5C-8FCC-4F1A52480A61}" destId="{06372B69-A336-4B21-A6F9-2133F5838F92}" srcOrd="0" destOrd="0" presId="urn:microsoft.com/office/officeart/2005/8/layout/orgChart1"/>
    <dgm:cxn modelId="{A4D99F9E-8203-41FA-9AE6-9A0833308F85}" type="presParOf" srcId="{F2F01DA5-1AB7-4D5C-8FCC-4F1A52480A61}" destId="{02FE15A3-4E3E-4D13-A0BB-FFFC4326E638}" srcOrd="1" destOrd="0" presId="urn:microsoft.com/office/officeart/2005/8/layout/orgChart1"/>
    <dgm:cxn modelId="{8CD5CCBC-9A64-4C38-91E4-2CFC586AFF75}" type="presParOf" srcId="{61DFDE58-025A-45A6-8229-8B48A24494D2}" destId="{33CAE507-9BDE-42EC-8629-276B908D4038}" srcOrd="1" destOrd="0" presId="urn:microsoft.com/office/officeart/2005/8/layout/orgChart1"/>
    <dgm:cxn modelId="{40B1C0E2-1BE0-4A6C-8BAD-64763B05E460}" type="presParOf" srcId="{33CAE507-9BDE-42EC-8629-276B908D4038}" destId="{C2916EFB-FFB6-4486-88FE-15544C315D75}" srcOrd="0" destOrd="0" presId="urn:microsoft.com/office/officeart/2005/8/layout/orgChart1"/>
    <dgm:cxn modelId="{5EB9CBAF-3CDA-44DC-AE70-6432C9514CA2}" type="presParOf" srcId="{33CAE507-9BDE-42EC-8629-276B908D4038}" destId="{5D5FAD8E-D9BE-4BD6-87F1-6CD24ADC9B52}" srcOrd="1" destOrd="0" presId="urn:microsoft.com/office/officeart/2005/8/layout/orgChart1"/>
    <dgm:cxn modelId="{8EFF7414-73BB-4138-9788-A706ACDCC4E8}" type="presParOf" srcId="{5D5FAD8E-D9BE-4BD6-87F1-6CD24ADC9B52}" destId="{A47A75BD-3BE4-45C3-ABDA-2C6360AE1E39}" srcOrd="0" destOrd="0" presId="urn:microsoft.com/office/officeart/2005/8/layout/orgChart1"/>
    <dgm:cxn modelId="{B938C08B-84B8-49FE-9E3E-A6D8FFEBA61B}" type="presParOf" srcId="{A47A75BD-3BE4-45C3-ABDA-2C6360AE1E39}" destId="{0D49315F-90F2-4C84-9DE3-94DED71F782A}" srcOrd="0" destOrd="0" presId="urn:microsoft.com/office/officeart/2005/8/layout/orgChart1"/>
    <dgm:cxn modelId="{CF6865D6-437A-420C-AD12-983186FFFC96}" type="presParOf" srcId="{A47A75BD-3BE4-45C3-ABDA-2C6360AE1E39}" destId="{20C3127F-5FCB-4266-B56D-E5963FD9A050}" srcOrd="1" destOrd="0" presId="urn:microsoft.com/office/officeart/2005/8/layout/orgChart1"/>
    <dgm:cxn modelId="{B3D705D4-FF77-4754-A2BC-086CF8E06A3E}" type="presParOf" srcId="{5D5FAD8E-D9BE-4BD6-87F1-6CD24ADC9B52}" destId="{2FD74CEF-3EC7-4849-84B2-1383332273C0}" srcOrd="1" destOrd="0" presId="urn:microsoft.com/office/officeart/2005/8/layout/orgChart1"/>
    <dgm:cxn modelId="{B0F6369F-03E8-45D1-B0AF-DC139CBFB578}" type="presParOf" srcId="{5D5FAD8E-D9BE-4BD6-87F1-6CD24ADC9B52}" destId="{F9C13886-802E-4B0B-9DE9-FCE3390A8982}" srcOrd="2" destOrd="0" presId="urn:microsoft.com/office/officeart/2005/8/layout/orgChart1"/>
    <dgm:cxn modelId="{4A4D88F4-DC68-4213-8C4B-2EE067E8BFA6}" type="presParOf" srcId="{33CAE507-9BDE-42EC-8629-276B908D4038}" destId="{028C7C69-317A-467E-B558-6A75337F764F}" srcOrd="2" destOrd="0" presId="urn:microsoft.com/office/officeart/2005/8/layout/orgChart1"/>
    <dgm:cxn modelId="{221AA0F2-1AC1-4FE1-B513-F0AE267DD92B}" type="presParOf" srcId="{33CAE507-9BDE-42EC-8629-276B908D4038}" destId="{1A441372-9250-475D-99BC-6B01B25F76BD}" srcOrd="3" destOrd="0" presId="urn:microsoft.com/office/officeart/2005/8/layout/orgChart1"/>
    <dgm:cxn modelId="{5B92E34A-EE99-4804-B06A-B0B8DBBA6ECF}" type="presParOf" srcId="{1A441372-9250-475D-99BC-6B01B25F76BD}" destId="{EFE0A666-5A58-40E7-8A76-0830F2455AB0}" srcOrd="0" destOrd="0" presId="urn:microsoft.com/office/officeart/2005/8/layout/orgChart1"/>
    <dgm:cxn modelId="{D99FA988-11D1-4148-954C-204ED403B2AD}" type="presParOf" srcId="{EFE0A666-5A58-40E7-8A76-0830F2455AB0}" destId="{07754572-15EE-4F0C-973D-6781BDB18F7B}" srcOrd="0" destOrd="0" presId="urn:microsoft.com/office/officeart/2005/8/layout/orgChart1"/>
    <dgm:cxn modelId="{9CC6AA20-8947-4A34-AC72-1FE9B39B9778}" type="presParOf" srcId="{EFE0A666-5A58-40E7-8A76-0830F2455AB0}" destId="{71734A68-36E7-41FF-8113-52A45CB4B97B}" srcOrd="1" destOrd="0" presId="urn:microsoft.com/office/officeart/2005/8/layout/orgChart1"/>
    <dgm:cxn modelId="{DC91DABB-50B5-49E6-A10C-5C6C4AE2146E}" type="presParOf" srcId="{1A441372-9250-475D-99BC-6B01B25F76BD}" destId="{D67890A2-0785-4D5D-BF9A-57AF3F0D582C}" srcOrd="1" destOrd="0" presId="urn:microsoft.com/office/officeart/2005/8/layout/orgChart1"/>
    <dgm:cxn modelId="{3BE54428-EB4C-48DC-9BC6-F5328B348386}" type="presParOf" srcId="{1A441372-9250-475D-99BC-6B01B25F76BD}" destId="{7B87A4BD-F713-4715-A92A-B415AE92EEF9}" srcOrd="2" destOrd="0" presId="urn:microsoft.com/office/officeart/2005/8/layout/orgChart1"/>
    <dgm:cxn modelId="{9FE1F2DF-CFBF-418D-A5FC-70D112FFB2ED}" type="presParOf" srcId="{61DFDE58-025A-45A6-8229-8B48A24494D2}" destId="{A4361F29-1301-4A98-904B-B0E2631907E8}" srcOrd="2" destOrd="0" presId="urn:microsoft.com/office/officeart/2005/8/layout/orgChart1"/>
    <dgm:cxn modelId="{E0B6AE1D-D695-4894-B6B7-654D5EE69524}" type="presParOf" srcId="{CE35275E-F134-46A5-A5B2-DD63B6BA4B51}" destId="{FE14B640-6907-46D2-B8D6-061D0D089A84}" srcOrd="2" destOrd="0" presId="urn:microsoft.com/office/officeart/2005/8/layout/orgChart1"/>
    <dgm:cxn modelId="{F308C1E7-84A5-410C-8507-F57DED9C6382}" type="presParOf" srcId="{CE35275E-F134-46A5-A5B2-DD63B6BA4B51}" destId="{27EA4357-00BF-4EFB-A2B4-71DA2C64CDB7}" srcOrd="3" destOrd="0" presId="urn:microsoft.com/office/officeart/2005/8/layout/orgChart1"/>
    <dgm:cxn modelId="{0979B435-8B18-4300-9F9F-57210998AAEB}" type="presParOf" srcId="{27EA4357-00BF-4EFB-A2B4-71DA2C64CDB7}" destId="{3D841FF4-7433-45FE-A3D6-77FF2E378A5F}" srcOrd="0" destOrd="0" presId="urn:microsoft.com/office/officeart/2005/8/layout/orgChart1"/>
    <dgm:cxn modelId="{F92CBB1F-0BF7-44DF-81BA-C4DE6D1F003D}" type="presParOf" srcId="{3D841FF4-7433-45FE-A3D6-77FF2E378A5F}" destId="{85D7BA21-C471-4CFA-8F9C-BB6A7A783405}" srcOrd="0" destOrd="0" presId="urn:microsoft.com/office/officeart/2005/8/layout/orgChart1"/>
    <dgm:cxn modelId="{951749DC-9B39-406E-A6BC-BD2C962F6430}" type="presParOf" srcId="{3D841FF4-7433-45FE-A3D6-77FF2E378A5F}" destId="{483109EC-4573-4F25-A2FF-6E5093A67C76}" srcOrd="1" destOrd="0" presId="urn:microsoft.com/office/officeart/2005/8/layout/orgChart1"/>
    <dgm:cxn modelId="{28FE0C0A-03A7-4EEF-ADB2-F82A6D706F05}" type="presParOf" srcId="{27EA4357-00BF-4EFB-A2B4-71DA2C64CDB7}" destId="{7458FB35-BAE4-42F1-9F2A-AF28F7328042}" srcOrd="1" destOrd="0" presId="urn:microsoft.com/office/officeart/2005/8/layout/orgChart1"/>
    <dgm:cxn modelId="{FD0297DF-CDA6-491C-9B21-06C64304C9EF}" type="presParOf" srcId="{27EA4357-00BF-4EFB-A2B4-71DA2C64CDB7}" destId="{4385166D-EF6E-4B69-9B80-871AAF8166E7}" srcOrd="2" destOrd="0" presId="urn:microsoft.com/office/officeart/2005/8/layout/orgChart1"/>
    <dgm:cxn modelId="{EF7981B2-0040-410B-9E39-2C1AA489DE23}" type="presParOf" srcId="{CE35275E-F134-46A5-A5B2-DD63B6BA4B51}" destId="{FF38DCD4-9FCB-458B-AD8F-7336767EA274}" srcOrd="4" destOrd="0" presId="urn:microsoft.com/office/officeart/2005/8/layout/orgChart1"/>
    <dgm:cxn modelId="{46497874-DDF4-42AF-ADDA-B051A264AB32}" type="presParOf" srcId="{CE35275E-F134-46A5-A5B2-DD63B6BA4B51}" destId="{6CFC6434-4967-45AD-B15F-EBC008CB0862}" srcOrd="5" destOrd="0" presId="urn:microsoft.com/office/officeart/2005/8/layout/orgChart1"/>
    <dgm:cxn modelId="{EFD23B08-DDB6-4363-9FB7-C2DC2DC5BFD6}" type="presParOf" srcId="{6CFC6434-4967-45AD-B15F-EBC008CB0862}" destId="{80A410E4-DE9D-46EC-ACE1-F6E93E23E016}" srcOrd="0" destOrd="0" presId="urn:microsoft.com/office/officeart/2005/8/layout/orgChart1"/>
    <dgm:cxn modelId="{C8417756-4F73-4D61-8067-2A5B4B0C1000}" type="presParOf" srcId="{80A410E4-DE9D-46EC-ACE1-F6E93E23E016}" destId="{D613FBD7-E2E4-4B9F-B65D-F48041FB7B41}" srcOrd="0" destOrd="0" presId="urn:microsoft.com/office/officeart/2005/8/layout/orgChart1"/>
    <dgm:cxn modelId="{7958973A-4C49-4F49-A158-B3B30143F88B}" type="presParOf" srcId="{80A410E4-DE9D-46EC-ACE1-F6E93E23E016}" destId="{56DD02B3-7905-40D5-9DF0-6EAD7BA913C0}" srcOrd="1" destOrd="0" presId="urn:microsoft.com/office/officeart/2005/8/layout/orgChart1"/>
    <dgm:cxn modelId="{22D26C03-02E1-4ACC-9E83-8368AA30460D}" type="presParOf" srcId="{6CFC6434-4967-45AD-B15F-EBC008CB0862}" destId="{E3849826-B2F9-4C35-9B87-DA28854EEA19}" srcOrd="1" destOrd="0" presId="urn:microsoft.com/office/officeart/2005/8/layout/orgChart1"/>
    <dgm:cxn modelId="{98FB07CF-2EB6-4728-BD85-A459D41B957D}" type="presParOf" srcId="{E3849826-B2F9-4C35-9B87-DA28854EEA19}" destId="{50CDCAE9-4B36-49EF-808B-2463F7370B0D}" srcOrd="0" destOrd="0" presId="urn:microsoft.com/office/officeart/2005/8/layout/orgChart1"/>
    <dgm:cxn modelId="{50ECB94D-4293-4944-BBD4-207DD37FC8B8}" type="presParOf" srcId="{E3849826-B2F9-4C35-9B87-DA28854EEA19}" destId="{286A9E51-E0E6-41A6-AB03-4704A8684E1D}" srcOrd="1" destOrd="0" presId="urn:microsoft.com/office/officeart/2005/8/layout/orgChart1"/>
    <dgm:cxn modelId="{4D0E97BC-51E4-4508-97C1-90167720017A}" type="presParOf" srcId="{286A9E51-E0E6-41A6-AB03-4704A8684E1D}" destId="{31E4B2F7-37C3-4EAC-8092-DBE4D2FB2FF3}" srcOrd="0" destOrd="0" presId="urn:microsoft.com/office/officeart/2005/8/layout/orgChart1"/>
    <dgm:cxn modelId="{B31C4B2B-F48D-46A0-B27E-7C48E640AFD2}" type="presParOf" srcId="{31E4B2F7-37C3-4EAC-8092-DBE4D2FB2FF3}" destId="{7A7F55C3-37AA-4DE3-8E45-42B7F234ED13}" srcOrd="0" destOrd="0" presId="urn:microsoft.com/office/officeart/2005/8/layout/orgChart1"/>
    <dgm:cxn modelId="{879B8CAA-116F-473D-BB2D-C307D76B21EB}" type="presParOf" srcId="{31E4B2F7-37C3-4EAC-8092-DBE4D2FB2FF3}" destId="{584B9722-0B24-4666-A6E9-3E987A5E6197}" srcOrd="1" destOrd="0" presId="urn:microsoft.com/office/officeart/2005/8/layout/orgChart1"/>
    <dgm:cxn modelId="{96D629BA-B56C-464E-A40F-9B8272F2DE72}" type="presParOf" srcId="{286A9E51-E0E6-41A6-AB03-4704A8684E1D}" destId="{CBD5930C-948F-4BEA-B61C-3044882270E6}" srcOrd="1" destOrd="0" presId="urn:microsoft.com/office/officeart/2005/8/layout/orgChart1"/>
    <dgm:cxn modelId="{C6D4EFF1-54B7-472E-A676-BE981E379E08}" type="presParOf" srcId="{286A9E51-E0E6-41A6-AB03-4704A8684E1D}" destId="{BE84DB99-3226-420C-BD31-915BF869899B}" srcOrd="2" destOrd="0" presId="urn:microsoft.com/office/officeart/2005/8/layout/orgChart1"/>
    <dgm:cxn modelId="{C89E79A0-98B5-4CBC-8D07-9FF9C2A8259A}" type="presParOf" srcId="{E3849826-B2F9-4C35-9B87-DA28854EEA19}" destId="{FF71A407-B07C-4F2C-8523-439ACE349B6D}" srcOrd="2" destOrd="0" presId="urn:microsoft.com/office/officeart/2005/8/layout/orgChart1"/>
    <dgm:cxn modelId="{6118601E-14F9-42FB-B65E-E5329A42C2E3}" type="presParOf" srcId="{E3849826-B2F9-4C35-9B87-DA28854EEA19}" destId="{D393EDA5-E095-4AAB-8283-7ECF183ABC62}" srcOrd="3" destOrd="0" presId="urn:microsoft.com/office/officeart/2005/8/layout/orgChart1"/>
    <dgm:cxn modelId="{9E63D706-BAA1-4675-BB83-0FF6D60004E0}" type="presParOf" srcId="{D393EDA5-E095-4AAB-8283-7ECF183ABC62}" destId="{2E1D3CAC-241B-4975-8C95-FEA690D9E22B}" srcOrd="0" destOrd="0" presId="urn:microsoft.com/office/officeart/2005/8/layout/orgChart1"/>
    <dgm:cxn modelId="{6360FF2A-5586-4BC4-9706-51FF44475E3E}" type="presParOf" srcId="{2E1D3CAC-241B-4975-8C95-FEA690D9E22B}" destId="{FB21928C-27D9-46D0-B74D-CBA8B857EFF2}" srcOrd="0" destOrd="0" presId="urn:microsoft.com/office/officeart/2005/8/layout/orgChart1"/>
    <dgm:cxn modelId="{1CA6AB5D-1644-43F1-A906-E6B1C62C23C4}" type="presParOf" srcId="{2E1D3CAC-241B-4975-8C95-FEA690D9E22B}" destId="{782CE465-926C-42C9-A9BB-91F035A2E4C7}" srcOrd="1" destOrd="0" presId="urn:microsoft.com/office/officeart/2005/8/layout/orgChart1"/>
    <dgm:cxn modelId="{BE69C1DA-A16D-41FA-BDF0-2FB61E7E3A8E}" type="presParOf" srcId="{D393EDA5-E095-4AAB-8283-7ECF183ABC62}" destId="{E878E6EC-64C4-40CB-B5AB-D029A17C0A63}" srcOrd="1" destOrd="0" presId="urn:microsoft.com/office/officeart/2005/8/layout/orgChart1"/>
    <dgm:cxn modelId="{A28FA383-A6C0-4FBD-8D10-2A504CBBDB8A}" type="presParOf" srcId="{D393EDA5-E095-4AAB-8283-7ECF183ABC62}" destId="{0FBAC4D9-1B68-4739-96E8-D3C8EFB4EB66}" srcOrd="2" destOrd="0" presId="urn:microsoft.com/office/officeart/2005/8/layout/orgChart1"/>
    <dgm:cxn modelId="{C4110E4B-C304-4FE6-A2DA-D105B828B1DE}" type="presParOf" srcId="{E3849826-B2F9-4C35-9B87-DA28854EEA19}" destId="{255CF828-11B0-4FAA-A7ED-D97171D136BD}" srcOrd="4" destOrd="0" presId="urn:microsoft.com/office/officeart/2005/8/layout/orgChart1"/>
    <dgm:cxn modelId="{06813175-F2F9-48F5-95B4-E707DAF7B370}" type="presParOf" srcId="{E3849826-B2F9-4C35-9B87-DA28854EEA19}" destId="{02BD224C-7AE8-4761-AE06-E05A1C6C24B2}" srcOrd="5" destOrd="0" presId="urn:microsoft.com/office/officeart/2005/8/layout/orgChart1"/>
    <dgm:cxn modelId="{F7528EAA-A596-4B90-8FCB-1B87965204CA}" type="presParOf" srcId="{02BD224C-7AE8-4761-AE06-E05A1C6C24B2}" destId="{0591B4C5-4026-4126-AC35-8B67CCABB4C9}" srcOrd="0" destOrd="0" presId="urn:microsoft.com/office/officeart/2005/8/layout/orgChart1"/>
    <dgm:cxn modelId="{1FEB23EE-CF24-4404-9BBB-66D4D9604F6E}" type="presParOf" srcId="{0591B4C5-4026-4126-AC35-8B67CCABB4C9}" destId="{E126F5D7-1180-4116-ADDB-DEDC42571BF6}" srcOrd="0" destOrd="0" presId="urn:microsoft.com/office/officeart/2005/8/layout/orgChart1"/>
    <dgm:cxn modelId="{4E20CC2F-C38A-4648-997E-B9C9C7B21339}" type="presParOf" srcId="{0591B4C5-4026-4126-AC35-8B67CCABB4C9}" destId="{77C7B479-31E8-45A0-BA54-5CF927B87643}" srcOrd="1" destOrd="0" presId="urn:microsoft.com/office/officeart/2005/8/layout/orgChart1"/>
    <dgm:cxn modelId="{9EE3D222-329B-4742-A46D-471F58638B96}" type="presParOf" srcId="{02BD224C-7AE8-4761-AE06-E05A1C6C24B2}" destId="{EA9557F1-6FE2-4B6B-BF2D-05B66F8427A0}" srcOrd="1" destOrd="0" presId="urn:microsoft.com/office/officeart/2005/8/layout/orgChart1"/>
    <dgm:cxn modelId="{654B5404-10D7-4A76-A760-42DFB86008A4}" type="presParOf" srcId="{02BD224C-7AE8-4761-AE06-E05A1C6C24B2}" destId="{D4E18306-C9DD-490D-8981-6F7FB29EE85E}" srcOrd="2" destOrd="0" presId="urn:microsoft.com/office/officeart/2005/8/layout/orgChart1"/>
    <dgm:cxn modelId="{A53A541B-6016-4DB2-AD39-5A7A2B3351CE}" type="presParOf" srcId="{E3849826-B2F9-4C35-9B87-DA28854EEA19}" destId="{4CED834B-4F75-4331-B307-CC10A4D297A6}" srcOrd="6" destOrd="0" presId="urn:microsoft.com/office/officeart/2005/8/layout/orgChart1"/>
    <dgm:cxn modelId="{5E2EEE3F-92F1-4F22-ABA7-DC3DDCC6AFDC}" type="presParOf" srcId="{E3849826-B2F9-4C35-9B87-DA28854EEA19}" destId="{62DBF3E7-F522-48F0-A740-070796CD20B4}" srcOrd="7" destOrd="0" presId="urn:microsoft.com/office/officeart/2005/8/layout/orgChart1"/>
    <dgm:cxn modelId="{0ADB958F-585D-42A3-A333-A8DE04608AD1}" type="presParOf" srcId="{62DBF3E7-F522-48F0-A740-070796CD20B4}" destId="{A467D0D6-E932-4C27-9332-FDCDFBD41F90}" srcOrd="0" destOrd="0" presId="urn:microsoft.com/office/officeart/2005/8/layout/orgChart1"/>
    <dgm:cxn modelId="{2E6FE4D0-20CB-48A7-832C-8D18C28721A9}" type="presParOf" srcId="{A467D0D6-E932-4C27-9332-FDCDFBD41F90}" destId="{77EBD276-237E-45B6-AF48-E7D62D5F503C}" srcOrd="0" destOrd="0" presId="urn:microsoft.com/office/officeart/2005/8/layout/orgChart1"/>
    <dgm:cxn modelId="{8D800DC5-5545-4A4B-A82B-9414FDA4CE4F}" type="presParOf" srcId="{A467D0D6-E932-4C27-9332-FDCDFBD41F90}" destId="{40758B67-30A4-4771-85CD-C52375B17EBE}" srcOrd="1" destOrd="0" presId="urn:microsoft.com/office/officeart/2005/8/layout/orgChart1"/>
    <dgm:cxn modelId="{265C4777-DFAB-41A0-A005-3910D69B7F65}" type="presParOf" srcId="{62DBF3E7-F522-48F0-A740-070796CD20B4}" destId="{48F3BFB2-87A1-4D28-AB17-3C7EB4D4AC4D}" srcOrd="1" destOrd="0" presId="urn:microsoft.com/office/officeart/2005/8/layout/orgChart1"/>
    <dgm:cxn modelId="{7FCBF393-2658-4ABE-A229-07A8A7BA2CE5}" type="presParOf" srcId="{62DBF3E7-F522-48F0-A740-070796CD20B4}" destId="{0554F55A-276A-4B7E-AC33-C9A446398E0B}" srcOrd="2" destOrd="0" presId="urn:microsoft.com/office/officeart/2005/8/layout/orgChart1"/>
    <dgm:cxn modelId="{8B5BE272-0DA6-41D0-B193-7A64F756B3F7}" type="presParOf" srcId="{6CFC6434-4967-45AD-B15F-EBC008CB0862}" destId="{7848EDD1-62A1-4A45-8AB7-70099261B018}" srcOrd="2" destOrd="0" presId="urn:microsoft.com/office/officeart/2005/8/layout/orgChart1"/>
    <dgm:cxn modelId="{474BA556-EF7D-4726-8AFB-6948DC618A97}" type="presParOf" srcId="{CE35275E-F134-46A5-A5B2-DD63B6BA4B51}" destId="{7347D91E-CE1D-4B1F-B6B5-C5127CCF8369}" srcOrd="6" destOrd="0" presId="urn:microsoft.com/office/officeart/2005/8/layout/orgChart1"/>
    <dgm:cxn modelId="{2C448327-EC58-46AD-9686-7AC9E46642D5}" type="presParOf" srcId="{CE35275E-F134-46A5-A5B2-DD63B6BA4B51}" destId="{2879FA20-E755-4B85-8296-DAF2DF29AA4B}" srcOrd="7" destOrd="0" presId="urn:microsoft.com/office/officeart/2005/8/layout/orgChart1"/>
    <dgm:cxn modelId="{D28DF0C4-AA88-4CBA-BC45-3470437E9A87}" type="presParOf" srcId="{2879FA20-E755-4B85-8296-DAF2DF29AA4B}" destId="{86540DE5-F65C-4569-98BD-3275CCD1B6BB}" srcOrd="0" destOrd="0" presId="urn:microsoft.com/office/officeart/2005/8/layout/orgChart1"/>
    <dgm:cxn modelId="{65B014DC-455C-4E4F-8F4D-383A4A21EA48}" type="presParOf" srcId="{86540DE5-F65C-4569-98BD-3275CCD1B6BB}" destId="{852EFED1-9C49-482C-B459-B1DA033708E2}" srcOrd="0" destOrd="0" presId="urn:microsoft.com/office/officeart/2005/8/layout/orgChart1"/>
    <dgm:cxn modelId="{73347136-2958-433C-A4F1-7823649869AE}" type="presParOf" srcId="{86540DE5-F65C-4569-98BD-3275CCD1B6BB}" destId="{EC52C424-91F2-4234-9D75-525B562F7247}" srcOrd="1" destOrd="0" presId="urn:microsoft.com/office/officeart/2005/8/layout/orgChart1"/>
    <dgm:cxn modelId="{AF9F7266-FCA0-4CEF-8612-B1852665B059}" type="presParOf" srcId="{2879FA20-E755-4B85-8296-DAF2DF29AA4B}" destId="{6B8ED0E0-D914-40D1-A203-8590521A809B}" srcOrd="1" destOrd="0" presId="urn:microsoft.com/office/officeart/2005/8/layout/orgChart1"/>
    <dgm:cxn modelId="{C7566968-3975-4743-8CAB-B420A7145382}" type="presParOf" srcId="{6B8ED0E0-D914-40D1-A203-8590521A809B}" destId="{BFDE2FF2-3792-403C-8DC7-6656489F06D8}" srcOrd="0" destOrd="0" presId="urn:microsoft.com/office/officeart/2005/8/layout/orgChart1"/>
    <dgm:cxn modelId="{CF8FC876-F917-484F-B597-5C24DDF27686}" type="presParOf" srcId="{6B8ED0E0-D914-40D1-A203-8590521A809B}" destId="{D6359823-4F21-4363-816A-A26C63A8DA8A}" srcOrd="1" destOrd="0" presId="urn:microsoft.com/office/officeart/2005/8/layout/orgChart1"/>
    <dgm:cxn modelId="{B93888E8-0591-41E9-A125-29C9BEA535E8}" type="presParOf" srcId="{D6359823-4F21-4363-816A-A26C63A8DA8A}" destId="{63DE3A12-BC5D-40D1-9CFF-3144FF5C84C7}" srcOrd="0" destOrd="0" presId="urn:microsoft.com/office/officeart/2005/8/layout/orgChart1"/>
    <dgm:cxn modelId="{149E559B-2BFF-4417-B653-31065E659473}" type="presParOf" srcId="{63DE3A12-BC5D-40D1-9CFF-3144FF5C84C7}" destId="{79F227CF-8433-4A8E-AB0B-43F72C08DA6D}" srcOrd="0" destOrd="0" presId="urn:microsoft.com/office/officeart/2005/8/layout/orgChart1"/>
    <dgm:cxn modelId="{92B3F449-55B6-42AC-B39A-1407967B6F6C}" type="presParOf" srcId="{63DE3A12-BC5D-40D1-9CFF-3144FF5C84C7}" destId="{3F5595FC-A991-4E66-BFD3-C34C345A7EDA}" srcOrd="1" destOrd="0" presId="urn:microsoft.com/office/officeart/2005/8/layout/orgChart1"/>
    <dgm:cxn modelId="{E359E6EF-BE02-4636-B57C-7C75BB7B03B6}" type="presParOf" srcId="{D6359823-4F21-4363-816A-A26C63A8DA8A}" destId="{81CCC995-4E4F-4715-8EF0-8959A332C574}" srcOrd="1" destOrd="0" presId="urn:microsoft.com/office/officeart/2005/8/layout/orgChart1"/>
    <dgm:cxn modelId="{C7BABEE6-38BE-4FD5-8D50-CA887012FFE9}" type="presParOf" srcId="{D6359823-4F21-4363-816A-A26C63A8DA8A}" destId="{C9D19EC8-CDB1-42BE-85D4-B29E4C4E2971}" srcOrd="2" destOrd="0" presId="urn:microsoft.com/office/officeart/2005/8/layout/orgChart1"/>
    <dgm:cxn modelId="{9482791D-CA23-488B-96F0-E77E53F253C5}" type="presParOf" srcId="{6B8ED0E0-D914-40D1-A203-8590521A809B}" destId="{35FEEE77-7914-49CE-87CD-79CA3B9EE9E0}" srcOrd="2" destOrd="0" presId="urn:microsoft.com/office/officeart/2005/8/layout/orgChart1"/>
    <dgm:cxn modelId="{03CD866F-072A-44B7-8CC5-580DFE15E8AE}" type="presParOf" srcId="{6B8ED0E0-D914-40D1-A203-8590521A809B}" destId="{B7A6D254-6E25-4505-B033-A47D6D366FE5}" srcOrd="3" destOrd="0" presId="urn:microsoft.com/office/officeart/2005/8/layout/orgChart1"/>
    <dgm:cxn modelId="{7462AD3F-287C-4D66-A01C-3106B586C916}" type="presParOf" srcId="{B7A6D254-6E25-4505-B033-A47D6D366FE5}" destId="{FBF5AB8B-CD4F-48EE-A67E-850B368AF96D}" srcOrd="0" destOrd="0" presId="urn:microsoft.com/office/officeart/2005/8/layout/orgChart1"/>
    <dgm:cxn modelId="{D414A718-D7E2-43FC-A9E7-FAD60E9295D7}" type="presParOf" srcId="{FBF5AB8B-CD4F-48EE-A67E-850B368AF96D}" destId="{F29ADF5C-C63F-47E9-A6BD-551D442196A9}" srcOrd="0" destOrd="0" presId="urn:microsoft.com/office/officeart/2005/8/layout/orgChart1"/>
    <dgm:cxn modelId="{7A5DA15E-1C3E-48EB-B709-5FAB95367185}" type="presParOf" srcId="{FBF5AB8B-CD4F-48EE-A67E-850B368AF96D}" destId="{41E919E0-4A30-42DC-B45F-52806F0F3C44}" srcOrd="1" destOrd="0" presId="urn:microsoft.com/office/officeart/2005/8/layout/orgChart1"/>
    <dgm:cxn modelId="{789FFFA6-AAA2-4178-A815-6E514CD8BF55}" type="presParOf" srcId="{B7A6D254-6E25-4505-B033-A47D6D366FE5}" destId="{41372C2D-D755-4323-BB31-464044A3E46F}" srcOrd="1" destOrd="0" presId="urn:microsoft.com/office/officeart/2005/8/layout/orgChart1"/>
    <dgm:cxn modelId="{DDF396FE-A4A1-4C93-BEBD-989D2785339C}" type="presParOf" srcId="{B7A6D254-6E25-4505-B033-A47D6D366FE5}" destId="{76F34646-6814-480C-BBAB-2A70D6E1B949}" srcOrd="2" destOrd="0" presId="urn:microsoft.com/office/officeart/2005/8/layout/orgChart1"/>
    <dgm:cxn modelId="{561B2348-934F-4894-9DC6-166E4A8F044A}" type="presParOf" srcId="{6B8ED0E0-D914-40D1-A203-8590521A809B}" destId="{292B9398-648C-4F89-8E30-F9E68556D112}" srcOrd="4" destOrd="0" presId="urn:microsoft.com/office/officeart/2005/8/layout/orgChart1"/>
    <dgm:cxn modelId="{90EB10D6-BE3D-4C41-B3D5-050CC6A9EC04}" type="presParOf" srcId="{6B8ED0E0-D914-40D1-A203-8590521A809B}" destId="{ABEB47E9-770B-4816-A980-1B097AE02932}" srcOrd="5" destOrd="0" presId="urn:microsoft.com/office/officeart/2005/8/layout/orgChart1"/>
    <dgm:cxn modelId="{2B13538C-3D5A-4A25-B02F-9BBEC51B6E00}" type="presParOf" srcId="{ABEB47E9-770B-4816-A980-1B097AE02932}" destId="{AEA86842-526C-4B6F-B64A-30B787B7A715}" srcOrd="0" destOrd="0" presId="urn:microsoft.com/office/officeart/2005/8/layout/orgChart1"/>
    <dgm:cxn modelId="{27032BB7-2B18-4DAB-8AE9-9C5098482F7A}" type="presParOf" srcId="{AEA86842-526C-4B6F-B64A-30B787B7A715}" destId="{AC390A51-0191-4800-8631-6F1A6EBEF5F4}" srcOrd="0" destOrd="0" presId="urn:microsoft.com/office/officeart/2005/8/layout/orgChart1"/>
    <dgm:cxn modelId="{8D4CA546-E1B2-4FCC-9A43-DE733FB41705}" type="presParOf" srcId="{AEA86842-526C-4B6F-B64A-30B787B7A715}" destId="{DA879346-BA70-4CA3-B231-2214F1EDFCA1}" srcOrd="1" destOrd="0" presId="urn:microsoft.com/office/officeart/2005/8/layout/orgChart1"/>
    <dgm:cxn modelId="{6A5DC14F-F0EC-4F71-8740-C9DD7897EF10}" type="presParOf" srcId="{ABEB47E9-770B-4816-A980-1B097AE02932}" destId="{41DD9B7C-6BF6-4010-8746-FC25641C0747}" srcOrd="1" destOrd="0" presId="urn:microsoft.com/office/officeart/2005/8/layout/orgChart1"/>
    <dgm:cxn modelId="{FD3DC409-6DDD-4798-88E9-89AE006D15CA}" type="presParOf" srcId="{ABEB47E9-770B-4816-A980-1B097AE02932}" destId="{92A794D7-DE80-49FC-B869-593E4EC5CC41}" srcOrd="2" destOrd="0" presId="urn:microsoft.com/office/officeart/2005/8/layout/orgChart1"/>
    <dgm:cxn modelId="{8EBE7D66-40C9-4443-9FEA-B9BF4C045CF9}" type="presParOf" srcId="{2879FA20-E755-4B85-8296-DAF2DF29AA4B}" destId="{3A08A5BB-F99C-4DE4-ACDE-35E838811A97}" srcOrd="2" destOrd="0" presId="urn:microsoft.com/office/officeart/2005/8/layout/orgChart1"/>
    <dgm:cxn modelId="{DC66E6A3-28BC-4FDB-84D4-3C061F1BB37D}" type="presParOf" srcId="{CE35275E-F134-46A5-A5B2-DD63B6BA4B51}" destId="{DBAC042B-378B-4006-9FCA-E1F23CC3F2F8}" srcOrd="8" destOrd="0" presId="urn:microsoft.com/office/officeart/2005/8/layout/orgChart1"/>
    <dgm:cxn modelId="{9A48C4C7-F0FB-466B-8162-672AABC15353}" type="presParOf" srcId="{CE35275E-F134-46A5-A5B2-DD63B6BA4B51}" destId="{5355C885-CBBB-493A-9379-70EA4EB8F5C5}" srcOrd="9" destOrd="0" presId="urn:microsoft.com/office/officeart/2005/8/layout/orgChart1"/>
    <dgm:cxn modelId="{8F13C6CC-1780-428A-BB27-F6ECEC6FF86B}" type="presParOf" srcId="{5355C885-CBBB-493A-9379-70EA4EB8F5C5}" destId="{A22D3DE1-8C70-496A-9802-1C7E364E9E7D}" srcOrd="0" destOrd="0" presId="urn:microsoft.com/office/officeart/2005/8/layout/orgChart1"/>
    <dgm:cxn modelId="{49A560A7-3A42-4914-93EC-520322903A11}" type="presParOf" srcId="{A22D3DE1-8C70-496A-9802-1C7E364E9E7D}" destId="{3A58F0C9-66F9-4E1C-AFE8-E1DE53BCD03B}" srcOrd="0" destOrd="0" presId="urn:microsoft.com/office/officeart/2005/8/layout/orgChart1"/>
    <dgm:cxn modelId="{722D2045-FECD-437E-AE5F-7F6F5DDC0F40}" type="presParOf" srcId="{A22D3DE1-8C70-496A-9802-1C7E364E9E7D}" destId="{3F910A8A-0732-446A-967E-38541467F725}" srcOrd="1" destOrd="0" presId="urn:microsoft.com/office/officeart/2005/8/layout/orgChart1"/>
    <dgm:cxn modelId="{E7AFB017-BC52-4717-9071-F3298C639A71}" type="presParOf" srcId="{5355C885-CBBB-493A-9379-70EA4EB8F5C5}" destId="{40750F4E-14AB-4106-91FE-FB9DC2E903DB}" srcOrd="1" destOrd="0" presId="urn:microsoft.com/office/officeart/2005/8/layout/orgChart1"/>
    <dgm:cxn modelId="{90C1C179-4E52-479D-94FD-0C6A61A7F2CC}" type="presParOf" srcId="{5355C885-CBBB-493A-9379-70EA4EB8F5C5}" destId="{C7D9F634-171F-4A3C-B9E3-1667F0E5C0C5}" srcOrd="2" destOrd="0" presId="urn:microsoft.com/office/officeart/2005/8/layout/orgChart1"/>
    <dgm:cxn modelId="{FAD4222A-3E02-407A-8092-EC51371AC6AC}" type="presParOf" srcId="{CE35275E-F134-46A5-A5B2-DD63B6BA4B51}" destId="{79D6E92D-3A07-44A1-9DFD-5791F31171AC}" srcOrd="10" destOrd="0" presId="urn:microsoft.com/office/officeart/2005/8/layout/orgChart1"/>
    <dgm:cxn modelId="{E683AA53-20E8-41E7-8523-C0EE5F105D2A}" type="presParOf" srcId="{CE35275E-F134-46A5-A5B2-DD63B6BA4B51}" destId="{B37483C2-777A-4D46-B04F-46D80CAD2D78}" srcOrd="11" destOrd="0" presId="urn:microsoft.com/office/officeart/2005/8/layout/orgChart1"/>
    <dgm:cxn modelId="{60AE0F04-B283-44B5-A212-4A75B46BE66C}" type="presParOf" srcId="{B37483C2-777A-4D46-B04F-46D80CAD2D78}" destId="{FE111146-F147-4CA0-B287-210C0C60959E}" srcOrd="0" destOrd="0" presId="urn:microsoft.com/office/officeart/2005/8/layout/orgChart1"/>
    <dgm:cxn modelId="{2BD2FF78-F3E6-4B9E-91BE-07E9CB991403}" type="presParOf" srcId="{FE111146-F147-4CA0-B287-210C0C60959E}" destId="{19E4667F-8443-46AF-9976-13415404782D}" srcOrd="0" destOrd="0" presId="urn:microsoft.com/office/officeart/2005/8/layout/orgChart1"/>
    <dgm:cxn modelId="{73D6969F-C96E-487F-A5DB-B161B9AECC09}" type="presParOf" srcId="{FE111146-F147-4CA0-B287-210C0C60959E}" destId="{7E9CFF00-0301-40B1-BE71-F867E9EBCB27}" srcOrd="1" destOrd="0" presId="urn:microsoft.com/office/officeart/2005/8/layout/orgChart1"/>
    <dgm:cxn modelId="{CA134237-00A5-4063-8646-CB1C3E5F6A1E}" type="presParOf" srcId="{B37483C2-777A-4D46-B04F-46D80CAD2D78}" destId="{1811A7E3-B925-4A99-9F41-5EA90CF6A40F}" srcOrd="1" destOrd="0" presId="urn:microsoft.com/office/officeart/2005/8/layout/orgChart1"/>
    <dgm:cxn modelId="{1B316236-0B2E-45C7-B96F-0C10AE59CD25}" type="presParOf" srcId="{B37483C2-777A-4D46-B04F-46D80CAD2D78}" destId="{D852D0D0-93B5-449E-9751-8C3154D52E05}" srcOrd="2" destOrd="0" presId="urn:microsoft.com/office/officeart/2005/8/layout/orgChart1"/>
    <dgm:cxn modelId="{B82D0FA0-0C81-45B9-8BBF-7369E315FBBC}" type="presParOf" srcId="{CE35275E-F134-46A5-A5B2-DD63B6BA4B51}" destId="{1D97F433-F5B1-4BB8-8001-B0331BDEAE0B}" srcOrd="12" destOrd="0" presId="urn:microsoft.com/office/officeart/2005/8/layout/orgChart1"/>
    <dgm:cxn modelId="{FF561B2F-29CF-4EB1-B6D1-39F3FF542EA9}" type="presParOf" srcId="{CE35275E-F134-46A5-A5B2-DD63B6BA4B51}" destId="{B3C77062-CA9A-4758-B31C-66A3A77721D8}" srcOrd="13" destOrd="0" presId="urn:microsoft.com/office/officeart/2005/8/layout/orgChart1"/>
    <dgm:cxn modelId="{D5ACF7E9-78DB-4A51-8F1D-4DDDB4EE7C35}" type="presParOf" srcId="{B3C77062-CA9A-4758-B31C-66A3A77721D8}" destId="{4D158340-E423-4475-A3C4-FE4D719D376B}" srcOrd="0" destOrd="0" presId="urn:microsoft.com/office/officeart/2005/8/layout/orgChart1"/>
    <dgm:cxn modelId="{810029AA-B82F-4A50-9730-DD03EF398E63}" type="presParOf" srcId="{4D158340-E423-4475-A3C4-FE4D719D376B}" destId="{23774948-FA44-4E8D-B42D-E9EFA2B1DDCB}" srcOrd="0" destOrd="0" presId="urn:microsoft.com/office/officeart/2005/8/layout/orgChart1"/>
    <dgm:cxn modelId="{20ECEE18-B4E2-44F7-A7EA-CA3036356369}" type="presParOf" srcId="{4D158340-E423-4475-A3C4-FE4D719D376B}" destId="{3E77B3BE-C3DB-4748-93FD-DAE42C3E8F9D}" srcOrd="1" destOrd="0" presId="urn:microsoft.com/office/officeart/2005/8/layout/orgChart1"/>
    <dgm:cxn modelId="{F317B84D-D5CD-4C91-A74A-EB7016CD12BA}" type="presParOf" srcId="{B3C77062-CA9A-4758-B31C-66A3A77721D8}" destId="{52EFB984-C941-4AE9-9797-B51612293006}" srcOrd="1" destOrd="0" presId="urn:microsoft.com/office/officeart/2005/8/layout/orgChart1"/>
    <dgm:cxn modelId="{56F6D61F-A60C-413F-97C2-C15938AF437D}" type="presParOf" srcId="{B3C77062-CA9A-4758-B31C-66A3A77721D8}" destId="{0D7A2088-1EA6-49D7-9CC3-F446BA9A3FA7}" srcOrd="2" destOrd="0" presId="urn:microsoft.com/office/officeart/2005/8/layout/orgChart1"/>
    <dgm:cxn modelId="{BEC05D8A-93F0-4006-95F0-1E4ABA23B8A8}" type="presParOf" srcId="{F233B83A-456C-4DBB-9C13-E6213AD0F408}" destId="{D4E0F2C6-F3B2-442A-93B0-C9C3CF05497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0A7485-9969-4EAD-AA50-F9C0AB7957B3}" type="doc">
      <dgm:prSet loTypeId="urn:microsoft.com/office/officeart/2005/8/layout/radial3" loCatId="cycle" qsTypeId="urn:microsoft.com/office/officeart/2005/8/quickstyle/3d3" qsCatId="3D" csTypeId="urn:microsoft.com/office/officeart/2005/8/colors/accent5_2" csCatId="accent5" phldr="1"/>
      <dgm:spPr/>
      <dgm:t>
        <a:bodyPr/>
        <a:lstStyle/>
        <a:p>
          <a:endParaRPr lang="en-US"/>
        </a:p>
      </dgm:t>
    </dgm:pt>
    <dgm:pt modelId="{B2E13359-609E-4195-9FCA-34D40694C2CC}">
      <dgm:prSet phldrT="[Text]" phldr="0" custT="1"/>
      <dgm:spPr/>
      <dgm:t>
        <a:bodyPr/>
        <a:lstStyle/>
        <a:p>
          <a:r>
            <a:rPr lang="en-US" sz="1600" dirty="0">
              <a:latin typeface="Montserrat" panose="00000500000000000000" pitchFamily="2" charset="0"/>
            </a:rPr>
            <a:t>Exempt Supplies</a:t>
          </a:r>
        </a:p>
      </dgm:t>
    </dgm:pt>
    <dgm:pt modelId="{2EAABAEB-1B5B-481B-B762-09040015DEAC}" type="parTrans" cxnId="{925E4FCA-70F7-4CA7-B468-F8DBA9AF9A5B}">
      <dgm:prSet/>
      <dgm:spPr/>
      <dgm:t>
        <a:bodyPr/>
        <a:lstStyle/>
        <a:p>
          <a:endParaRPr lang="en-US" sz="1600">
            <a:latin typeface="Montserrat" panose="00000500000000000000" pitchFamily="2" charset="0"/>
          </a:endParaRPr>
        </a:p>
      </dgm:t>
    </dgm:pt>
    <dgm:pt modelId="{CECFE4DA-7F8A-4103-B124-E99EEA88E054}" type="sibTrans" cxnId="{925E4FCA-70F7-4CA7-B468-F8DBA9AF9A5B}">
      <dgm:prSet/>
      <dgm:spPr/>
      <dgm:t>
        <a:bodyPr/>
        <a:lstStyle/>
        <a:p>
          <a:endParaRPr lang="en-US" sz="1600">
            <a:latin typeface="Montserrat" panose="00000500000000000000" pitchFamily="2" charset="0"/>
          </a:endParaRPr>
        </a:p>
      </dgm:t>
    </dgm:pt>
    <dgm:pt modelId="{BFFF7B0B-975B-4427-B1F5-1FF250477189}">
      <dgm:prSet phldrT="[Text]" phldr="0" custT="1"/>
      <dgm:spPr/>
      <dgm:t>
        <a:bodyPr/>
        <a:lstStyle/>
        <a:p>
          <a:r>
            <a:rPr lang="en-US" sz="1600" dirty="0">
              <a:latin typeface="Montserrat" panose="00000500000000000000" pitchFamily="2" charset="0"/>
            </a:rPr>
            <a:t>Residential Buildings</a:t>
          </a:r>
        </a:p>
      </dgm:t>
    </dgm:pt>
    <dgm:pt modelId="{F92A2F06-4522-415B-B7F4-DBBB9116875A}" type="parTrans" cxnId="{3436CCAF-5458-4CE2-918D-FF07C2160B38}">
      <dgm:prSet/>
      <dgm:spPr/>
      <dgm:t>
        <a:bodyPr/>
        <a:lstStyle/>
        <a:p>
          <a:endParaRPr lang="en-US" sz="1600">
            <a:latin typeface="Montserrat" panose="00000500000000000000" pitchFamily="2" charset="0"/>
          </a:endParaRPr>
        </a:p>
      </dgm:t>
    </dgm:pt>
    <dgm:pt modelId="{FB991E56-5DC2-416D-9245-218F3E2CCC3D}" type="sibTrans" cxnId="{3436CCAF-5458-4CE2-918D-FF07C2160B38}">
      <dgm:prSet/>
      <dgm:spPr/>
      <dgm:t>
        <a:bodyPr/>
        <a:lstStyle/>
        <a:p>
          <a:endParaRPr lang="en-US" sz="1600">
            <a:latin typeface="Montserrat" panose="00000500000000000000" pitchFamily="2" charset="0"/>
          </a:endParaRPr>
        </a:p>
      </dgm:t>
    </dgm:pt>
    <dgm:pt modelId="{234AE7BD-462C-475C-9165-31C56055AF74}">
      <dgm:prSet phldrT="[Text]" phldr="0" custT="1"/>
      <dgm:spPr/>
      <dgm:t>
        <a:bodyPr/>
        <a:lstStyle/>
        <a:p>
          <a:r>
            <a:rPr lang="en-US" sz="1600" dirty="0">
              <a:latin typeface="Montserrat" panose="00000500000000000000" pitchFamily="2" charset="0"/>
            </a:rPr>
            <a:t>Financial Services</a:t>
          </a:r>
        </a:p>
      </dgm:t>
    </dgm:pt>
    <dgm:pt modelId="{0A5D19E8-FC66-47DB-89F4-29D8EF4D435D}" type="parTrans" cxnId="{DC27A108-86AB-4948-BA42-1FB2B7F6A52F}">
      <dgm:prSet/>
      <dgm:spPr/>
      <dgm:t>
        <a:bodyPr/>
        <a:lstStyle/>
        <a:p>
          <a:endParaRPr lang="en-US" sz="1600">
            <a:latin typeface="Montserrat" panose="00000500000000000000" pitchFamily="2" charset="0"/>
          </a:endParaRPr>
        </a:p>
      </dgm:t>
    </dgm:pt>
    <dgm:pt modelId="{CBF64C26-8CFA-438B-B8AC-2AB761BB3272}" type="sibTrans" cxnId="{DC27A108-86AB-4948-BA42-1FB2B7F6A52F}">
      <dgm:prSet/>
      <dgm:spPr/>
      <dgm:t>
        <a:bodyPr/>
        <a:lstStyle/>
        <a:p>
          <a:endParaRPr lang="en-US" sz="1600">
            <a:latin typeface="Montserrat" panose="00000500000000000000" pitchFamily="2" charset="0"/>
          </a:endParaRPr>
        </a:p>
      </dgm:t>
    </dgm:pt>
    <dgm:pt modelId="{51DE66A7-9193-4089-B8EC-9E694348B4E3}">
      <dgm:prSet phldrT="[Text]" phldr="0" custT="1"/>
      <dgm:spPr/>
      <dgm:t>
        <a:bodyPr/>
        <a:lstStyle/>
        <a:p>
          <a:r>
            <a:rPr lang="en-US" sz="1600" dirty="0">
              <a:latin typeface="Montserrat" panose="00000500000000000000" pitchFamily="2" charset="0"/>
            </a:rPr>
            <a:t>Bare Land</a:t>
          </a:r>
        </a:p>
      </dgm:t>
    </dgm:pt>
    <dgm:pt modelId="{1E3329F0-999D-4A10-B1A4-FCA8A58605DD}" type="parTrans" cxnId="{94A6E6B2-565E-42CB-854C-252DAF8452B4}">
      <dgm:prSet/>
      <dgm:spPr/>
      <dgm:t>
        <a:bodyPr/>
        <a:lstStyle/>
        <a:p>
          <a:endParaRPr lang="en-US" sz="1600">
            <a:latin typeface="Montserrat" panose="00000500000000000000" pitchFamily="2" charset="0"/>
          </a:endParaRPr>
        </a:p>
      </dgm:t>
    </dgm:pt>
    <dgm:pt modelId="{161A6B15-F8BD-4626-8ED0-D7DB510D0317}" type="sibTrans" cxnId="{94A6E6B2-565E-42CB-854C-252DAF8452B4}">
      <dgm:prSet/>
      <dgm:spPr/>
      <dgm:t>
        <a:bodyPr/>
        <a:lstStyle/>
        <a:p>
          <a:endParaRPr lang="en-US" sz="1600">
            <a:latin typeface="Montserrat" panose="00000500000000000000" pitchFamily="2" charset="0"/>
          </a:endParaRPr>
        </a:p>
      </dgm:t>
    </dgm:pt>
    <dgm:pt modelId="{FD6A5988-E672-4F63-968B-B70A8A478161}">
      <dgm:prSet phldrT="[Text]" phldr="0" custT="1"/>
      <dgm:spPr/>
      <dgm:t>
        <a:bodyPr/>
        <a:lstStyle/>
        <a:p>
          <a:r>
            <a:rPr lang="en-US" sz="1600" dirty="0">
              <a:latin typeface="Montserrat" panose="00000500000000000000" pitchFamily="2" charset="0"/>
            </a:rPr>
            <a:t>Local Passenger Transport</a:t>
          </a:r>
        </a:p>
      </dgm:t>
    </dgm:pt>
    <dgm:pt modelId="{BF950BF1-9D14-42B7-AF4B-043A4281B9F8}" type="parTrans" cxnId="{0282C2FA-5FBA-47C6-A66F-FB7C7F1822E0}">
      <dgm:prSet/>
      <dgm:spPr/>
      <dgm:t>
        <a:bodyPr/>
        <a:lstStyle/>
        <a:p>
          <a:endParaRPr lang="en-US" sz="1600">
            <a:latin typeface="Montserrat" panose="00000500000000000000" pitchFamily="2" charset="0"/>
          </a:endParaRPr>
        </a:p>
      </dgm:t>
    </dgm:pt>
    <dgm:pt modelId="{95AE1A5C-A951-4E51-A0B9-F8707DCFDE81}" type="sibTrans" cxnId="{0282C2FA-5FBA-47C6-A66F-FB7C7F1822E0}">
      <dgm:prSet/>
      <dgm:spPr/>
      <dgm:t>
        <a:bodyPr/>
        <a:lstStyle/>
        <a:p>
          <a:endParaRPr lang="en-US" sz="1600">
            <a:latin typeface="Montserrat" panose="00000500000000000000" pitchFamily="2" charset="0"/>
          </a:endParaRPr>
        </a:p>
      </dgm:t>
    </dgm:pt>
    <dgm:pt modelId="{D766A0A1-99FA-47B9-83EC-94FCDC52C529}" type="pres">
      <dgm:prSet presAssocID="{430A7485-9969-4EAD-AA50-F9C0AB7957B3}" presName="composite" presStyleCnt="0">
        <dgm:presLayoutVars>
          <dgm:chMax val="1"/>
          <dgm:dir/>
          <dgm:resizeHandles val="exact"/>
        </dgm:presLayoutVars>
      </dgm:prSet>
      <dgm:spPr/>
    </dgm:pt>
    <dgm:pt modelId="{FD175C2D-17C9-4E6B-9FC4-B17B3A61DC53}" type="pres">
      <dgm:prSet presAssocID="{430A7485-9969-4EAD-AA50-F9C0AB7957B3}" presName="radial" presStyleCnt="0">
        <dgm:presLayoutVars>
          <dgm:animLvl val="ctr"/>
        </dgm:presLayoutVars>
      </dgm:prSet>
      <dgm:spPr/>
    </dgm:pt>
    <dgm:pt modelId="{9C5E4336-EE31-4617-862B-C1C15905E55A}" type="pres">
      <dgm:prSet presAssocID="{B2E13359-609E-4195-9FCA-34D40694C2CC}" presName="centerShape" presStyleLbl="vennNode1" presStyleIdx="0" presStyleCnt="5"/>
      <dgm:spPr/>
    </dgm:pt>
    <dgm:pt modelId="{B73E7B60-0B82-4B2B-9F19-8A964BA88214}" type="pres">
      <dgm:prSet presAssocID="{BFFF7B0B-975B-4427-B1F5-1FF250477189}" presName="node" presStyleLbl="vennNode1" presStyleIdx="1" presStyleCnt="5" custScaleX="125352">
        <dgm:presLayoutVars>
          <dgm:bulletEnabled val="1"/>
        </dgm:presLayoutVars>
      </dgm:prSet>
      <dgm:spPr/>
    </dgm:pt>
    <dgm:pt modelId="{1EB791A9-55A5-481B-80CC-095E33A4A91D}" type="pres">
      <dgm:prSet presAssocID="{234AE7BD-462C-475C-9165-31C56055AF74}" presName="node" presStyleLbl="vennNode1" presStyleIdx="2" presStyleCnt="5" custScaleX="125080" custRadScaleRad="106020">
        <dgm:presLayoutVars>
          <dgm:bulletEnabled val="1"/>
        </dgm:presLayoutVars>
      </dgm:prSet>
      <dgm:spPr/>
    </dgm:pt>
    <dgm:pt modelId="{B368EE75-E462-4654-B32D-4399F8261FB8}" type="pres">
      <dgm:prSet presAssocID="{51DE66A7-9193-4089-B8EC-9E694348B4E3}" presName="node" presStyleLbl="vennNode1" presStyleIdx="3" presStyleCnt="5" custScaleX="125080">
        <dgm:presLayoutVars>
          <dgm:bulletEnabled val="1"/>
        </dgm:presLayoutVars>
      </dgm:prSet>
      <dgm:spPr/>
    </dgm:pt>
    <dgm:pt modelId="{0ED56CB4-EC89-4852-BFBE-FBDDD93AC9B9}" type="pres">
      <dgm:prSet presAssocID="{FD6A5988-E672-4F63-968B-B70A8A478161}" presName="node" presStyleLbl="vennNode1" presStyleIdx="4" presStyleCnt="5" custScaleX="125080" custScaleY="99818" custRadScaleRad="109460">
        <dgm:presLayoutVars>
          <dgm:bulletEnabled val="1"/>
        </dgm:presLayoutVars>
      </dgm:prSet>
      <dgm:spPr/>
    </dgm:pt>
  </dgm:ptLst>
  <dgm:cxnLst>
    <dgm:cxn modelId="{DC27A108-86AB-4948-BA42-1FB2B7F6A52F}" srcId="{B2E13359-609E-4195-9FCA-34D40694C2CC}" destId="{234AE7BD-462C-475C-9165-31C56055AF74}" srcOrd="1" destOrd="0" parTransId="{0A5D19E8-FC66-47DB-89F4-29D8EF4D435D}" sibTransId="{CBF64C26-8CFA-438B-B8AC-2AB761BB3272}"/>
    <dgm:cxn modelId="{0D724548-8246-4F3F-A2DD-3FD510BB982B}" type="presOf" srcId="{FD6A5988-E672-4F63-968B-B70A8A478161}" destId="{0ED56CB4-EC89-4852-BFBE-FBDDD93AC9B9}" srcOrd="0" destOrd="0" presId="urn:microsoft.com/office/officeart/2005/8/layout/radial3"/>
    <dgm:cxn modelId="{5B757054-9C4A-4086-A996-6891A01A8FD4}" type="presOf" srcId="{BFFF7B0B-975B-4427-B1F5-1FF250477189}" destId="{B73E7B60-0B82-4B2B-9F19-8A964BA88214}" srcOrd="0" destOrd="0" presId="urn:microsoft.com/office/officeart/2005/8/layout/radial3"/>
    <dgm:cxn modelId="{7DBFC77C-1A0D-446D-8A0B-237C91E39CD3}" type="presOf" srcId="{430A7485-9969-4EAD-AA50-F9C0AB7957B3}" destId="{D766A0A1-99FA-47B9-83EC-94FCDC52C529}" srcOrd="0" destOrd="0" presId="urn:microsoft.com/office/officeart/2005/8/layout/radial3"/>
    <dgm:cxn modelId="{3436CCAF-5458-4CE2-918D-FF07C2160B38}" srcId="{B2E13359-609E-4195-9FCA-34D40694C2CC}" destId="{BFFF7B0B-975B-4427-B1F5-1FF250477189}" srcOrd="0" destOrd="0" parTransId="{F92A2F06-4522-415B-B7F4-DBBB9116875A}" sibTransId="{FB991E56-5DC2-416D-9245-218F3E2CCC3D}"/>
    <dgm:cxn modelId="{94A6E6B2-565E-42CB-854C-252DAF8452B4}" srcId="{B2E13359-609E-4195-9FCA-34D40694C2CC}" destId="{51DE66A7-9193-4089-B8EC-9E694348B4E3}" srcOrd="2" destOrd="0" parTransId="{1E3329F0-999D-4A10-B1A4-FCA8A58605DD}" sibTransId="{161A6B15-F8BD-4626-8ED0-D7DB510D0317}"/>
    <dgm:cxn modelId="{8F5141B3-950F-4CD7-94F2-3BA4F464F6F8}" type="presOf" srcId="{234AE7BD-462C-475C-9165-31C56055AF74}" destId="{1EB791A9-55A5-481B-80CC-095E33A4A91D}" srcOrd="0" destOrd="0" presId="urn:microsoft.com/office/officeart/2005/8/layout/radial3"/>
    <dgm:cxn modelId="{925E4FCA-70F7-4CA7-B468-F8DBA9AF9A5B}" srcId="{430A7485-9969-4EAD-AA50-F9C0AB7957B3}" destId="{B2E13359-609E-4195-9FCA-34D40694C2CC}" srcOrd="0" destOrd="0" parTransId="{2EAABAEB-1B5B-481B-B762-09040015DEAC}" sibTransId="{CECFE4DA-7F8A-4103-B124-E99EEA88E054}"/>
    <dgm:cxn modelId="{3F6D77D8-2985-454D-94BE-7218886460F1}" type="presOf" srcId="{51DE66A7-9193-4089-B8EC-9E694348B4E3}" destId="{B368EE75-E462-4654-B32D-4399F8261FB8}" srcOrd="0" destOrd="0" presId="urn:microsoft.com/office/officeart/2005/8/layout/radial3"/>
    <dgm:cxn modelId="{750BCFF8-4644-466E-9636-4EB7DA06189E}" type="presOf" srcId="{B2E13359-609E-4195-9FCA-34D40694C2CC}" destId="{9C5E4336-EE31-4617-862B-C1C15905E55A}" srcOrd="0" destOrd="0" presId="urn:microsoft.com/office/officeart/2005/8/layout/radial3"/>
    <dgm:cxn modelId="{0282C2FA-5FBA-47C6-A66F-FB7C7F1822E0}" srcId="{B2E13359-609E-4195-9FCA-34D40694C2CC}" destId="{FD6A5988-E672-4F63-968B-B70A8A478161}" srcOrd="3" destOrd="0" parTransId="{BF950BF1-9D14-42B7-AF4B-043A4281B9F8}" sibTransId="{95AE1A5C-A951-4E51-A0B9-F8707DCFDE81}"/>
    <dgm:cxn modelId="{B083A6D2-4B88-4326-92D4-A5BC58CD9E02}" type="presParOf" srcId="{D766A0A1-99FA-47B9-83EC-94FCDC52C529}" destId="{FD175C2D-17C9-4E6B-9FC4-B17B3A61DC53}" srcOrd="0" destOrd="0" presId="urn:microsoft.com/office/officeart/2005/8/layout/radial3"/>
    <dgm:cxn modelId="{F717C7E7-F614-4499-8717-6795FE951DBD}" type="presParOf" srcId="{FD175C2D-17C9-4E6B-9FC4-B17B3A61DC53}" destId="{9C5E4336-EE31-4617-862B-C1C15905E55A}" srcOrd="0" destOrd="0" presId="urn:microsoft.com/office/officeart/2005/8/layout/radial3"/>
    <dgm:cxn modelId="{67A9C225-DD70-4FBB-8756-1229FC99667B}" type="presParOf" srcId="{FD175C2D-17C9-4E6B-9FC4-B17B3A61DC53}" destId="{B73E7B60-0B82-4B2B-9F19-8A964BA88214}" srcOrd="1" destOrd="0" presId="urn:microsoft.com/office/officeart/2005/8/layout/radial3"/>
    <dgm:cxn modelId="{519FF978-C4C7-44DD-8909-C86889D09CEF}" type="presParOf" srcId="{FD175C2D-17C9-4E6B-9FC4-B17B3A61DC53}" destId="{1EB791A9-55A5-481B-80CC-095E33A4A91D}" srcOrd="2" destOrd="0" presId="urn:microsoft.com/office/officeart/2005/8/layout/radial3"/>
    <dgm:cxn modelId="{F6A25FC8-A075-4F28-9D37-C8DDB3126FBB}" type="presParOf" srcId="{FD175C2D-17C9-4E6B-9FC4-B17B3A61DC53}" destId="{B368EE75-E462-4654-B32D-4399F8261FB8}" srcOrd="3" destOrd="0" presId="urn:microsoft.com/office/officeart/2005/8/layout/radial3"/>
    <dgm:cxn modelId="{AB0F6A37-8B55-4F25-9BDB-147DED0B7449}" type="presParOf" srcId="{FD175C2D-17C9-4E6B-9FC4-B17B3A61DC53}" destId="{0ED56CB4-EC89-4852-BFBE-FBDDD93AC9B9}"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6AB52A-4291-4E6D-B0AA-3E24093530D5}"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CC6CBDE4-B360-4685-870B-34318D94318C}">
      <dgm:prSet phldrT="[Text]" phldr="0" custT="1"/>
      <dgm:spPr/>
      <dgm:t>
        <a:bodyPr/>
        <a:lstStyle/>
        <a:p>
          <a:pPr algn="ctr"/>
          <a:r>
            <a:rPr lang="en-US" sz="2000" b="1" dirty="0">
              <a:latin typeface="Montserrat" panose="00000500000000000000" pitchFamily="2" charset="0"/>
            </a:rPr>
            <a:t>Asset transfer without consideration</a:t>
          </a:r>
        </a:p>
      </dgm:t>
    </dgm:pt>
    <dgm:pt modelId="{6DEE85C4-7217-4B67-8BB9-340F37C9CEB2}" type="parTrans" cxnId="{3DA1E032-E80C-4A4E-9AC8-226856DE96EF}">
      <dgm:prSet/>
      <dgm:spPr/>
      <dgm:t>
        <a:bodyPr/>
        <a:lstStyle/>
        <a:p>
          <a:endParaRPr lang="en-US"/>
        </a:p>
      </dgm:t>
    </dgm:pt>
    <dgm:pt modelId="{F5A5562C-1A0A-4092-9093-C29BD0F024DC}" type="sibTrans" cxnId="{3DA1E032-E80C-4A4E-9AC8-226856DE96EF}">
      <dgm:prSet/>
      <dgm:spPr/>
      <dgm:t>
        <a:bodyPr/>
        <a:lstStyle/>
        <a:p>
          <a:endParaRPr lang="en-US"/>
        </a:p>
      </dgm:t>
    </dgm:pt>
    <dgm:pt modelId="{A634B87D-C966-457C-A6BF-6EF6D71D7A2D}">
      <dgm:prSet phldrT="[Text]" phldr="0" custT="1"/>
      <dgm:spPr/>
      <dgm:t>
        <a:bodyPr anchor="ctr"/>
        <a:lstStyle/>
        <a:p>
          <a:pPr algn="just"/>
          <a:r>
            <a:rPr lang="en-US" sz="2000" dirty="0">
              <a:latin typeface="Montserrat" panose="00000500000000000000" pitchFamily="2" charset="0"/>
            </a:rPr>
            <a:t>Supply of asset without payment, triggering VAT</a:t>
          </a:r>
        </a:p>
      </dgm:t>
    </dgm:pt>
    <dgm:pt modelId="{3099F7B5-8A45-4F6E-B64B-308BFE7EC761}" type="parTrans" cxnId="{B6424CC2-8CDC-40BC-AD5E-5F59C7547503}">
      <dgm:prSet/>
      <dgm:spPr/>
      <dgm:t>
        <a:bodyPr/>
        <a:lstStyle/>
        <a:p>
          <a:endParaRPr lang="en-US"/>
        </a:p>
      </dgm:t>
    </dgm:pt>
    <dgm:pt modelId="{7262E675-9B3F-463E-B4AB-C62B5561948B}" type="sibTrans" cxnId="{B6424CC2-8CDC-40BC-AD5E-5F59C7547503}">
      <dgm:prSet/>
      <dgm:spPr/>
      <dgm:t>
        <a:bodyPr/>
        <a:lstStyle/>
        <a:p>
          <a:endParaRPr lang="en-US"/>
        </a:p>
      </dgm:t>
    </dgm:pt>
    <dgm:pt modelId="{CC791AC7-2A01-443C-9790-6CE2AF1CE40D}">
      <dgm:prSet phldrT="[Text]" phldr="0" custT="1"/>
      <dgm:spPr/>
      <dgm:t>
        <a:bodyPr/>
        <a:lstStyle/>
        <a:p>
          <a:r>
            <a:rPr lang="en-US" sz="2000" b="1" dirty="0">
              <a:latin typeface="Montserrat" panose="00000500000000000000" pitchFamily="2" charset="0"/>
            </a:rPr>
            <a:t>Deregistration stock</a:t>
          </a:r>
        </a:p>
      </dgm:t>
    </dgm:pt>
    <dgm:pt modelId="{C8726F93-4365-488C-A899-93794F7E2DD9}" type="parTrans" cxnId="{6FE6469C-72C5-4B6E-BCED-B57D8DBEFA93}">
      <dgm:prSet/>
      <dgm:spPr/>
      <dgm:t>
        <a:bodyPr/>
        <a:lstStyle/>
        <a:p>
          <a:endParaRPr lang="en-US"/>
        </a:p>
      </dgm:t>
    </dgm:pt>
    <dgm:pt modelId="{49C761E3-84EE-4886-B56D-143E69D07498}" type="sibTrans" cxnId="{6FE6469C-72C5-4B6E-BCED-B57D8DBEFA93}">
      <dgm:prSet/>
      <dgm:spPr/>
      <dgm:t>
        <a:bodyPr/>
        <a:lstStyle/>
        <a:p>
          <a:endParaRPr lang="en-US"/>
        </a:p>
      </dgm:t>
    </dgm:pt>
    <dgm:pt modelId="{AAA1FB12-8E4C-4D15-BFE9-BF79D06BE2A0}">
      <dgm:prSet phldrT="[Text]" phldr="0" custT="1"/>
      <dgm:spPr/>
      <dgm:t>
        <a:bodyPr anchor="ctr"/>
        <a:lstStyle/>
        <a:p>
          <a:pPr algn="just"/>
          <a:r>
            <a:rPr lang="en-US" sz="2000" dirty="0">
              <a:latin typeface="Montserrat" panose="00000500000000000000" pitchFamily="2" charset="0"/>
            </a:rPr>
            <a:t>Goods and services held upon VAT deregistration</a:t>
          </a:r>
        </a:p>
      </dgm:t>
    </dgm:pt>
    <dgm:pt modelId="{A62E3E36-CE3D-4379-99F2-1AA40C0DD72B}" type="parTrans" cxnId="{0CAE3760-50A0-4A5F-8A77-2F23D2C98292}">
      <dgm:prSet/>
      <dgm:spPr/>
      <dgm:t>
        <a:bodyPr/>
        <a:lstStyle/>
        <a:p>
          <a:endParaRPr lang="en-US"/>
        </a:p>
      </dgm:t>
    </dgm:pt>
    <dgm:pt modelId="{C071B9B9-4087-40A8-A6C2-946FB13D40F2}" type="sibTrans" cxnId="{0CAE3760-50A0-4A5F-8A77-2F23D2C98292}">
      <dgm:prSet/>
      <dgm:spPr/>
      <dgm:t>
        <a:bodyPr/>
        <a:lstStyle/>
        <a:p>
          <a:endParaRPr lang="en-US"/>
        </a:p>
      </dgm:t>
    </dgm:pt>
    <dgm:pt modelId="{43B25A79-B708-4FC1-AE46-7CA66BBF7015}">
      <dgm:prSet phldrT="[Text]" phldr="0" custT="1"/>
      <dgm:spPr/>
      <dgm:t>
        <a:bodyPr/>
        <a:lstStyle/>
        <a:p>
          <a:r>
            <a:rPr lang="en-US" sz="2000" b="1" dirty="0">
              <a:latin typeface="Montserrat" panose="00000500000000000000" pitchFamily="2" charset="0"/>
            </a:rPr>
            <a:t>Inter GCC Business Transfers</a:t>
          </a:r>
        </a:p>
      </dgm:t>
    </dgm:pt>
    <dgm:pt modelId="{2252E813-2E6F-4FC0-A99D-3A73BFD19EC6}" type="parTrans" cxnId="{D238BF15-7F2F-47DC-878D-2061C0A359B2}">
      <dgm:prSet/>
      <dgm:spPr/>
      <dgm:t>
        <a:bodyPr/>
        <a:lstStyle/>
        <a:p>
          <a:endParaRPr lang="en-US"/>
        </a:p>
      </dgm:t>
    </dgm:pt>
    <dgm:pt modelId="{0A4F24AE-D4A0-428E-91DC-3389BDF6C463}" type="sibTrans" cxnId="{D238BF15-7F2F-47DC-878D-2061C0A359B2}">
      <dgm:prSet/>
      <dgm:spPr/>
      <dgm:t>
        <a:bodyPr/>
        <a:lstStyle/>
        <a:p>
          <a:endParaRPr lang="en-US"/>
        </a:p>
      </dgm:t>
    </dgm:pt>
    <dgm:pt modelId="{091B6BDE-34BF-419C-8A49-A0E1005423C1}">
      <dgm:prSet phldrT="[Text]" phldr="0" custT="1"/>
      <dgm:spPr/>
      <dgm:t>
        <a:bodyPr anchor="ctr"/>
        <a:lstStyle/>
        <a:p>
          <a:pPr algn="just"/>
          <a:r>
            <a:rPr lang="en-US" sz="2000" dirty="0">
              <a:latin typeface="Montserrat" panose="00000500000000000000" pitchFamily="2" charset="0"/>
            </a:rPr>
            <a:t>Transfer of business assets between VAT-implementing GCC States</a:t>
          </a:r>
        </a:p>
      </dgm:t>
    </dgm:pt>
    <dgm:pt modelId="{92212B9A-62D4-480F-9BAA-1BFD3929CBA5}" type="parTrans" cxnId="{DF1F15ED-9646-444E-AC00-6BB2E4AA9FCD}">
      <dgm:prSet/>
      <dgm:spPr/>
      <dgm:t>
        <a:bodyPr/>
        <a:lstStyle/>
        <a:p>
          <a:endParaRPr lang="en-US"/>
        </a:p>
      </dgm:t>
    </dgm:pt>
    <dgm:pt modelId="{52166C86-CB5A-4725-927C-EB9947CB6C54}" type="sibTrans" cxnId="{DF1F15ED-9646-444E-AC00-6BB2E4AA9FCD}">
      <dgm:prSet/>
      <dgm:spPr/>
      <dgm:t>
        <a:bodyPr/>
        <a:lstStyle/>
        <a:p>
          <a:endParaRPr lang="en-US"/>
        </a:p>
      </dgm:t>
    </dgm:pt>
    <dgm:pt modelId="{877C335F-68F7-4B06-BA29-EA9ED66EAC6B}">
      <dgm:prSet phldrT="[Text]" phldr="0" custT="1"/>
      <dgm:spPr/>
      <dgm:t>
        <a:bodyPr/>
        <a:lstStyle/>
        <a:p>
          <a:r>
            <a:rPr lang="en-US" sz="2000" b="1" dirty="0">
              <a:latin typeface="Montserrat" panose="00000500000000000000" pitchFamily="2" charset="0"/>
            </a:rPr>
            <a:t>Non-business use of recovered Input Tax</a:t>
          </a:r>
        </a:p>
      </dgm:t>
    </dgm:pt>
    <dgm:pt modelId="{9B28F5C7-589E-48D3-951F-5E0725EA7D13}" type="parTrans" cxnId="{76826E53-633C-4CA1-9E54-535537035DA9}">
      <dgm:prSet/>
      <dgm:spPr/>
      <dgm:t>
        <a:bodyPr/>
        <a:lstStyle/>
        <a:p>
          <a:endParaRPr lang="en-US"/>
        </a:p>
      </dgm:t>
    </dgm:pt>
    <dgm:pt modelId="{D82F39D5-1346-4DCF-879D-BF2FA0A79790}" type="sibTrans" cxnId="{76826E53-633C-4CA1-9E54-535537035DA9}">
      <dgm:prSet/>
      <dgm:spPr/>
      <dgm:t>
        <a:bodyPr/>
        <a:lstStyle/>
        <a:p>
          <a:endParaRPr lang="en-US"/>
        </a:p>
      </dgm:t>
    </dgm:pt>
    <dgm:pt modelId="{DDE39807-A871-458E-9A73-3F8E1073A618}">
      <dgm:prSet phldrT="[Text]" phldr="0" custT="1"/>
      <dgm:spPr/>
      <dgm:t>
        <a:bodyPr anchor="ctr"/>
        <a:lstStyle/>
        <a:p>
          <a:pPr algn="just"/>
          <a:r>
            <a:rPr lang="en-US" sz="2000" dirty="0">
              <a:latin typeface="Montserrat" panose="00000500000000000000" pitchFamily="2" charset="0"/>
            </a:rPr>
            <a:t>Use of goods or services for personal purposes after input tax recovery</a:t>
          </a:r>
        </a:p>
      </dgm:t>
    </dgm:pt>
    <dgm:pt modelId="{B24BF041-5AB7-4150-B0FD-9BDDF71B171B}" type="parTrans" cxnId="{10509FE6-1765-4782-938A-77D7495D8160}">
      <dgm:prSet/>
      <dgm:spPr/>
      <dgm:t>
        <a:bodyPr/>
        <a:lstStyle/>
        <a:p>
          <a:endParaRPr lang="en-US"/>
        </a:p>
      </dgm:t>
    </dgm:pt>
    <dgm:pt modelId="{2B3D7788-503D-4701-8D14-18E6DE0B3FAE}" type="sibTrans" cxnId="{10509FE6-1765-4782-938A-77D7495D8160}">
      <dgm:prSet/>
      <dgm:spPr/>
      <dgm:t>
        <a:bodyPr/>
        <a:lstStyle/>
        <a:p>
          <a:endParaRPr lang="en-US"/>
        </a:p>
      </dgm:t>
    </dgm:pt>
    <dgm:pt modelId="{9D089286-7F27-4A5A-BC05-3978B2DE4424}" type="pres">
      <dgm:prSet presAssocID="{6E6AB52A-4291-4E6D-B0AA-3E24093530D5}" presName="Name0" presStyleCnt="0">
        <dgm:presLayoutVars>
          <dgm:dir/>
          <dgm:animLvl val="lvl"/>
          <dgm:resizeHandles/>
        </dgm:presLayoutVars>
      </dgm:prSet>
      <dgm:spPr/>
    </dgm:pt>
    <dgm:pt modelId="{7BCF1DEF-4D2B-4750-AB82-73C6710B243D}" type="pres">
      <dgm:prSet presAssocID="{CC6CBDE4-B360-4685-870B-34318D94318C}" presName="linNode" presStyleCnt="0"/>
      <dgm:spPr/>
    </dgm:pt>
    <dgm:pt modelId="{542331A0-BFD8-4384-B9A0-71D595E8BC82}" type="pres">
      <dgm:prSet presAssocID="{CC6CBDE4-B360-4685-870B-34318D94318C}" presName="parentShp" presStyleLbl="node1" presStyleIdx="0" presStyleCnt="4">
        <dgm:presLayoutVars>
          <dgm:bulletEnabled val="1"/>
        </dgm:presLayoutVars>
      </dgm:prSet>
      <dgm:spPr/>
    </dgm:pt>
    <dgm:pt modelId="{BB8BCB52-6A53-47BF-9434-D3C491DC633C}" type="pres">
      <dgm:prSet presAssocID="{CC6CBDE4-B360-4685-870B-34318D94318C}" presName="childShp" presStyleLbl="bgAccFollowNode1" presStyleIdx="0" presStyleCnt="4">
        <dgm:presLayoutVars>
          <dgm:bulletEnabled val="1"/>
        </dgm:presLayoutVars>
      </dgm:prSet>
      <dgm:spPr/>
    </dgm:pt>
    <dgm:pt modelId="{98D40364-C00A-46C5-A41A-23EBCCE43A20}" type="pres">
      <dgm:prSet presAssocID="{F5A5562C-1A0A-4092-9093-C29BD0F024DC}" presName="spacing" presStyleCnt="0"/>
      <dgm:spPr/>
    </dgm:pt>
    <dgm:pt modelId="{9AFF8786-7135-461C-9110-DC83EE4736F4}" type="pres">
      <dgm:prSet presAssocID="{CC791AC7-2A01-443C-9790-6CE2AF1CE40D}" presName="linNode" presStyleCnt="0"/>
      <dgm:spPr/>
    </dgm:pt>
    <dgm:pt modelId="{C1D9A622-9104-42F9-BCA6-1CCBAE720220}" type="pres">
      <dgm:prSet presAssocID="{CC791AC7-2A01-443C-9790-6CE2AF1CE40D}" presName="parentShp" presStyleLbl="node1" presStyleIdx="1" presStyleCnt="4">
        <dgm:presLayoutVars>
          <dgm:bulletEnabled val="1"/>
        </dgm:presLayoutVars>
      </dgm:prSet>
      <dgm:spPr/>
    </dgm:pt>
    <dgm:pt modelId="{885F9437-BF8E-4862-84BE-C0AA67443289}" type="pres">
      <dgm:prSet presAssocID="{CC791AC7-2A01-443C-9790-6CE2AF1CE40D}" presName="childShp" presStyleLbl="bgAccFollowNode1" presStyleIdx="1" presStyleCnt="4">
        <dgm:presLayoutVars>
          <dgm:bulletEnabled val="1"/>
        </dgm:presLayoutVars>
      </dgm:prSet>
      <dgm:spPr/>
    </dgm:pt>
    <dgm:pt modelId="{C7635DCD-D29A-4EDA-A936-85E79F36BB74}" type="pres">
      <dgm:prSet presAssocID="{49C761E3-84EE-4886-B56D-143E69D07498}" presName="spacing" presStyleCnt="0"/>
      <dgm:spPr/>
    </dgm:pt>
    <dgm:pt modelId="{CBAADD0C-45E3-4AC5-ACB8-93532BFDFE3D}" type="pres">
      <dgm:prSet presAssocID="{43B25A79-B708-4FC1-AE46-7CA66BBF7015}" presName="linNode" presStyleCnt="0"/>
      <dgm:spPr/>
    </dgm:pt>
    <dgm:pt modelId="{D77156ED-935E-4CDD-8404-FF7D98209766}" type="pres">
      <dgm:prSet presAssocID="{43B25A79-B708-4FC1-AE46-7CA66BBF7015}" presName="parentShp" presStyleLbl="node1" presStyleIdx="2" presStyleCnt="4">
        <dgm:presLayoutVars>
          <dgm:bulletEnabled val="1"/>
        </dgm:presLayoutVars>
      </dgm:prSet>
      <dgm:spPr/>
    </dgm:pt>
    <dgm:pt modelId="{605E091B-E581-46F4-A614-33C384B7D63D}" type="pres">
      <dgm:prSet presAssocID="{43B25A79-B708-4FC1-AE46-7CA66BBF7015}" presName="childShp" presStyleLbl="bgAccFollowNode1" presStyleIdx="2" presStyleCnt="4">
        <dgm:presLayoutVars>
          <dgm:bulletEnabled val="1"/>
        </dgm:presLayoutVars>
      </dgm:prSet>
      <dgm:spPr/>
    </dgm:pt>
    <dgm:pt modelId="{2B526010-1A7E-48CE-9195-73FA8F32BD0C}" type="pres">
      <dgm:prSet presAssocID="{0A4F24AE-D4A0-428E-91DC-3389BDF6C463}" presName="spacing" presStyleCnt="0"/>
      <dgm:spPr/>
    </dgm:pt>
    <dgm:pt modelId="{B83446A1-48F2-4E2E-861E-A77916B5DD5E}" type="pres">
      <dgm:prSet presAssocID="{877C335F-68F7-4B06-BA29-EA9ED66EAC6B}" presName="linNode" presStyleCnt="0"/>
      <dgm:spPr/>
    </dgm:pt>
    <dgm:pt modelId="{8C92C5FF-F9E8-40F8-8DC6-48C72423AC48}" type="pres">
      <dgm:prSet presAssocID="{877C335F-68F7-4B06-BA29-EA9ED66EAC6B}" presName="parentShp" presStyleLbl="node1" presStyleIdx="3" presStyleCnt="4">
        <dgm:presLayoutVars>
          <dgm:bulletEnabled val="1"/>
        </dgm:presLayoutVars>
      </dgm:prSet>
      <dgm:spPr/>
    </dgm:pt>
    <dgm:pt modelId="{EAB69F56-378D-4EA2-947D-741E9C2926F8}" type="pres">
      <dgm:prSet presAssocID="{877C335F-68F7-4B06-BA29-EA9ED66EAC6B}" presName="childShp" presStyleLbl="bgAccFollowNode1" presStyleIdx="3" presStyleCnt="4" custLinFactNeighborX="1123" custLinFactNeighborY="73961">
        <dgm:presLayoutVars>
          <dgm:bulletEnabled val="1"/>
        </dgm:presLayoutVars>
      </dgm:prSet>
      <dgm:spPr/>
    </dgm:pt>
  </dgm:ptLst>
  <dgm:cxnLst>
    <dgm:cxn modelId="{D238BF15-7F2F-47DC-878D-2061C0A359B2}" srcId="{6E6AB52A-4291-4E6D-B0AA-3E24093530D5}" destId="{43B25A79-B708-4FC1-AE46-7CA66BBF7015}" srcOrd="2" destOrd="0" parTransId="{2252E813-2E6F-4FC0-A99D-3A73BFD19EC6}" sibTransId="{0A4F24AE-D4A0-428E-91DC-3389BDF6C463}"/>
    <dgm:cxn modelId="{B0439B18-4266-441B-B274-08764C994F5C}" type="presOf" srcId="{CC791AC7-2A01-443C-9790-6CE2AF1CE40D}" destId="{C1D9A622-9104-42F9-BCA6-1CCBAE720220}" srcOrd="0" destOrd="0" presId="urn:microsoft.com/office/officeart/2005/8/layout/vList6"/>
    <dgm:cxn modelId="{8200E621-18C7-473D-8A83-D074763D707B}" type="presOf" srcId="{A634B87D-C966-457C-A6BF-6EF6D71D7A2D}" destId="{BB8BCB52-6A53-47BF-9434-D3C491DC633C}" srcOrd="0" destOrd="0" presId="urn:microsoft.com/office/officeart/2005/8/layout/vList6"/>
    <dgm:cxn modelId="{3DA1E032-E80C-4A4E-9AC8-226856DE96EF}" srcId="{6E6AB52A-4291-4E6D-B0AA-3E24093530D5}" destId="{CC6CBDE4-B360-4685-870B-34318D94318C}" srcOrd="0" destOrd="0" parTransId="{6DEE85C4-7217-4B67-8BB9-340F37C9CEB2}" sibTransId="{F5A5562C-1A0A-4092-9093-C29BD0F024DC}"/>
    <dgm:cxn modelId="{E0013338-5DC8-48F4-A5EE-5E6F8248A32E}" type="presOf" srcId="{DDE39807-A871-458E-9A73-3F8E1073A618}" destId="{EAB69F56-378D-4EA2-947D-741E9C2926F8}" srcOrd="0" destOrd="0" presId="urn:microsoft.com/office/officeart/2005/8/layout/vList6"/>
    <dgm:cxn modelId="{95086B3D-869B-406B-A4B4-DD08CBDBCCC6}" type="presOf" srcId="{877C335F-68F7-4B06-BA29-EA9ED66EAC6B}" destId="{8C92C5FF-F9E8-40F8-8DC6-48C72423AC48}" srcOrd="0" destOrd="0" presId="urn:microsoft.com/office/officeart/2005/8/layout/vList6"/>
    <dgm:cxn modelId="{9974A05C-26C7-4908-AB07-383E08346675}" type="presOf" srcId="{6E6AB52A-4291-4E6D-B0AA-3E24093530D5}" destId="{9D089286-7F27-4A5A-BC05-3978B2DE4424}" srcOrd="0" destOrd="0" presId="urn:microsoft.com/office/officeart/2005/8/layout/vList6"/>
    <dgm:cxn modelId="{0CAE3760-50A0-4A5F-8A77-2F23D2C98292}" srcId="{CC791AC7-2A01-443C-9790-6CE2AF1CE40D}" destId="{AAA1FB12-8E4C-4D15-BFE9-BF79D06BE2A0}" srcOrd="0" destOrd="0" parTransId="{A62E3E36-CE3D-4379-99F2-1AA40C0DD72B}" sibTransId="{C071B9B9-4087-40A8-A6C2-946FB13D40F2}"/>
    <dgm:cxn modelId="{76826E53-633C-4CA1-9E54-535537035DA9}" srcId="{6E6AB52A-4291-4E6D-B0AA-3E24093530D5}" destId="{877C335F-68F7-4B06-BA29-EA9ED66EAC6B}" srcOrd="3" destOrd="0" parTransId="{9B28F5C7-589E-48D3-951F-5E0725EA7D13}" sibTransId="{D82F39D5-1346-4DCF-879D-BF2FA0A79790}"/>
    <dgm:cxn modelId="{6FE6469C-72C5-4B6E-BCED-B57D8DBEFA93}" srcId="{6E6AB52A-4291-4E6D-B0AA-3E24093530D5}" destId="{CC791AC7-2A01-443C-9790-6CE2AF1CE40D}" srcOrd="1" destOrd="0" parTransId="{C8726F93-4365-488C-A899-93794F7E2DD9}" sibTransId="{49C761E3-84EE-4886-B56D-143E69D07498}"/>
    <dgm:cxn modelId="{19159DA3-F84E-416E-AD14-8478E6217B6F}" type="presOf" srcId="{091B6BDE-34BF-419C-8A49-A0E1005423C1}" destId="{605E091B-E581-46F4-A614-33C384B7D63D}" srcOrd="0" destOrd="0" presId="urn:microsoft.com/office/officeart/2005/8/layout/vList6"/>
    <dgm:cxn modelId="{282B74AE-31C2-46A1-8AA7-4669B34E7BC7}" type="presOf" srcId="{AAA1FB12-8E4C-4D15-BFE9-BF79D06BE2A0}" destId="{885F9437-BF8E-4862-84BE-C0AA67443289}" srcOrd="0" destOrd="0" presId="urn:microsoft.com/office/officeart/2005/8/layout/vList6"/>
    <dgm:cxn modelId="{948A2BBF-DD4E-4430-B037-12E714EB24C6}" type="presOf" srcId="{43B25A79-B708-4FC1-AE46-7CA66BBF7015}" destId="{D77156ED-935E-4CDD-8404-FF7D98209766}" srcOrd="0" destOrd="0" presId="urn:microsoft.com/office/officeart/2005/8/layout/vList6"/>
    <dgm:cxn modelId="{B6424CC2-8CDC-40BC-AD5E-5F59C7547503}" srcId="{CC6CBDE4-B360-4685-870B-34318D94318C}" destId="{A634B87D-C966-457C-A6BF-6EF6D71D7A2D}" srcOrd="0" destOrd="0" parTransId="{3099F7B5-8A45-4F6E-B64B-308BFE7EC761}" sibTransId="{7262E675-9B3F-463E-B4AB-C62B5561948B}"/>
    <dgm:cxn modelId="{10509FE6-1765-4782-938A-77D7495D8160}" srcId="{877C335F-68F7-4B06-BA29-EA9ED66EAC6B}" destId="{DDE39807-A871-458E-9A73-3F8E1073A618}" srcOrd="0" destOrd="0" parTransId="{B24BF041-5AB7-4150-B0FD-9BDDF71B171B}" sibTransId="{2B3D7788-503D-4701-8D14-18E6DE0B3FAE}"/>
    <dgm:cxn modelId="{055386EB-7C9A-4967-8AB3-4E4D8B4C5571}" type="presOf" srcId="{CC6CBDE4-B360-4685-870B-34318D94318C}" destId="{542331A0-BFD8-4384-B9A0-71D595E8BC82}" srcOrd="0" destOrd="0" presId="urn:microsoft.com/office/officeart/2005/8/layout/vList6"/>
    <dgm:cxn modelId="{DF1F15ED-9646-444E-AC00-6BB2E4AA9FCD}" srcId="{43B25A79-B708-4FC1-AE46-7CA66BBF7015}" destId="{091B6BDE-34BF-419C-8A49-A0E1005423C1}" srcOrd="0" destOrd="0" parTransId="{92212B9A-62D4-480F-9BAA-1BFD3929CBA5}" sibTransId="{52166C86-CB5A-4725-927C-EB9947CB6C54}"/>
    <dgm:cxn modelId="{CB91E6E6-0557-4A04-9BE0-52F9474AEC48}" type="presParOf" srcId="{9D089286-7F27-4A5A-BC05-3978B2DE4424}" destId="{7BCF1DEF-4D2B-4750-AB82-73C6710B243D}" srcOrd="0" destOrd="0" presId="urn:microsoft.com/office/officeart/2005/8/layout/vList6"/>
    <dgm:cxn modelId="{2AA9C196-502C-4599-A33F-81D613EE4C80}" type="presParOf" srcId="{7BCF1DEF-4D2B-4750-AB82-73C6710B243D}" destId="{542331A0-BFD8-4384-B9A0-71D595E8BC82}" srcOrd="0" destOrd="0" presId="urn:microsoft.com/office/officeart/2005/8/layout/vList6"/>
    <dgm:cxn modelId="{036ADE68-920E-4667-B8C0-F95355765C14}" type="presParOf" srcId="{7BCF1DEF-4D2B-4750-AB82-73C6710B243D}" destId="{BB8BCB52-6A53-47BF-9434-D3C491DC633C}" srcOrd="1" destOrd="0" presId="urn:microsoft.com/office/officeart/2005/8/layout/vList6"/>
    <dgm:cxn modelId="{9EFB22BA-AAB9-490B-88D1-46361ACDCC8D}" type="presParOf" srcId="{9D089286-7F27-4A5A-BC05-3978B2DE4424}" destId="{98D40364-C00A-46C5-A41A-23EBCCE43A20}" srcOrd="1" destOrd="0" presId="urn:microsoft.com/office/officeart/2005/8/layout/vList6"/>
    <dgm:cxn modelId="{E11FB229-AE59-48A5-A4B5-94B5C2EFDF62}" type="presParOf" srcId="{9D089286-7F27-4A5A-BC05-3978B2DE4424}" destId="{9AFF8786-7135-461C-9110-DC83EE4736F4}" srcOrd="2" destOrd="0" presId="urn:microsoft.com/office/officeart/2005/8/layout/vList6"/>
    <dgm:cxn modelId="{114E4B90-B96E-4A83-8BBC-F4C3DBD58C1E}" type="presParOf" srcId="{9AFF8786-7135-461C-9110-DC83EE4736F4}" destId="{C1D9A622-9104-42F9-BCA6-1CCBAE720220}" srcOrd="0" destOrd="0" presId="urn:microsoft.com/office/officeart/2005/8/layout/vList6"/>
    <dgm:cxn modelId="{DCF03568-D06A-4009-8988-7CF778C1011D}" type="presParOf" srcId="{9AFF8786-7135-461C-9110-DC83EE4736F4}" destId="{885F9437-BF8E-4862-84BE-C0AA67443289}" srcOrd="1" destOrd="0" presId="urn:microsoft.com/office/officeart/2005/8/layout/vList6"/>
    <dgm:cxn modelId="{B0375EDF-E0DB-4DC7-9CC4-31706B50C543}" type="presParOf" srcId="{9D089286-7F27-4A5A-BC05-3978B2DE4424}" destId="{C7635DCD-D29A-4EDA-A936-85E79F36BB74}" srcOrd="3" destOrd="0" presId="urn:microsoft.com/office/officeart/2005/8/layout/vList6"/>
    <dgm:cxn modelId="{AAB3D43D-0226-4758-90E4-6BBEC19AA032}" type="presParOf" srcId="{9D089286-7F27-4A5A-BC05-3978B2DE4424}" destId="{CBAADD0C-45E3-4AC5-ACB8-93532BFDFE3D}" srcOrd="4" destOrd="0" presId="urn:microsoft.com/office/officeart/2005/8/layout/vList6"/>
    <dgm:cxn modelId="{909C2777-FA56-4FB3-B2F6-EB53BAC8D1A7}" type="presParOf" srcId="{CBAADD0C-45E3-4AC5-ACB8-93532BFDFE3D}" destId="{D77156ED-935E-4CDD-8404-FF7D98209766}" srcOrd="0" destOrd="0" presId="urn:microsoft.com/office/officeart/2005/8/layout/vList6"/>
    <dgm:cxn modelId="{E222C78A-5FA9-4E45-B221-5DE96C845670}" type="presParOf" srcId="{CBAADD0C-45E3-4AC5-ACB8-93532BFDFE3D}" destId="{605E091B-E581-46F4-A614-33C384B7D63D}" srcOrd="1" destOrd="0" presId="urn:microsoft.com/office/officeart/2005/8/layout/vList6"/>
    <dgm:cxn modelId="{2F16B6EC-B823-440D-B778-A49C7BB9216D}" type="presParOf" srcId="{9D089286-7F27-4A5A-BC05-3978B2DE4424}" destId="{2B526010-1A7E-48CE-9195-73FA8F32BD0C}" srcOrd="5" destOrd="0" presId="urn:microsoft.com/office/officeart/2005/8/layout/vList6"/>
    <dgm:cxn modelId="{BBD94EA3-F8DD-4061-B6EC-471B601120BA}" type="presParOf" srcId="{9D089286-7F27-4A5A-BC05-3978B2DE4424}" destId="{B83446A1-48F2-4E2E-861E-A77916B5DD5E}" srcOrd="6" destOrd="0" presId="urn:microsoft.com/office/officeart/2005/8/layout/vList6"/>
    <dgm:cxn modelId="{8D2563B8-0B81-42C8-9678-0C56E7A9D702}" type="presParOf" srcId="{B83446A1-48F2-4E2E-861E-A77916B5DD5E}" destId="{8C92C5FF-F9E8-40F8-8DC6-48C72423AC48}" srcOrd="0" destOrd="0" presId="urn:microsoft.com/office/officeart/2005/8/layout/vList6"/>
    <dgm:cxn modelId="{8A02180A-4703-43B0-89E4-8542A2A26F8C}" type="presParOf" srcId="{B83446A1-48F2-4E2E-861E-A77916B5DD5E}" destId="{EAB69F56-378D-4EA2-947D-741E9C2926F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F26071-51B1-4A06-BF4E-56F5FAB253B9}" type="doc">
      <dgm:prSet loTypeId="urn:microsoft.com/office/officeart/2005/8/layout/hierarchy2" loCatId="hierarchy" qsTypeId="urn:microsoft.com/office/officeart/2005/8/quickstyle/simple4" qsCatId="simple" csTypeId="urn:microsoft.com/office/officeart/2005/8/colors/accent5_4" csCatId="accent5" phldr="1"/>
      <dgm:spPr/>
      <dgm:t>
        <a:bodyPr/>
        <a:lstStyle/>
        <a:p>
          <a:endParaRPr lang="en-US"/>
        </a:p>
      </dgm:t>
    </dgm:pt>
    <dgm:pt modelId="{458BF693-B800-490E-B206-912197B7294F}">
      <dgm:prSet phldrT="[Text]" custT="1"/>
      <dgm:spPr/>
      <dgm:t>
        <a:bodyPr/>
        <a:lstStyle/>
        <a:p>
          <a:r>
            <a:rPr lang="en-US" sz="1600" dirty="0">
              <a:latin typeface="Montserrat" panose="00000500000000000000" pitchFamily="2" charset="0"/>
            </a:rPr>
            <a:t>Tax Period</a:t>
          </a:r>
        </a:p>
      </dgm:t>
    </dgm:pt>
    <dgm:pt modelId="{ADC53197-E8B7-4808-BCD3-3C64919A32E9}" type="parTrans" cxnId="{8E587F40-85AA-4178-8C98-7A879244A011}">
      <dgm:prSet/>
      <dgm:spPr/>
      <dgm:t>
        <a:bodyPr/>
        <a:lstStyle/>
        <a:p>
          <a:endParaRPr lang="en-US" sz="1600">
            <a:latin typeface="Montserrat" panose="00000500000000000000" pitchFamily="2" charset="0"/>
          </a:endParaRPr>
        </a:p>
      </dgm:t>
    </dgm:pt>
    <dgm:pt modelId="{8C0ABA11-FA1E-48B5-8656-E1F46FCBB250}" type="sibTrans" cxnId="{8E587F40-85AA-4178-8C98-7A879244A011}">
      <dgm:prSet/>
      <dgm:spPr/>
      <dgm:t>
        <a:bodyPr/>
        <a:lstStyle/>
        <a:p>
          <a:endParaRPr lang="en-US" sz="1600">
            <a:latin typeface="Montserrat" panose="00000500000000000000" pitchFamily="2" charset="0"/>
          </a:endParaRPr>
        </a:p>
      </dgm:t>
    </dgm:pt>
    <dgm:pt modelId="{7CDA2FFC-6E86-46DB-8862-184A03529BCD}">
      <dgm:prSet phldrT="[Text]" custT="1"/>
      <dgm:spPr/>
      <dgm:t>
        <a:bodyPr/>
        <a:lstStyle/>
        <a:p>
          <a:pPr>
            <a:buNone/>
          </a:pPr>
          <a:r>
            <a:rPr lang="en-US" sz="1600" dirty="0">
              <a:latin typeface="Montserrat" panose="00000500000000000000" pitchFamily="2" charset="0"/>
            </a:rPr>
            <a:t>Businesses with an annual turnover below AED 150 Millions</a:t>
          </a:r>
        </a:p>
      </dgm:t>
    </dgm:pt>
    <dgm:pt modelId="{F8D28008-9116-43D0-A8D5-3039FBC4310C}" type="parTrans" cxnId="{21BE168A-5DB7-432F-9A6D-8940E8163D57}">
      <dgm:prSet custT="1"/>
      <dgm:spPr/>
      <dgm:t>
        <a:bodyPr/>
        <a:lstStyle/>
        <a:p>
          <a:endParaRPr lang="en-US" sz="1600">
            <a:latin typeface="Montserrat" panose="00000500000000000000" pitchFamily="2" charset="0"/>
          </a:endParaRPr>
        </a:p>
      </dgm:t>
    </dgm:pt>
    <dgm:pt modelId="{A396FDFF-C3BE-4566-9974-E646223FA1FA}" type="sibTrans" cxnId="{21BE168A-5DB7-432F-9A6D-8940E8163D57}">
      <dgm:prSet/>
      <dgm:spPr/>
      <dgm:t>
        <a:bodyPr/>
        <a:lstStyle/>
        <a:p>
          <a:endParaRPr lang="en-US" sz="1600">
            <a:latin typeface="Montserrat" panose="00000500000000000000" pitchFamily="2" charset="0"/>
          </a:endParaRPr>
        </a:p>
      </dgm:t>
    </dgm:pt>
    <dgm:pt modelId="{9368C9F2-516D-45DE-A01F-B431A366A401}">
      <dgm:prSet phldrT="[Text]" custT="1"/>
      <dgm:spPr/>
      <dgm:t>
        <a:bodyPr/>
        <a:lstStyle/>
        <a:p>
          <a:pPr>
            <a:buNone/>
          </a:pPr>
          <a:r>
            <a:rPr lang="en-US" sz="1600" dirty="0">
              <a:latin typeface="Montserrat" panose="00000500000000000000" pitchFamily="2" charset="0"/>
            </a:rPr>
            <a:t>Large Businesses</a:t>
          </a:r>
        </a:p>
      </dgm:t>
    </dgm:pt>
    <dgm:pt modelId="{D66F7826-0E34-4080-A838-5F7137973709}" type="parTrans" cxnId="{68A91C9B-57BD-4F4A-8F12-91565245D9AF}">
      <dgm:prSet custT="1"/>
      <dgm:spPr/>
      <dgm:t>
        <a:bodyPr/>
        <a:lstStyle/>
        <a:p>
          <a:endParaRPr lang="en-US" sz="1600">
            <a:latin typeface="Montserrat" panose="00000500000000000000" pitchFamily="2" charset="0"/>
          </a:endParaRPr>
        </a:p>
      </dgm:t>
    </dgm:pt>
    <dgm:pt modelId="{D3BE769D-3472-4ABB-9714-B2B937BD30E6}" type="sibTrans" cxnId="{68A91C9B-57BD-4F4A-8F12-91565245D9AF}">
      <dgm:prSet/>
      <dgm:spPr/>
      <dgm:t>
        <a:bodyPr/>
        <a:lstStyle/>
        <a:p>
          <a:endParaRPr lang="en-US" sz="1600">
            <a:latin typeface="Montserrat" panose="00000500000000000000" pitchFamily="2" charset="0"/>
          </a:endParaRPr>
        </a:p>
      </dgm:t>
    </dgm:pt>
    <dgm:pt modelId="{5A68530F-E402-44E0-AD09-0FB694E87877}">
      <dgm:prSet phldrT="[Text]" custT="1"/>
      <dgm:spPr/>
      <dgm:t>
        <a:bodyPr/>
        <a:lstStyle/>
        <a:p>
          <a:pPr>
            <a:buNone/>
          </a:pPr>
          <a:r>
            <a:rPr lang="en-US" sz="1600">
              <a:latin typeface="Montserrat" panose="00000500000000000000" pitchFamily="2" charset="0"/>
            </a:rPr>
            <a:t>Quarterly Returns</a:t>
          </a:r>
        </a:p>
      </dgm:t>
    </dgm:pt>
    <dgm:pt modelId="{DCB0453A-8572-49F4-8484-FEF0558C32D3}" type="parTrans" cxnId="{56A31BC6-4A38-4FC4-A083-0A4C34391D09}">
      <dgm:prSet custT="1"/>
      <dgm:spPr/>
      <dgm:t>
        <a:bodyPr/>
        <a:lstStyle/>
        <a:p>
          <a:endParaRPr lang="en-US" sz="1600">
            <a:latin typeface="Montserrat" panose="00000500000000000000" pitchFamily="2" charset="0"/>
          </a:endParaRPr>
        </a:p>
      </dgm:t>
    </dgm:pt>
    <dgm:pt modelId="{1E6E856F-A91B-42BA-B016-A954642DE51B}" type="sibTrans" cxnId="{56A31BC6-4A38-4FC4-A083-0A4C34391D09}">
      <dgm:prSet/>
      <dgm:spPr/>
      <dgm:t>
        <a:bodyPr/>
        <a:lstStyle/>
        <a:p>
          <a:endParaRPr lang="en-US" sz="1600">
            <a:latin typeface="Montserrat" panose="00000500000000000000" pitchFamily="2" charset="0"/>
          </a:endParaRPr>
        </a:p>
      </dgm:t>
    </dgm:pt>
    <dgm:pt modelId="{8CB685EE-11EC-467E-9774-2529329FC336}">
      <dgm:prSet phldrT="[Text]" custT="1"/>
      <dgm:spPr/>
      <dgm:t>
        <a:bodyPr/>
        <a:lstStyle/>
        <a:p>
          <a:pPr>
            <a:buNone/>
          </a:pPr>
          <a:r>
            <a:rPr lang="en-US" sz="1600">
              <a:latin typeface="Montserrat" panose="00000500000000000000" pitchFamily="2" charset="0"/>
            </a:rPr>
            <a:t>Monthly Returns</a:t>
          </a:r>
        </a:p>
      </dgm:t>
    </dgm:pt>
    <dgm:pt modelId="{E4C0744E-3854-4A44-9B97-4CD867B63BB6}" type="parTrans" cxnId="{8111269F-001C-4D8F-B637-CE4ECCB73462}">
      <dgm:prSet custT="1"/>
      <dgm:spPr/>
      <dgm:t>
        <a:bodyPr/>
        <a:lstStyle/>
        <a:p>
          <a:endParaRPr lang="en-US" sz="1600">
            <a:latin typeface="Montserrat" panose="00000500000000000000" pitchFamily="2" charset="0"/>
          </a:endParaRPr>
        </a:p>
      </dgm:t>
    </dgm:pt>
    <dgm:pt modelId="{669E25F1-3F47-4404-B63E-1E2F00EB33B0}" type="sibTrans" cxnId="{8111269F-001C-4D8F-B637-CE4ECCB73462}">
      <dgm:prSet/>
      <dgm:spPr/>
      <dgm:t>
        <a:bodyPr/>
        <a:lstStyle/>
        <a:p>
          <a:endParaRPr lang="en-US" sz="1600">
            <a:latin typeface="Montserrat" panose="00000500000000000000" pitchFamily="2" charset="0"/>
          </a:endParaRPr>
        </a:p>
      </dgm:t>
    </dgm:pt>
    <dgm:pt modelId="{CED2956C-13D0-47FD-A9DE-EE287F7C4FE3}">
      <dgm:prSet phldrT="[Text]" custT="1"/>
      <dgm:spPr/>
      <dgm:t>
        <a:bodyPr/>
        <a:lstStyle/>
        <a:p>
          <a:pPr>
            <a:buNone/>
          </a:pPr>
          <a:r>
            <a:rPr lang="en-US" sz="1600" dirty="0">
              <a:latin typeface="Montserrat" panose="00000500000000000000" pitchFamily="2" charset="0"/>
            </a:rPr>
            <a:t>Small Businesses</a:t>
          </a:r>
        </a:p>
      </dgm:t>
    </dgm:pt>
    <dgm:pt modelId="{B4544B12-FF77-4E8D-89A1-87D6663D9EDB}" type="parTrans" cxnId="{4CDB8D00-6759-4DA5-9C95-91397C610908}">
      <dgm:prSet custT="1"/>
      <dgm:spPr/>
      <dgm:t>
        <a:bodyPr/>
        <a:lstStyle/>
        <a:p>
          <a:endParaRPr lang="en-US" sz="1600">
            <a:latin typeface="Montserrat" panose="00000500000000000000" pitchFamily="2" charset="0"/>
          </a:endParaRPr>
        </a:p>
      </dgm:t>
    </dgm:pt>
    <dgm:pt modelId="{17C0F255-640C-44DC-9342-6D542125786B}" type="sibTrans" cxnId="{4CDB8D00-6759-4DA5-9C95-91397C610908}">
      <dgm:prSet/>
      <dgm:spPr/>
      <dgm:t>
        <a:bodyPr/>
        <a:lstStyle/>
        <a:p>
          <a:endParaRPr lang="en-US" sz="1600">
            <a:latin typeface="Montserrat" panose="00000500000000000000" pitchFamily="2" charset="0"/>
          </a:endParaRPr>
        </a:p>
      </dgm:t>
    </dgm:pt>
    <dgm:pt modelId="{63D05721-2C82-43E2-86B3-572FC541B60E}">
      <dgm:prSet phldrT="[Text]" custT="1"/>
      <dgm:spPr/>
      <dgm:t>
        <a:bodyPr/>
        <a:lstStyle/>
        <a:p>
          <a:pPr>
            <a:buNone/>
          </a:pPr>
          <a:r>
            <a:rPr lang="en-US" sz="1600">
              <a:latin typeface="Montserrat" panose="00000500000000000000" pitchFamily="2" charset="0"/>
            </a:rPr>
            <a:t>Businesses with an annual turnover equal to or above AED 150 Millions</a:t>
          </a:r>
        </a:p>
      </dgm:t>
    </dgm:pt>
    <dgm:pt modelId="{30DCABF8-07BF-492B-B770-7EB02BD29140}" type="parTrans" cxnId="{5E1353BB-84EF-49DD-A906-14045BE8C94E}">
      <dgm:prSet custT="1"/>
      <dgm:spPr/>
      <dgm:t>
        <a:bodyPr/>
        <a:lstStyle/>
        <a:p>
          <a:endParaRPr lang="en-US" sz="1600">
            <a:latin typeface="Montserrat" panose="00000500000000000000" pitchFamily="2" charset="0"/>
          </a:endParaRPr>
        </a:p>
      </dgm:t>
    </dgm:pt>
    <dgm:pt modelId="{DEC026F2-FEC8-4392-8EE4-1942BC953DCA}" type="sibTrans" cxnId="{5E1353BB-84EF-49DD-A906-14045BE8C94E}">
      <dgm:prSet/>
      <dgm:spPr/>
      <dgm:t>
        <a:bodyPr/>
        <a:lstStyle/>
        <a:p>
          <a:endParaRPr lang="en-US" sz="1600">
            <a:latin typeface="Montserrat" panose="00000500000000000000" pitchFamily="2" charset="0"/>
          </a:endParaRPr>
        </a:p>
      </dgm:t>
    </dgm:pt>
    <dgm:pt modelId="{6185776D-C514-435B-8A9B-5938484BE1BF}" type="pres">
      <dgm:prSet presAssocID="{B1F26071-51B1-4A06-BF4E-56F5FAB253B9}" presName="diagram" presStyleCnt="0">
        <dgm:presLayoutVars>
          <dgm:chPref val="1"/>
          <dgm:dir/>
          <dgm:animOne val="branch"/>
          <dgm:animLvl val="lvl"/>
          <dgm:resizeHandles val="exact"/>
        </dgm:presLayoutVars>
      </dgm:prSet>
      <dgm:spPr/>
    </dgm:pt>
    <dgm:pt modelId="{596ED216-E1C3-4946-B7AB-5E63650ADA68}" type="pres">
      <dgm:prSet presAssocID="{458BF693-B800-490E-B206-912197B7294F}" presName="root1" presStyleCnt="0"/>
      <dgm:spPr/>
    </dgm:pt>
    <dgm:pt modelId="{BAA6BB84-B3AE-4B2E-9CA7-FBE5CDF22DA0}" type="pres">
      <dgm:prSet presAssocID="{458BF693-B800-490E-B206-912197B7294F}" presName="LevelOneTextNode" presStyleLbl="node0" presStyleIdx="0" presStyleCnt="1">
        <dgm:presLayoutVars>
          <dgm:chPref val="3"/>
        </dgm:presLayoutVars>
      </dgm:prSet>
      <dgm:spPr/>
    </dgm:pt>
    <dgm:pt modelId="{4732D661-1788-41C8-AB03-439BBE89C213}" type="pres">
      <dgm:prSet presAssocID="{458BF693-B800-490E-B206-912197B7294F}" presName="level2hierChild" presStyleCnt="0"/>
      <dgm:spPr/>
    </dgm:pt>
    <dgm:pt modelId="{3F8CC9E9-67CD-4EA2-A672-F29C418516E5}" type="pres">
      <dgm:prSet presAssocID="{B4544B12-FF77-4E8D-89A1-87D6663D9EDB}" presName="conn2-1" presStyleLbl="parChTrans1D2" presStyleIdx="0" presStyleCnt="2"/>
      <dgm:spPr/>
    </dgm:pt>
    <dgm:pt modelId="{D24DA18B-83A8-42B5-83FB-5E908F9CA470}" type="pres">
      <dgm:prSet presAssocID="{B4544B12-FF77-4E8D-89A1-87D6663D9EDB}" presName="connTx" presStyleLbl="parChTrans1D2" presStyleIdx="0" presStyleCnt="2"/>
      <dgm:spPr/>
    </dgm:pt>
    <dgm:pt modelId="{D5D422A7-C91E-4D08-8F29-ABE2BB7BBB5E}" type="pres">
      <dgm:prSet presAssocID="{CED2956C-13D0-47FD-A9DE-EE287F7C4FE3}" presName="root2" presStyleCnt="0"/>
      <dgm:spPr/>
    </dgm:pt>
    <dgm:pt modelId="{9F017A0B-AB39-4FC5-809F-2F48DB2DB435}" type="pres">
      <dgm:prSet presAssocID="{CED2956C-13D0-47FD-A9DE-EE287F7C4FE3}" presName="LevelTwoTextNode" presStyleLbl="node2" presStyleIdx="0" presStyleCnt="2">
        <dgm:presLayoutVars>
          <dgm:chPref val="3"/>
        </dgm:presLayoutVars>
      </dgm:prSet>
      <dgm:spPr/>
    </dgm:pt>
    <dgm:pt modelId="{E6B730DA-56C4-4D91-978E-88D27FEB5AF8}" type="pres">
      <dgm:prSet presAssocID="{CED2956C-13D0-47FD-A9DE-EE287F7C4FE3}" presName="level3hierChild" presStyleCnt="0"/>
      <dgm:spPr/>
    </dgm:pt>
    <dgm:pt modelId="{36035A38-D477-4BD6-8C69-D5570B7C7D58}" type="pres">
      <dgm:prSet presAssocID="{F8D28008-9116-43D0-A8D5-3039FBC4310C}" presName="conn2-1" presStyleLbl="parChTrans1D3" presStyleIdx="0" presStyleCnt="2"/>
      <dgm:spPr/>
    </dgm:pt>
    <dgm:pt modelId="{43B4FDF7-0B4E-4B02-934D-31AC02BC078B}" type="pres">
      <dgm:prSet presAssocID="{F8D28008-9116-43D0-A8D5-3039FBC4310C}" presName="connTx" presStyleLbl="parChTrans1D3" presStyleIdx="0" presStyleCnt="2"/>
      <dgm:spPr/>
    </dgm:pt>
    <dgm:pt modelId="{3E4CF94B-E31E-4E70-B67C-C8E8C99236F9}" type="pres">
      <dgm:prSet presAssocID="{7CDA2FFC-6E86-46DB-8862-184A03529BCD}" presName="root2" presStyleCnt="0"/>
      <dgm:spPr/>
    </dgm:pt>
    <dgm:pt modelId="{2FE6F50C-7D86-470D-9069-CA0D2E2D2E4A}" type="pres">
      <dgm:prSet presAssocID="{7CDA2FFC-6E86-46DB-8862-184A03529BCD}" presName="LevelTwoTextNode" presStyleLbl="node3" presStyleIdx="0" presStyleCnt="2">
        <dgm:presLayoutVars>
          <dgm:chPref val="3"/>
        </dgm:presLayoutVars>
      </dgm:prSet>
      <dgm:spPr/>
    </dgm:pt>
    <dgm:pt modelId="{0BB2DF12-07F0-4042-B3AE-47B4729C7AAA}" type="pres">
      <dgm:prSet presAssocID="{7CDA2FFC-6E86-46DB-8862-184A03529BCD}" presName="level3hierChild" presStyleCnt="0"/>
      <dgm:spPr/>
    </dgm:pt>
    <dgm:pt modelId="{A1AECCF6-1B88-4537-99DD-0C7265FC144B}" type="pres">
      <dgm:prSet presAssocID="{DCB0453A-8572-49F4-8484-FEF0558C32D3}" presName="conn2-1" presStyleLbl="parChTrans1D4" presStyleIdx="0" presStyleCnt="2"/>
      <dgm:spPr/>
    </dgm:pt>
    <dgm:pt modelId="{AE8C6D6A-A6BF-48B3-A5B9-C93E18F8A2E0}" type="pres">
      <dgm:prSet presAssocID="{DCB0453A-8572-49F4-8484-FEF0558C32D3}" presName="connTx" presStyleLbl="parChTrans1D4" presStyleIdx="0" presStyleCnt="2"/>
      <dgm:spPr/>
    </dgm:pt>
    <dgm:pt modelId="{738D655D-06AF-479E-AD48-36010555416E}" type="pres">
      <dgm:prSet presAssocID="{5A68530F-E402-44E0-AD09-0FB694E87877}" presName="root2" presStyleCnt="0"/>
      <dgm:spPr/>
    </dgm:pt>
    <dgm:pt modelId="{6C1F69C6-6E5B-42FE-9FA0-19B886583C42}" type="pres">
      <dgm:prSet presAssocID="{5A68530F-E402-44E0-AD09-0FB694E87877}" presName="LevelTwoTextNode" presStyleLbl="node4" presStyleIdx="0" presStyleCnt="2">
        <dgm:presLayoutVars>
          <dgm:chPref val="3"/>
        </dgm:presLayoutVars>
      </dgm:prSet>
      <dgm:spPr/>
    </dgm:pt>
    <dgm:pt modelId="{1E0FB198-1431-4B1D-880E-2A28046B8A44}" type="pres">
      <dgm:prSet presAssocID="{5A68530F-E402-44E0-AD09-0FB694E87877}" presName="level3hierChild" presStyleCnt="0"/>
      <dgm:spPr/>
    </dgm:pt>
    <dgm:pt modelId="{9F16BC74-A9FC-42B6-9FD1-712FCF28F16E}" type="pres">
      <dgm:prSet presAssocID="{D66F7826-0E34-4080-A838-5F7137973709}" presName="conn2-1" presStyleLbl="parChTrans1D2" presStyleIdx="1" presStyleCnt="2"/>
      <dgm:spPr/>
    </dgm:pt>
    <dgm:pt modelId="{9AE40746-9BD7-4B72-B15E-38B1096E016A}" type="pres">
      <dgm:prSet presAssocID="{D66F7826-0E34-4080-A838-5F7137973709}" presName="connTx" presStyleLbl="parChTrans1D2" presStyleIdx="1" presStyleCnt="2"/>
      <dgm:spPr/>
    </dgm:pt>
    <dgm:pt modelId="{FF4EA388-9349-46B6-910E-7A6477BDAC55}" type="pres">
      <dgm:prSet presAssocID="{9368C9F2-516D-45DE-A01F-B431A366A401}" presName="root2" presStyleCnt="0"/>
      <dgm:spPr/>
    </dgm:pt>
    <dgm:pt modelId="{905F3424-8822-4828-A2C6-4409E6B067D2}" type="pres">
      <dgm:prSet presAssocID="{9368C9F2-516D-45DE-A01F-B431A366A401}" presName="LevelTwoTextNode" presStyleLbl="node2" presStyleIdx="1" presStyleCnt="2">
        <dgm:presLayoutVars>
          <dgm:chPref val="3"/>
        </dgm:presLayoutVars>
      </dgm:prSet>
      <dgm:spPr/>
    </dgm:pt>
    <dgm:pt modelId="{D411E38D-CE86-4F54-BFCA-6B38AB65F8B0}" type="pres">
      <dgm:prSet presAssocID="{9368C9F2-516D-45DE-A01F-B431A366A401}" presName="level3hierChild" presStyleCnt="0"/>
      <dgm:spPr/>
    </dgm:pt>
    <dgm:pt modelId="{A3E305FE-A4CB-4F5A-9A2A-CB341D8AAE45}" type="pres">
      <dgm:prSet presAssocID="{30DCABF8-07BF-492B-B770-7EB02BD29140}" presName="conn2-1" presStyleLbl="parChTrans1D3" presStyleIdx="1" presStyleCnt="2"/>
      <dgm:spPr/>
    </dgm:pt>
    <dgm:pt modelId="{FFD282BA-80F2-4C60-9FF2-0814D0857BA8}" type="pres">
      <dgm:prSet presAssocID="{30DCABF8-07BF-492B-B770-7EB02BD29140}" presName="connTx" presStyleLbl="parChTrans1D3" presStyleIdx="1" presStyleCnt="2"/>
      <dgm:spPr/>
    </dgm:pt>
    <dgm:pt modelId="{0BE2C7DD-8008-4AF7-950D-1070727D2805}" type="pres">
      <dgm:prSet presAssocID="{63D05721-2C82-43E2-86B3-572FC541B60E}" presName="root2" presStyleCnt="0"/>
      <dgm:spPr/>
    </dgm:pt>
    <dgm:pt modelId="{D76C8734-8926-4C4B-8527-F627C2263FCF}" type="pres">
      <dgm:prSet presAssocID="{63D05721-2C82-43E2-86B3-572FC541B60E}" presName="LevelTwoTextNode" presStyleLbl="node3" presStyleIdx="1" presStyleCnt="2">
        <dgm:presLayoutVars>
          <dgm:chPref val="3"/>
        </dgm:presLayoutVars>
      </dgm:prSet>
      <dgm:spPr/>
    </dgm:pt>
    <dgm:pt modelId="{CD5C8D90-B3EF-46F3-A1D8-D7363CDC2A10}" type="pres">
      <dgm:prSet presAssocID="{63D05721-2C82-43E2-86B3-572FC541B60E}" presName="level3hierChild" presStyleCnt="0"/>
      <dgm:spPr/>
    </dgm:pt>
    <dgm:pt modelId="{37AAE4FC-7B98-4E5C-B885-D83BEE575AB7}" type="pres">
      <dgm:prSet presAssocID="{E4C0744E-3854-4A44-9B97-4CD867B63BB6}" presName="conn2-1" presStyleLbl="parChTrans1D4" presStyleIdx="1" presStyleCnt="2"/>
      <dgm:spPr/>
    </dgm:pt>
    <dgm:pt modelId="{74554F15-7FD7-45F7-9272-4551251067F1}" type="pres">
      <dgm:prSet presAssocID="{E4C0744E-3854-4A44-9B97-4CD867B63BB6}" presName="connTx" presStyleLbl="parChTrans1D4" presStyleIdx="1" presStyleCnt="2"/>
      <dgm:spPr/>
    </dgm:pt>
    <dgm:pt modelId="{291AEFA9-3831-45B9-88B3-3A9F5DE918A5}" type="pres">
      <dgm:prSet presAssocID="{8CB685EE-11EC-467E-9774-2529329FC336}" presName="root2" presStyleCnt="0"/>
      <dgm:spPr/>
    </dgm:pt>
    <dgm:pt modelId="{CA15893B-1EB4-4EA9-AA47-9602165F003F}" type="pres">
      <dgm:prSet presAssocID="{8CB685EE-11EC-467E-9774-2529329FC336}" presName="LevelTwoTextNode" presStyleLbl="node4" presStyleIdx="1" presStyleCnt="2">
        <dgm:presLayoutVars>
          <dgm:chPref val="3"/>
        </dgm:presLayoutVars>
      </dgm:prSet>
      <dgm:spPr/>
    </dgm:pt>
    <dgm:pt modelId="{35054243-1DD3-4783-A482-90F28671542B}" type="pres">
      <dgm:prSet presAssocID="{8CB685EE-11EC-467E-9774-2529329FC336}" presName="level3hierChild" presStyleCnt="0"/>
      <dgm:spPr/>
    </dgm:pt>
  </dgm:ptLst>
  <dgm:cxnLst>
    <dgm:cxn modelId="{4CDB8D00-6759-4DA5-9C95-91397C610908}" srcId="{458BF693-B800-490E-B206-912197B7294F}" destId="{CED2956C-13D0-47FD-A9DE-EE287F7C4FE3}" srcOrd="0" destOrd="0" parTransId="{B4544B12-FF77-4E8D-89A1-87D6663D9EDB}" sibTransId="{17C0F255-640C-44DC-9342-6D542125786B}"/>
    <dgm:cxn modelId="{8B6F9E05-16A9-4D61-B320-6659417E14C0}" type="presOf" srcId="{5A68530F-E402-44E0-AD09-0FB694E87877}" destId="{6C1F69C6-6E5B-42FE-9FA0-19B886583C42}" srcOrd="0" destOrd="0" presId="urn:microsoft.com/office/officeart/2005/8/layout/hierarchy2"/>
    <dgm:cxn modelId="{55134715-05AB-4BF4-931E-5215BD0511AE}" type="presOf" srcId="{CED2956C-13D0-47FD-A9DE-EE287F7C4FE3}" destId="{9F017A0B-AB39-4FC5-809F-2F48DB2DB435}" srcOrd="0" destOrd="0" presId="urn:microsoft.com/office/officeart/2005/8/layout/hierarchy2"/>
    <dgm:cxn modelId="{7351E81F-C494-4597-A87C-1788F15DF6F5}" type="presOf" srcId="{DCB0453A-8572-49F4-8484-FEF0558C32D3}" destId="{A1AECCF6-1B88-4537-99DD-0C7265FC144B}" srcOrd="0" destOrd="0" presId="urn:microsoft.com/office/officeart/2005/8/layout/hierarchy2"/>
    <dgm:cxn modelId="{8E587F40-85AA-4178-8C98-7A879244A011}" srcId="{B1F26071-51B1-4A06-BF4E-56F5FAB253B9}" destId="{458BF693-B800-490E-B206-912197B7294F}" srcOrd="0" destOrd="0" parTransId="{ADC53197-E8B7-4808-BCD3-3C64919A32E9}" sibTransId="{8C0ABA11-FA1E-48B5-8656-E1F46FCBB250}"/>
    <dgm:cxn modelId="{C03D5F41-ADB2-471F-87A0-326663EC6EEB}" type="presOf" srcId="{D66F7826-0E34-4080-A838-5F7137973709}" destId="{9F16BC74-A9FC-42B6-9FD1-712FCF28F16E}" srcOrd="0" destOrd="0" presId="urn:microsoft.com/office/officeart/2005/8/layout/hierarchy2"/>
    <dgm:cxn modelId="{2ADE7264-A1C8-4031-A428-F0E2E355B17A}" type="presOf" srcId="{30DCABF8-07BF-492B-B770-7EB02BD29140}" destId="{A3E305FE-A4CB-4F5A-9A2A-CB341D8AAE45}" srcOrd="0" destOrd="0" presId="urn:microsoft.com/office/officeart/2005/8/layout/hierarchy2"/>
    <dgm:cxn modelId="{7C95B865-E5F5-48AD-A788-1952E9384CE0}" type="presOf" srcId="{9368C9F2-516D-45DE-A01F-B431A366A401}" destId="{905F3424-8822-4828-A2C6-4409E6B067D2}" srcOrd="0" destOrd="0" presId="urn:microsoft.com/office/officeart/2005/8/layout/hierarchy2"/>
    <dgm:cxn modelId="{3A25D670-0268-4ED6-98DB-2EC89E2DABF6}" type="presOf" srcId="{7CDA2FFC-6E86-46DB-8862-184A03529BCD}" destId="{2FE6F50C-7D86-470D-9069-CA0D2E2D2E4A}" srcOrd="0" destOrd="0" presId="urn:microsoft.com/office/officeart/2005/8/layout/hierarchy2"/>
    <dgm:cxn modelId="{9A5FCC55-0A17-4823-BCCE-0853A078C556}" type="presOf" srcId="{E4C0744E-3854-4A44-9B97-4CD867B63BB6}" destId="{74554F15-7FD7-45F7-9272-4551251067F1}" srcOrd="1" destOrd="0" presId="urn:microsoft.com/office/officeart/2005/8/layout/hierarchy2"/>
    <dgm:cxn modelId="{3834D277-EFA1-449E-A026-9E0F9B481B45}" type="presOf" srcId="{E4C0744E-3854-4A44-9B97-4CD867B63BB6}" destId="{37AAE4FC-7B98-4E5C-B885-D83BEE575AB7}" srcOrd="0" destOrd="0" presId="urn:microsoft.com/office/officeart/2005/8/layout/hierarchy2"/>
    <dgm:cxn modelId="{4D82E658-639D-45D6-B4D1-C169002E35B1}" type="presOf" srcId="{63D05721-2C82-43E2-86B3-572FC541B60E}" destId="{D76C8734-8926-4C4B-8527-F627C2263FCF}" srcOrd="0" destOrd="0" presId="urn:microsoft.com/office/officeart/2005/8/layout/hierarchy2"/>
    <dgm:cxn modelId="{BD27F978-E559-4DB9-A113-B2A3685846F7}" type="presOf" srcId="{458BF693-B800-490E-B206-912197B7294F}" destId="{BAA6BB84-B3AE-4B2E-9CA7-FBE5CDF22DA0}" srcOrd="0" destOrd="0" presId="urn:microsoft.com/office/officeart/2005/8/layout/hierarchy2"/>
    <dgm:cxn modelId="{0F70C57E-2786-4551-8EE9-ECE745334983}" type="presOf" srcId="{D66F7826-0E34-4080-A838-5F7137973709}" destId="{9AE40746-9BD7-4B72-B15E-38B1096E016A}" srcOrd="1" destOrd="0" presId="urn:microsoft.com/office/officeart/2005/8/layout/hierarchy2"/>
    <dgm:cxn modelId="{21BE168A-5DB7-432F-9A6D-8940E8163D57}" srcId="{CED2956C-13D0-47FD-A9DE-EE287F7C4FE3}" destId="{7CDA2FFC-6E86-46DB-8862-184A03529BCD}" srcOrd="0" destOrd="0" parTransId="{F8D28008-9116-43D0-A8D5-3039FBC4310C}" sibTransId="{A396FDFF-C3BE-4566-9974-E646223FA1FA}"/>
    <dgm:cxn modelId="{8EF8C094-5C95-4F46-B636-54BE66FEDFD2}" type="presOf" srcId="{30DCABF8-07BF-492B-B770-7EB02BD29140}" destId="{FFD282BA-80F2-4C60-9FF2-0814D0857BA8}" srcOrd="1" destOrd="0" presId="urn:microsoft.com/office/officeart/2005/8/layout/hierarchy2"/>
    <dgm:cxn modelId="{68A91C9B-57BD-4F4A-8F12-91565245D9AF}" srcId="{458BF693-B800-490E-B206-912197B7294F}" destId="{9368C9F2-516D-45DE-A01F-B431A366A401}" srcOrd="1" destOrd="0" parTransId="{D66F7826-0E34-4080-A838-5F7137973709}" sibTransId="{D3BE769D-3472-4ABB-9714-B2B937BD30E6}"/>
    <dgm:cxn modelId="{5E509E9B-53C5-4341-A5B1-18473ED0A949}" type="presOf" srcId="{F8D28008-9116-43D0-A8D5-3039FBC4310C}" destId="{36035A38-D477-4BD6-8C69-D5570B7C7D58}" srcOrd="0" destOrd="0" presId="urn:microsoft.com/office/officeart/2005/8/layout/hierarchy2"/>
    <dgm:cxn modelId="{8111269F-001C-4D8F-B637-CE4ECCB73462}" srcId="{63D05721-2C82-43E2-86B3-572FC541B60E}" destId="{8CB685EE-11EC-467E-9774-2529329FC336}" srcOrd="0" destOrd="0" parTransId="{E4C0744E-3854-4A44-9B97-4CD867B63BB6}" sibTransId="{669E25F1-3F47-4404-B63E-1E2F00EB33B0}"/>
    <dgm:cxn modelId="{6ACAC2A3-49D2-4D55-B929-31D3D91C32E5}" type="presOf" srcId="{B1F26071-51B1-4A06-BF4E-56F5FAB253B9}" destId="{6185776D-C514-435B-8A9B-5938484BE1BF}" srcOrd="0" destOrd="0" presId="urn:microsoft.com/office/officeart/2005/8/layout/hierarchy2"/>
    <dgm:cxn modelId="{4C6850A8-DB4A-4692-B4DA-9D7543AFAD89}" type="presOf" srcId="{8CB685EE-11EC-467E-9774-2529329FC336}" destId="{CA15893B-1EB4-4EA9-AA47-9602165F003F}" srcOrd="0" destOrd="0" presId="urn:microsoft.com/office/officeart/2005/8/layout/hierarchy2"/>
    <dgm:cxn modelId="{5E1353BB-84EF-49DD-A906-14045BE8C94E}" srcId="{9368C9F2-516D-45DE-A01F-B431A366A401}" destId="{63D05721-2C82-43E2-86B3-572FC541B60E}" srcOrd="0" destOrd="0" parTransId="{30DCABF8-07BF-492B-B770-7EB02BD29140}" sibTransId="{DEC026F2-FEC8-4392-8EE4-1942BC953DCA}"/>
    <dgm:cxn modelId="{56A31BC6-4A38-4FC4-A083-0A4C34391D09}" srcId="{7CDA2FFC-6E86-46DB-8862-184A03529BCD}" destId="{5A68530F-E402-44E0-AD09-0FB694E87877}" srcOrd="0" destOrd="0" parTransId="{DCB0453A-8572-49F4-8484-FEF0558C32D3}" sibTransId="{1E6E856F-A91B-42BA-B016-A954642DE51B}"/>
    <dgm:cxn modelId="{DF1B90D2-496E-402D-9A53-6C0319809765}" type="presOf" srcId="{B4544B12-FF77-4E8D-89A1-87D6663D9EDB}" destId="{3F8CC9E9-67CD-4EA2-A672-F29C418516E5}" srcOrd="0" destOrd="0" presId="urn:microsoft.com/office/officeart/2005/8/layout/hierarchy2"/>
    <dgm:cxn modelId="{79EEB9E0-80D7-4BCF-9C87-364D8C09E677}" type="presOf" srcId="{DCB0453A-8572-49F4-8484-FEF0558C32D3}" destId="{AE8C6D6A-A6BF-48B3-A5B9-C93E18F8A2E0}" srcOrd="1" destOrd="0" presId="urn:microsoft.com/office/officeart/2005/8/layout/hierarchy2"/>
    <dgm:cxn modelId="{75EE95F2-DDCA-422B-A00C-C47E4BA11594}" type="presOf" srcId="{F8D28008-9116-43D0-A8D5-3039FBC4310C}" destId="{43B4FDF7-0B4E-4B02-934D-31AC02BC078B}" srcOrd="1" destOrd="0" presId="urn:microsoft.com/office/officeart/2005/8/layout/hierarchy2"/>
    <dgm:cxn modelId="{14FA5EF7-878A-48FB-96A3-A6D921B9CD8B}" type="presOf" srcId="{B4544B12-FF77-4E8D-89A1-87D6663D9EDB}" destId="{D24DA18B-83A8-42B5-83FB-5E908F9CA470}" srcOrd="1" destOrd="0" presId="urn:microsoft.com/office/officeart/2005/8/layout/hierarchy2"/>
    <dgm:cxn modelId="{BE3A32A4-DCA7-40F9-8539-F6001183CD65}" type="presParOf" srcId="{6185776D-C514-435B-8A9B-5938484BE1BF}" destId="{596ED216-E1C3-4946-B7AB-5E63650ADA68}" srcOrd="0" destOrd="0" presId="urn:microsoft.com/office/officeart/2005/8/layout/hierarchy2"/>
    <dgm:cxn modelId="{F8EEAE29-234F-438C-8777-7827AC3A35D8}" type="presParOf" srcId="{596ED216-E1C3-4946-B7AB-5E63650ADA68}" destId="{BAA6BB84-B3AE-4B2E-9CA7-FBE5CDF22DA0}" srcOrd="0" destOrd="0" presId="urn:microsoft.com/office/officeart/2005/8/layout/hierarchy2"/>
    <dgm:cxn modelId="{779D4B44-3316-4E39-85A3-D75502984837}" type="presParOf" srcId="{596ED216-E1C3-4946-B7AB-5E63650ADA68}" destId="{4732D661-1788-41C8-AB03-439BBE89C213}" srcOrd="1" destOrd="0" presId="urn:microsoft.com/office/officeart/2005/8/layout/hierarchy2"/>
    <dgm:cxn modelId="{F906ADA3-38A6-4257-825C-B3E699665379}" type="presParOf" srcId="{4732D661-1788-41C8-AB03-439BBE89C213}" destId="{3F8CC9E9-67CD-4EA2-A672-F29C418516E5}" srcOrd="0" destOrd="0" presId="urn:microsoft.com/office/officeart/2005/8/layout/hierarchy2"/>
    <dgm:cxn modelId="{E0F7A1AC-75B9-4175-B244-CA25DBB931FC}" type="presParOf" srcId="{3F8CC9E9-67CD-4EA2-A672-F29C418516E5}" destId="{D24DA18B-83A8-42B5-83FB-5E908F9CA470}" srcOrd="0" destOrd="0" presId="urn:microsoft.com/office/officeart/2005/8/layout/hierarchy2"/>
    <dgm:cxn modelId="{81043112-5E87-45C2-8078-2A6D47B6C3F2}" type="presParOf" srcId="{4732D661-1788-41C8-AB03-439BBE89C213}" destId="{D5D422A7-C91E-4D08-8F29-ABE2BB7BBB5E}" srcOrd="1" destOrd="0" presId="urn:microsoft.com/office/officeart/2005/8/layout/hierarchy2"/>
    <dgm:cxn modelId="{11F85A76-A659-417E-930E-63EF3CD19839}" type="presParOf" srcId="{D5D422A7-C91E-4D08-8F29-ABE2BB7BBB5E}" destId="{9F017A0B-AB39-4FC5-809F-2F48DB2DB435}" srcOrd="0" destOrd="0" presId="urn:microsoft.com/office/officeart/2005/8/layout/hierarchy2"/>
    <dgm:cxn modelId="{1EA617B4-4F82-4B61-94FB-A6328F2B643B}" type="presParOf" srcId="{D5D422A7-C91E-4D08-8F29-ABE2BB7BBB5E}" destId="{E6B730DA-56C4-4D91-978E-88D27FEB5AF8}" srcOrd="1" destOrd="0" presId="urn:microsoft.com/office/officeart/2005/8/layout/hierarchy2"/>
    <dgm:cxn modelId="{472ACA7D-D2EF-43FF-A68A-86C95448CF0E}" type="presParOf" srcId="{E6B730DA-56C4-4D91-978E-88D27FEB5AF8}" destId="{36035A38-D477-4BD6-8C69-D5570B7C7D58}" srcOrd="0" destOrd="0" presId="urn:microsoft.com/office/officeart/2005/8/layout/hierarchy2"/>
    <dgm:cxn modelId="{EAAC374B-D70C-43B7-8A4F-46732EFCF400}" type="presParOf" srcId="{36035A38-D477-4BD6-8C69-D5570B7C7D58}" destId="{43B4FDF7-0B4E-4B02-934D-31AC02BC078B}" srcOrd="0" destOrd="0" presId="urn:microsoft.com/office/officeart/2005/8/layout/hierarchy2"/>
    <dgm:cxn modelId="{83011361-5BE6-4457-A2A3-526AEE0810C5}" type="presParOf" srcId="{E6B730DA-56C4-4D91-978E-88D27FEB5AF8}" destId="{3E4CF94B-E31E-4E70-B67C-C8E8C99236F9}" srcOrd="1" destOrd="0" presId="urn:microsoft.com/office/officeart/2005/8/layout/hierarchy2"/>
    <dgm:cxn modelId="{028379C2-ED50-4732-B869-7F4166D48818}" type="presParOf" srcId="{3E4CF94B-E31E-4E70-B67C-C8E8C99236F9}" destId="{2FE6F50C-7D86-470D-9069-CA0D2E2D2E4A}" srcOrd="0" destOrd="0" presId="urn:microsoft.com/office/officeart/2005/8/layout/hierarchy2"/>
    <dgm:cxn modelId="{746273E3-DFD1-4BE0-9BAD-8637E3D35390}" type="presParOf" srcId="{3E4CF94B-E31E-4E70-B67C-C8E8C99236F9}" destId="{0BB2DF12-07F0-4042-B3AE-47B4729C7AAA}" srcOrd="1" destOrd="0" presId="urn:microsoft.com/office/officeart/2005/8/layout/hierarchy2"/>
    <dgm:cxn modelId="{E061E7F2-21DA-47B0-9480-2357C26011BA}" type="presParOf" srcId="{0BB2DF12-07F0-4042-B3AE-47B4729C7AAA}" destId="{A1AECCF6-1B88-4537-99DD-0C7265FC144B}" srcOrd="0" destOrd="0" presId="urn:microsoft.com/office/officeart/2005/8/layout/hierarchy2"/>
    <dgm:cxn modelId="{0E6E291A-17C4-4DFE-B25A-C30E5FD585CC}" type="presParOf" srcId="{A1AECCF6-1B88-4537-99DD-0C7265FC144B}" destId="{AE8C6D6A-A6BF-48B3-A5B9-C93E18F8A2E0}" srcOrd="0" destOrd="0" presId="urn:microsoft.com/office/officeart/2005/8/layout/hierarchy2"/>
    <dgm:cxn modelId="{2F708A4D-AC40-4853-8562-788CAE982259}" type="presParOf" srcId="{0BB2DF12-07F0-4042-B3AE-47B4729C7AAA}" destId="{738D655D-06AF-479E-AD48-36010555416E}" srcOrd="1" destOrd="0" presId="urn:microsoft.com/office/officeart/2005/8/layout/hierarchy2"/>
    <dgm:cxn modelId="{B9CEE2F0-260D-4A6C-8784-184EEE42F259}" type="presParOf" srcId="{738D655D-06AF-479E-AD48-36010555416E}" destId="{6C1F69C6-6E5B-42FE-9FA0-19B886583C42}" srcOrd="0" destOrd="0" presId="urn:microsoft.com/office/officeart/2005/8/layout/hierarchy2"/>
    <dgm:cxn modelId="{FD066C58-794E-48BD-A6D5-10E65982514A}" type="presParOf" srcId="{738D655D-06AF-479E-AD48-36010555416E}" destId="{1E0FB198-1431-4B1D-880E-2A28046B8A44}" srcOrd="1" destOrd="0" presId="urn:microsoft.com/office/officeart/2005/8/layout/hierarchy2"/>
    <dgm:cxn modelId="{0E068754-ED2C-4600-AD8D-EB4DCF288ECC}" type="presParOf" srcId="{4732D661-1788-41C8-AB03-439BBE89C213}" destId="{9F16BC74-A9FC-42B6-9FD1-712FCF28F16E}" srcOrd="2" destOrd="0" presId="urn:microsoft.com/office/officeart/2005/8/layout/hierarchy2"/>
    <dgm:cxn modelId="{D99B5FD5-38D9-4F06-BEF2-134541EC2A79}" type="presParOf" srcId="{9F16BC74-A9FC-42B6-9FD1-712FCF28F16E}" destId="{9AE40746-9BD7-4B72-B15E-38B1096E016A}" srcOrd="0" destOrd="0" presId="urn:microsoft.com/office/officeart/2005/8/layout/hierarchy2"/>
    <dgm:cxn modelId="{8C391C03-7865-42F2-A475-8A589B207BAB}" type="presParOf" srcId="{4732D661-1788-41C8-AB03-439BBE89C213}" destId="{FF4EA388-9349-46B6-910E-7A6477BDAC55}" srcOrd="3" destOrd="0" presId="urn:microsoft.com/office/officeart/2005/8/layout/hierarchy2"/>
    <dgm:cxn modelId="{E8446D65-CB4D-413A-B4D1-FF35210522FE}" type="presParOf" srcId="{FF4EA388-9349-46B6-910E-7A6477BDAC55}" destId="{905F3424-8822-4828-A2C6-4409E6B067D2}" srcOrd="0" destOrd="0" presId="urn:microsoft.com/office/officeart/2005/8/layout/hierarchy2"/>
    <dgm:cxn modelId="{F91BFCE5-C71A-46E3-B4DC-338DA42945ED}" type="presParOf" srcId="{FF4EA388-9349-46B6-910E-7A6477BDAC55}" destId="{D411E38D-CE86-4F54-BFCA-6B38AB65F8B0}" srcOrd="1" destOrd="0" presId="urn:microsoft.com/office/officeart/2005/8/layout/hierarchy2"/>
    <dgm:cxn modelId="{EF13ED69-5FC7-4438-AA6F-3054B48BCA8F}" type="presParOf" srcId="{D411E38D-CE86-4F54-BFCA-6B38AB65F8B0}" destId="{A3E305FE-A4CB-4F5A-9A2A-CB341D8AAE45}" srcOrd="0" destOrd="0" presId="urn:microsoft.com/office/officeart/2005/8/layout/hierarchy2"/>
    <dgm:cxn modelId="{72B8016B-4875-48DB-8A20-C45D1573C74B}" type="presParOf" srcId="{A3E305FE-A4CB-4F5A-9A2A-CB341D8AAE45}" destId="{FFD282BA-80F2-4C60-9FF2-0814D0857BA8}" srcOrd="0" destOrd="0" presId="urn:microsoft.com/office/officeart/2005/8/layout/hierarchy2"/>
    <dgm:cxn modelId="{B96D9F9A-F058-48C4-9003-DDBA59E622F3}" type="presParOf" srcId="{D411E38D-CE86-4F54-BFCA-6B38AB65F8B0}" destId="{0BE2C7DD-8008-4AF7-950D-1070727D2805}" srcOrd="1" destOrd="0" presId="urn:microsoft.com/office/officeart/2005/8/layout/hierarchy2"/>
    <dgm:cxn modelId="{5992421D-FA57-4B07-AB81-4C4EB84CF226}" type="presParOf" srcId="{0BE2C7DD-8008-4AF7-950D-1070727D2805}" destId="{D76C8734-8926-4C4B-8527-F627C2263FCF}" srcOrd="0" destOrd="0" presId="urn:microsoft.com/office/officeart/2005/8/layout/hierarchy2"/>
    <dgm:cxn modelId="{3377213A-505B-4363-A210-93BAC369B0D7}" type="presParOf" srcId="{0BE2C7DD-8008-4AF7-950D-1070727D2805}" destId="{CD5C8D90-B3EF-46F3-A1D8-D7363CDC2A10}" srcOrd="1" destOrd="0" presId="urn:microsoft.com/office/officeart/2005/8/layout/hierarchy2"/>
    <dgm:cxn modelId="{59D5AC51-2A9F-4CC7-9DC1-7990FB26986C}" type="presParOf" srcId="{CD5C8D90-B3EF-46F3-A1D8-D7363CDC2A10}" destId="{37AAE4FC-7B98-4E5C-B885-D83BEE575AB7}" srcOrd="0" destOrd="0" presId="urn:microsoft.com/office/officeart/2005/8/layout/hierarchy2"/>
    <dgm:cxn modelId="{E71C435F-758F-4DCC-AC68-B39A93F1A005}" type="presParOf" srcId="{37AAE4FC-7B98-4E5C-B885-D83BEE575AB7}" destId="{74554F15-7FD7-45F7-9272-4551251067F1}" srcOrd="0" destOrd="0" presId="urn:microsoft.com/office/officeart/2005/8/layout/hierarchy2"/>
    <dgm:cxn modelId="{E5527A08-683C-4204-892E-8D90CA7A6CE6}" type="presParOf" srcId="{CD5C8D90-B3EF-46F3-A1D8-D7363CDC2A10}" destId="{291AEFA9-3831-45B9-88B3-3A9F5DE918A5}" srcOrd="1" destOrd="0" presId="urn:microsoft.com/office/officeart/2005/8/layout/hierarchy2"/>
    <dgm:cxn modelId="{54CF5B23-516B-4F45-BCDC-AF95FDFBB9BC}" type="presParOf" srcId="{291AEFA9-3831-45B9-88B3-3A9F5DE918A5}" destId="{CA15893B-1EB4-4EA9-AA47-9602165F003F}" srcOrd="0" destOrd="0" presId="urn:microsoft.com/office/officeart/2005/8/layout/hierarchy2"/>
    <dgm:cxn modelId="{6F6E7208-C8B1-48AD-B566-E9E4D83C07D2}" type="presParOf" srcId="{291AEFA9-3831-45B9-88B3-3A9F5DE918A5}" destId="{35054243-1DD3-4783-A482-90F28671542B}"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D47B04-5C08-4D4F-B6F3-C62BCD3175B3}" type="doc">
      <dgm:prSet loTypeId="urn:microsoft.com/office/officeart/2005/8/layout/hierarchy1" loCatId="hierarchy" qsTypeId="urn:microsoft.com/office/officeart/2005/8/quickstyle/simple1" qsCatId="simple" csTypeId="urn:microsoft.com/office/officeart/2005/8/colors/accent5_2" csCatId="accent5" phldr="1"/>
      <dgm:spPr/>
      <dgm:t>
        <a:bodyPr/>
        <a:lstStyle/>
        <a:p>
          <a:endParaRPr lang="en-US"/>
        </a:p>
      </dgm:t>
    </dgm:pt>
    <dgm:pt modelId="{96082272-D167-405B-9D85-46F0409120B3}">
      <dgm:prSet phldrT="[Text]" phldr="0" custT="1"/>
      <dgm:spPr/>
      <dgm:t>
        <a:bodyPr/>
        <a:lstStyle/>
        <a:p>
          <a:r>
            <a:rPr lang="en-US" sz="1600" b="0">
              <a:ln/>
              <a:latin typeface="Montserrat" panose="00000500000000000000" pitchFamily="2" charset="0"/>
            </a:rPr>
            <a:t>Residence of Foreign Entity</a:t>
          </a:r>
          <a:endParaRPr lang="en-US" sz="1600" b="0" dirty="0">
            <a:ln/>
            <a:latin typeface="Montserrat" panose="00000500000000000000" pitchFamily="2" charset="0"/>
          </a:endParaRPr>
        </a:p>
      </dgm:t>
    </dgm:pt>
    <dgm:pt modelId="{E015567A-F2E0-4A8D-A471-61ED4043C6F4}" type="parTrans" cxnId="{B504AC9B-DC49-4859-8CD7-B65776DDF933}">
      <dgm:prSet/>
      <dgm:spPr/>
      <dgm:t>
        <a:bodyPr/>
        <a:lstStyle/>
        <a:p>
          <a:endParaRPr lang="en-US" b="0">
            <a:ln>
              <a:solidFill>
                <a:schemeClr val="tx1"/>
              </a:solidFill>
            </a:ln>
            <a:solidFill>
              <a:schemeClr val="tx1"/>
            </a:solidFill>
          </a:endParaRPr>
        </a:p>
      </dgm:t>
    </dgm:pt>
    <dgm:pt modelId="{DFA1D92E-50FA-4619-BB34-D472D6D09CA2}" type="sibTrans" cxnId="{B504AC9B-DC49-4859-8CD7-B65776DDF933}">
      <dgm:prSet/>
      <dgm:spPr/>
      <dgm:t>
        <a:bodyPr/>
        <a:lstStyle/>
        <a:p>
          <a:endParaRPr lang="en-US" b="0">
            <a:ln>
              <a:solidFill>
                <a:schemeClr val="tx1"/>
              </a:solidFill>
            </a:ln>
            <a:solidFill>
              <a:schemeClr val="tx1"/>
            </a:solidFill>
          </a:endParaRPr>
        </a:p>
      </dgm:t>
    </dgm:pt>
    <dgm:pt modelId="{8F3B5E2A-D62E-4818-ABDE-C3630DE86C6C}">
      <dgm:prSet phldrT="[Text]" phldr="0" custT="1"/>
      <dgm:spPr/>
      <dgm:t>
        <a:bodyPr/>
        <a:lstStyle/>
        <a:p>
          <a:r>
            <a:rPr lang="en-US" sz="1600" b="0" dirty="0">
              <a:ln/>
              <a:latin typeface="Montserrat" panose="00000500000000000000" pitchFamily="2" charset="0"/>
            </a:rPr>
            <a:t>GCC States</a:t>
          </a:r>
        </a:p>
      </dgm:t>
    </dgm:pt>
    <dgm:pt modelId="{D3EBBCFF-0A19-4ECB-BEAE-28331EEFFC3E}" type="parTrans" cxnId="{9115A357-0B67-4287-8E7F-3485C36F91DE}">
      <dgm:prSet/>
      <dgm:spPr/>
      <dgm:t>
        <a:bodyPr/>
        <a:lstStyle/>
        <a:p>
          <a:endParaRPr lang="en-US" sz="1600" b="0">
            <a:ln>
              <a:solidFill>
                <a:schemeClr val="tx1"/>
              </a:solidFill>
            </a:ln>
            <a:solidFill>
              <a:schemeClr val="tx1"/>
            </a:solidFill>
            <a:latin typeface="Montserrat" panose="00000500000000000000" pitchFamily="2" charset="0"/>
          </a:endParaRPr>
        </a:p>
      </dgm:t>
    </dgm:pt>
    <dgm:pt modelId="{7E31EF1D-445A-4F35-A11D-16DEC908E70C}" type="sibTrans" cxnId="{9115A357-0B67-4287-8E7F-3485C36F91DE}">
      <dgm:prSet/>
      <dgm:spPr/>
      <dgm:t>
        <a:bodyPr/>
        <a:lstStyle/>
        <a:p>
          <a:endParaRPr lang="en-US" b="0">
            <a:ln>
              <a:solidFill>
                <a:schemeClr val="tx1"/>
              </a:solidFill>
            </a:ln>
            <a:solidFill>
              <a:schemeClr val="tx1"/>
            </a:solidFill>
          </a:endParaRPr>
        </a:p>
      </dgm:t>
    </dgm:pt>
    <dgm:pt modelId="{7D16DEC4-EC4E-44E1-A308-36B1A132947C}">
      <dgm:prSet phldrT="[Text]" phldr="0" custT="1"/>
      <dgm:spPr/>
      <dgm:t>
        <a:bodyPr/>
        <a:lstStyle/>
        <a:p>
          <a:r>
            <a:rPr lang="en-US" sz="1600" b="0">
              <a:ln/>
              <a:latin typeface="Montserrat" panose="00000500000000000000" pitchFamily="2" charset="0"/>
            </a:rPr>
            <a:t>Non-Implementing States</a:t>
          </a:r>
          <a:endParaRPr lang="en-US" sz="1600" b="0" dirty="0">
            <a:ln/>
            <a:latin typeface="Montserrat" panose="00000500000000000000" pitchFamily="2" charset="0"/>
          </a:endParaRPr>
        </a:p>
      </dgm:t>
    </dgm:pt>
    <dgm:pt modelId="{496FD9F0-1525-4F98-97FE-B65637B78267}" type="parTrans" cxnId="{85103FE8-E883-49D2-A2C8-577432E631FB}">
      <dgm:prSet/>
      <dgm:spPr/>
      <dgm:t>
        <a:bodyPr/>
        <a:lstStyle/>
        <a:p>
          <a:endParaRPr lang="en-US" sz="1600" b="0">
            <a:ln>
              <a:solidFill>
                <a:schemeClr val="tx1"/>
              </a:solidFill>
            </a:ln>
            <a:solidFill>
              <a:schemeClr val="tx1"/>
            </a:solidFill>
            <a:latin typeface="Montserrat" panose="00000500000000000000" pitchFamily="2" charset="0"/>
          </a:endParaRPr>
        </a:p>
      </dgm:t>
    </dgm:pt>
    <dgm:pt modelId="{AFABA37A-BDF8-4697-96DF-5A019BDD3C61}" type="sibTrans" cxnId="{85103FE8-E883-49D2-A2C8-577432E631FB}">
      <dgm:prSet/>
      <dgm:spPr/>
      <dgm:t>
        <a:bodyPr/>
        <a:lstStyle/>
        <a:p>
          <a:endParaRPr lang="en-US" b="0">
            <a:ln>
              <a:solidFill>
                <a:schemeClr val="tx1"/>
              </a:solidFill>
            </a:ln>
            <a:solidFill>
              <a:schemeClr val="tx1"/>
            </a:solidFill>
          </a:endParaRPr>
        </a:p>
      </dgm:t>
    </dgm:pt>
    <dgm:pt modelId="{EC713127-EAFA-429C-AA8F-DCC5D537F514}">
      <dgm:prSet phldrT="[Text]" phldr="0" custT="1"/>
      <dgm:spPr/>
      <dgm:t>
        <a:bodyPr/>
        <a:lstStyle/>
        <a:p>
          <a:r>
            <a:rPr lang="en-US" sz="1600" b="0">
              <a:ln/>
              <a:latin typeface="Montserrat" panose="00000500000000000000" pitchFamily="2" charset="0"/>
            </a:rPr>
            <a:t>Outside GCC States</a:t>
          </a:r>
          <a:endParaRPr lang="en-US" sz="1600" b="0" dirty="0">
            <a:ln/>
            <a:latin typeface="Montserrat" panose="00000500000000000000" pitchFamily="2" charset="0"/>
          </a:endParaRPr>
        </a:p>
      </dgm:t>
    </dgm:pt>
    <dgm:pt modelId="{8C6E1EA2-5A14-4A0C-A940-28738C2176D6}" type="parTrans" cxnId="{5DE9C5FF-708A-488E-B3C9-735066C97DD1}">
      <dgm:prSet/>
      <dgm:spPr/>
      <dgm:t>
        <a:bodyPr/>
        <a:lstStyle/>
        <a:p>
          <a:endParaRPr lang="en-US" sz="1600" b="0">
            <a:ln>
              <a:solidFill>
                <a:schemeClr val="tx1"/>
              </a:solidFill>
            </a:ln>
            <a:solidFill>
              <a:schemeClr val="tx1"/>
            </a:solidFill>
            <a:latin typeface="Montserrat" panose="00000500000000000000" pitchFamily="2" charset="0"/>
          </a:endParaRPr>
        </a:p>
      </dgm:t>
    </dgm:pt>
    <dgm:pt modelId="{F7C4AC33-50B4-4440-9555-BF6E61673A29}" type="sibTrans" cxnId="{5DE9C5FF-708A-488E-B3C9-735066C97DD1}">
      <dgm:prSet/>
      <dgm:spPr/>
      <dgm:t>
        <a:bodyPr/>
        <a:lstStyle/>
        <a:p>
          <a:endParaRPr lang="en-US" b="0">
            <a:ln>
              <a:solidFill>
                <a:schemeClr val="tx1"/>
              </a:solidFill>
            </a:ln>
            <a:solidFill>
              <a:schemeClr val="tx1"/>
            </a:solidFill>
          </a:endParaRPr>
        </a:p>
      </dgm:t>
    </dgm:pt>
    <dgm:pt modelId="{2E1A79F8-8100-4802-96BC-D53FDDD0F8DD}">
      <dgm:prSet phldrT="[Text]" phldr="0" custT="1"/>
      <dgm:spPr/>
      <dgm:t>
        <a:bodyPr/>
        <a:lstStyle/>
        <a:p>
          <a:r>
            <a:rPr lang="en-US" sz="1600" b="0" dirty="0">
              <a:ln/>
              <a:latin typeface="Montserrat" panose="00000500000000000000" pitchFamily="2" charset="0"/>
            </a:rPr>
            <a:t>Implementing States</a:t>
          </a:r>
        </a:p>
      </dgm:t>
    </dgm:pt>
    <dgm:pt modelId="{798A8BAF-F1CB-4E87-9363-FAC14C2B5A6F}" type="parTrans" cxnId="{B87BC207-8E44-4C9D-9913-A3733E813457}">
      <dgm:prSet/>
      <dgm:spPr/>
      <dgm:t>
        <a:bodyPr/>
        <a:lstStyle/>
        <a:p>
          <a:endParaRPr lang="en-US" sz="1600" b="0">
            <a:ln>
              <a:solidFill>
                <a:schemeClr val="tx1"/>
              </a:solidFill>
            </a:ln>
            <a:solidFill>
              <a:schemeClr val="tx1"/>
            </a:solidFill>
            <a:latin typeface="Montserrat" panose="00000500000000000000" pitchFamily="2" charset="0"/>
          </a:endParaRPr>
        </a:p>
      </dgm:t>
    </dgm:pt>
    <dgm:pt modelId="{0F7293D3-130D-4EAD-B357-F96F5CD9143F}" type="sibTrans" cxnId="{B87BC207-8E44-4C9D-9913-A3733E813457}">
      <dgm:prSet/>
      <dgm:spPr/>
      <dgm:t>
        <a:bodyPr/>
        <a:lstStyle/>
        <a:p>
          <a:endParaRPr lang="en-US" b="0">
            <a:ln>
              <a:solidFill>
                <a:schemeClr val="tx1"/>
              </a:solidFill>
            </a:ln>
            <a:solidFill>
              <a:schemeClr val="tx1"/>
            </a:solidFill>
          </a:endParaRPr>
        </a:p>
      </dgm:t>
    </dgm:pt>
    <dgm:pt modelId="{6F3D9E15-CE07-44D4-B609-A64611D122FB}">
      <dgm:prSet phldrT="[Text]" phldr="0" custT="1"/>
      <dgm:spPr/>
      <dgm:t>
        <a:bodyPr/>
        <a:lstStyle/>
        <a:p>
          <a:r>
            <a:rPr lang="en-US" sz="1600" b="0">
              <a:ln/>
              <a:latin typeface="Montserrat" panose="00000500000000000000" pitchFamily="2" charset="0"/>
            </a:rPr>
            <a:t>Ineligible for Scheme</a:t>
          </a:r>
          <a:endParaRPr lang="en-US" sz="1600" b="0" dirty="0">
            <a:ln/>
            <a:latin typeface="Montserrat" panose="00000500000000000000" pitchFamily="2" charset="0"/>
          </a:endParaRPr>
        </a:p>
      </dgm:t>
    </dgm:pt>
    <dgm:pt modelId="{526DD412-8C9D-4606-A55B-01998FCA6466}" type="parTrans" cxnId="{0BB41EC5-4F10-4CAC-80B7-9DDB4876EBFA}">
      <dgm:prSet/>
      <dgm:spPr/>
      <dgm:t>
        <a:bodyPr/>
        <a:lstStyle/>
        <a:p>
          <a:endParaRPr lang="en-US" sz="1600" b="0">
            <a:ln>
              <a:solidFill>
                <a:schemeClr val="tx1"/>
              </a:solidFill>
            </a:ln>
            <a:solidFill>
              <a:schemeClr val="tx1"/>
            </a:solidFill>
            <a:latin typeface="Montserrat" panose="00000500000000000000" pitchFamily="2" charset="0"/>
          </a:endParaRPr>
        </a:p>
      </dgm:t>
    </dgm:pt>
    <dgm:pt modelId="{25A3EC44-DBF6-4292-A028-0A93661913A1}" type="sibTrans" cxnId="{0BB41EC5-4F10-4CAC-80B7-9DDB4876EBFA}">
      <dgm:prSet/>
      <dgm:spPr/>
      <dgm:t>
        <a:bodyPr/>
        <a:lstStyle/>
        <a:p>
          <a:endParaRPr lang="en-US" b="0">
            <a:ln>
              <a:solidFill>
                <a:schemeClr val="tx1"/>
              </a:solidFill>
            </a:ln>
            <a:solidFill>
              <a:schemeClr val="tx1"/>
            </a:solidFill>
          </a:endParaRPr>
        </a:p>
      </dgm:t>
    </dgm:pt>
    <dgm:pt modelId="{503B711C-F1B5-4752-86DD-3EF744402847}">
      <dgm:prSet phldrT="[Text]" phldr="0" custT="1"/>
      <dgm:spPr/>
      <dgm:t>
        <a:bodyPr/>
        <a:lstStyle/>
        <a:p>
          <a:r>
            <a:rPr lang="en-US" sz="1600" b="0">
              <a:ln/>
              <a:latin typeface="Montserrat" panose="00000500000000000000" pitchFamily="2" charset="0"/>
            </a:rPr>
            <a:t>Eligible for scheme</a:t>
          </a:r>
          <a:endParaRPr lang="en-US" sz="1600" b="0" dirty="0">
            <a:ln/>
            <a:latin typeface="Montserrat" panose="00000500000000000000" pitchFamily="2" charset="0"/>
          </a:endParaRPr>
        </a:p>
      </dgm:t>
    </dgm:pt>
    <dgm:pt modelId="{F8A0B648-E87F-4259-969D-BB6FDEAB9615}" type="parTrans" cxnId="{18421E7F-89D9-4C37-B4CB-800741F2C8D9}">
      <dgm:prSet/>
      <dgm:spPr/>
      <dgm:t>
        <a:bodyPr/>
        <a:lstStyle/>
        <a:p>
          <a:endParaRPr lang="en-US" sz="1600" b="0">
            <a:ln>
              <a:solidFill>
                <a:schemeClr val="tx1"/>
              </a:solidFill>
            </a:ln>
            <a:solidFill>
              <a:schemeClr val="tx1"/>
            </a:solidFill>
            <a:latin typeface="Montserrat" panose="00000500000000000000" pitchFamily="2" charset="0"/>
          </a:endParaRPr>
        </a:p>
      </dgm:t>
    </dgm:pt>
    <dgm:pt modelId="{6413630A-E43D-49FC-88A8-CCBFEC929558}" type="sibTrans" cxnId="{18421E7F-89D9-4C37-B4CB-800741F2C8D9}">
      <dgm:prSet/>
      <dgm:spPr/>
      <dgm:t>
        <a:bodyPr/>
        <a:lstStyle/>
        <a:p>
          <a:endParaRPr lang="en-US" b="0">
            <a:ln>
              <a:solidFill>
                <a:schemeClr val="tx1"/>
              </a:solidFill>
            </a:ln>
            <a:solidFill>
              <a:schemeClr val="tx1"/>
            </a:solidFill>
          </a:endParaRPr>
        </a:p>
      </dgm:t>
    </dgm:pt>
    <dgm:pt modelId="{4B8B7B00-176B-41B2-90F4-5174839AAAB8}">
      <dgm:prSet phldrT="[Text]" phldr="0" custT="1"/>
      <dgm:spPr/>
      <dgm:t>
        <a:bodyPr/>
        <a:lstStyle/>
        <a:p>
          <a:r>
            <a:rPr lang="en-US" sz="1600" b="0">
              <a:ln/>
              <a:latin typeface="Montserrat" panose="00000500000000000000" pitchFamily="2" charset="0"/>
            </a:rPr>
            <a:t>Eligible for scheme subject to conditions</a:t>
          </a:r>
          <a:endParaRPr lang="en-US" sz="1600" b="0" dirty="0">
            <a:ln/>
            <a:latin typeface="Montserrat" panose="00000500000000000000" pitchFamily="2" charset="0"/>
          </a:endParaRPr>
        </a:p>
      </dgm:t>
    </dgm:pt>
    <dgm:pt modelId="{FC4CA9D5-04FC-4F8F-844E-10648BAD9C45}" type="parTrans" cxnId="{2804344B-E60B-4141-9BBF-B3173810ABFA}">
      <dgm:prSet/>
      <dgm:spPr/>
      <dgm:t>
        <a:bodyPr/>
        <a:lstStyle/>
        <a:p>
          <a:endParaRPr lang="en-US" sz="1600" b="0">
            <a:ln>
              <a:solidFill>
                <a:schemeClr val="tx1"/>
              </a:solidFill>
            </a:ln>
            <a:solidFill>
              <a:schemeClr val="tx1"/>
            </a:solidFill>
            <a:latin typeface="Montserrat" panose="00000500000000000000" pitchFamily="2" charset="0"/>
          </a:endParaRPr>
        </a:p>
      </dgm:t>
    </dgm:pt>
    <dgm:pt modelId="{5FE0EDC4-0D2E-4CEA-9BF1-999FBB429EDB}" type="sibTrans" cxnId="{2804344B-E60B-4141-9BBF-B3173810ABFA}">
      <dgm:prSet/>
      <dgm:spPr/>
      <dgm:t>
        <a:bodyPr/>
        <a:lstStyle/>
        <a:p>
          <a:endParaRPr lang="en-US" b="0">
            <a:ln>
              <a:solidFill>
                <a:schemeClr val="tx1"/>
              </a:solidFill>
            </a:ln>
            <a:solidFill>
              <a:schemeClr val="tx1"/>
            </a:solidFill>
          </a:endParaRPr>
        </a:p>
      </dgm:t>
    </dgm:pt>
    <dgm:pt modelId="{1452900C-23E6-41DC-A9BF-A98D21F93981}" type="pres">
      <dgm:prSet presAssocID="{4DD47B04-5C08-4D4F-B6F3-C62BCD3175B3}" presName="hierChild1" presStyleCnt="0">
        <dgm:presLayoutVars>
          <dgm:chPref val="1"/>
          <dgm:dir/>
          <dgm:animOne val="branch"/>
          <dgm:animLvl val="lvl"/>
          <dgm:resizeHandles/>
        </dgm:presLayoutVars>
      </dgm:prSet>
      <dgm:spPr/>
    </dgm:pt>
    <dgm:pt modelId="{B1CE56C7-AEB9-4A84-ADA6-8FE2DBFFC0D0}" type="pres">
      <dgm:prSet presAssocID="{96082272-D167-405B-9D85-46F0409120B3}" presName="hierRoot1" presStyleCnt="0"/>
      <dgm:spPr/>
    </dgm:pt>
    <dgm:pt modelId="{5C2451F7-E5B6-4338-B7D6-FF6B8A9FABD6}" type="pres">
      <dgm:prSet presAssocID="{96082272-D167-405B-9D85-46F0409120B3}" presName="composite" presStyleCnt="0"/>
      <dgm:spPr/>
    </dgm:pt>
    <dgm:pt modelId="{86E844D2-D897-445B-B4B6-E6C55B9A3B5E}" type="pres">
      <dgm:prSet presAssocID="{96082272-D167-405B-9D85-46F0409120B3}" presName="background" presStyleLbl="node0" presStyleIdx="0" presStyleCnt="1"/>
      <dgm:spPr/>
    </dgm:pt>
    <dgm:pt modelId="{5B5A8BD5-2444-4050-BF81-C6124BD699E9}" type="pres">
      <dgm:prSet presAssocID="{96082272-D167-405B-9D85-46F0409120B3}" presName="text" presStyleLbl="fgAcc0" presStyleIdx="0" presStyleCnt="1">
        <dgm:presLayoutVars>
          <dgm:chPref val="3"/>
        </dgm:presLayoutVars>
      </dgm:prSet>
      <dgm:spPr/>
    </dgm:pt>
    <dgm:pt modelId="{6DA88B6C-EA59-4CF3-987C-7A1B4E887151}" type="pres">
      <dgm:prSet presAssocID="{96082272-D167-405B-9D85-46F0409120B3}" presName="hierChild2" presStyleCnt="0"/>
      <dgm:spPr/>
    </dgm:pt>
    <dgm:pt modelId="{AE993BA4-8320-4B28-9509-224C84F824BE}" type="pres">
      <dgm:prSet presAssocID="{D3EBBCFF-0A19-4ECB-BEAE-28331EEFFC3E}" presName="Name10" presStyleLbl="parChTrans1D2" presStyleIdx="0" presStyleCnt="2"/>
      <dgm:spPr/>
    </dgm:pt>
    <dgm:pt modelId="{D37C3414-FD5F-4B41-A32B-4CCF7832FC2A}" type="pres">
      <dgm:prSet presAssocID="{8F3B5E2A-D62E-4818-ABDE-C3630DE86C6C}" presName="hierRoot2" presStyleCnt="0"/>
      <dgm:spPr/>
    </dgm:pt>
    <dgm:pt modelId="{1883D852-C16E-4986-88BA-39D6C5CCF497}" type="pres">
      <dgm:prSet presAssocID="{8F3B5E2A-D62E-4818-ABDE-C3630DE86C6C}" presName="composite2" presStyleCnt="0"/>
      <dgm:spPr/>
    </dgm:pt>
    <dgm:pt modelId="{14198C0B-D6BE-4035-BA99-82332AF4FF23}" type="pres">
      <dgm:prSet presAssocID="{8F3B5E2A-D62E-4818-ABDE-C3630DE86C6C}" presName="background2" presStyleLbl="node2" presStyleIdx="0" presStyleCnt="2"/>
      <dgm:spPr/>
    </dgm:pt>
    <dgm:pt modelId="{19452525-384A-4B2F-9D19-527F54C3A404}" type="pres">
      <dgm:prSet presAssocID="{8F3B5E2A-D62E-4818-ABDE-C3630DE86C6C}" presName="text2" presStyleLbl="fgAcc2" presStyleIdx="0" presStyleCnt="2">
        <dgm:presLayoutVars>
          <dgm:chPref val="3"/>
        </dgm:presLayoutVars>
      </dgm:prSet>
      <dgm:spPr/>
    </dgm:pt>
    <dgm:pt modelId="{B90FE42E-A3E8-4942-9C75-8421824432ED}" type="pres">
      <dgm:prSet presAssocID="{8F3B5E2A-D62E-4818-ABDE-C3630DE86C6C}" presName="hierChild3" presStyleCnt="0"/>
      <dgm:spPr/>
    </dgm:pt>
    <dgm:pt modelId="{948050EB-87DF-44A4-BF31-047A984168F4}" type="pres">
      <dgm:prSet presAssocID="{798A8BAF-F1CB-4E87-9363-FAC14C2B5A6F}" presName="Name17" presStyleLbl="parChTrans1D3" presStyleIdx="0" presStyleCnt="3"/>
      <dgm:spPr/>
    </dgm:pt>
    <dgm:pt modelId="{F08EB8A2-8300-4EDC-9D28-D09314C3AADF}" type="pres">
      <dgm:prSet presAssocID="{2E1A79F8-8100-4802-96BC-D53FDDD0F8DD}" presName="hierRoot3" presStyleCnt="0"/>
      <dgm:spPr/>
    </dgm:pt>
    <dgm:pt modelId="{42336357-B720-4742-871F-30DDE0956185}" type="pres">
      <dgm:prSet presAssocID="{2E1A79F8-8100-4802-96BC-D53FDDD0F8DD}" presName="composite3" presStyleCnt="0"/>
      <dgm:spPr/>
    </dgm:pt>
    <dgm:pt modelId="{BE440DC8-ABDE-4F33-B78C-3F2226305EE2}" type="pres">
      <dgm:prSet presAssocID="{2E1A79F8-8100-4802-96BC-D53FDDD0F8DD}" presName="background3" presStyleLbl="node3" presStyleIdx="0" presStyleCnt="3"/>
      <dgm:spPr/>
    </dgm:pt>
    <dgm:pt modelId="{F54179B7-0D79-4404-BEF0-3E93DF3630B6}" type="pres">
      <dgm:prSet presAssocID="{2E1A79F8-8100-4802-96BC-D53FDDD0F8DD}" presName="text3" presStyleLbl="fgAcc3" presStyleIdx="0" presStyleCnt="3">
        <dgm:presLayoutVars>
          <dgm:chPref val="3"/>
        </dgm:presLayoutVars>
      </dgm:prSet>
      <dgm:spPr/>
    </dgm:pt>
    <dgm:pt modelId="{E8C5A55B-AFE0-476D-B3AE-B518E0FADF18}" type="pres">
      <dgm:prSet presAssocID="{2E1A79F8-8100-4802-96BC-D53FDDD0F8DD}" presName="hierChild4" presStyleCnt="0"/>
      <dgm:spPr/>
    </dgm:pt>
    <dgm:pt modelId="{4E953FC7-57E8-4B89-AF49-94C71527A4AA}" type="pres">
      <dgm:prSet presAssocID="{526DD412-8C9D-4606-A55B-01998FCA6466}" presName="Name23" presStyleLbl="parChTrans1D4" presStyleIdx="0" presStyleCnt="2"/>
      <dgm:spPr/>
    </dgm:pt>
    <dgm:pt modelId="{3EC434C1-0342-4F97-B3D1-98DD7F6B87F0}" type="pres">
      <dgm:prSet presAssocID="{6F3D9E15-CE07-44D4-B609-A64611D122FB}" presName="hierRoot4" presStyleCnt="0"/>
      <dgm:spPr/>
    </dgm:pt>
    <dgm:pt modelId="{A54CA023-D6DD-4A8E-94C7-D591346264C4}" type="pres">
      <dgm:prSet presAssocID="{6F3D9E15-CE07-44D4-B609-A64611D122FB}" presName="composite4" presStyleCnt="0"/>
      <dgm:spPr/>
    </dgm:pt>
    <dgm:pt modelId="{4304A360-80A3-4859-A6B0-3CFEDCDA1177}" type="pres">
      <dgm:prSet presAssocID="{6F3D9E15-CE07-44D4-B609-A64611D122FB}" presName="background4" presStyleLbl="node4" presStyleIdx="0" presStyleCnt="2"/>
      <dgm:spPr/>
    </dgm:pt>
    <dgm:pt modelId="{0B3572CC-7B8F-42F7-9F93-214886E2E77A}" type="pres">
      <dgm:prSet presAssocID="{6F3D9E15-CE07-44D4-B609-A64611D122FB}" presName="text4" presStyleLbl="fgAcc4" presStyleIdx="0" presStyleCnt="2">
        <dgm:presLayoutVars>
          <dgm:chPref val="3"/>
        </dgm:presLayoutVars>
      </dgm:prSet>
      <dgm:spPr/>
    </dgm:pt>
    <dgm:pt modelId="{EA094BFD-FDE4-4309-99D6-7CE432E27071}" type="pres">
      <dgm:prSet presAssocID="{6F3D9E15-CE07-44D4-B609-A64611D122FB}" presName="hierChild5" presStyleCnt="0"/>
      <dgm:spPr/>
    </dgm:pt>
    <dgm:pt modelId="{2404F789-59DE-43B5-9645-C88F1EC2A3D8}" type="pres">
      <dgm:prSet presAssocID="{496FD9F0-1525-4F98-97FE-B65637B78267}" presName="Name17" presStyleLbl="parChTrans1D3" presStyleIdx="1" presStyleCnt="3"/>
      <dgm:spPr/>
    </dgm:pt>
    <dgm:pt modelId="{2A8F097E-2CD0-4437-BC14-F91E0D4E340B}" type="pres">
      <dgm:prSet presAssocID="{7D16DEC4-EC4E-44E1-A308-36B1A132947C}" presName="hierRoot3" presStyleCnt="0"/>
      <dgm:spPr/>
    </dgm:pt>
    <dgm:pt modelId="{E097EC3A-5CA7-4516-AF3A-0B9A595E86BA}" type="pres">
      <dgm:prSet presAssocID="{7D16DEC4-EC4E-44E1-A308-36B1A132947C}" presName="composite3" presStyleCnt="0"/>
      <dgm:spPr/>
    </dgm:pt>
    <dgm:pt modelId="{5CC3C94F-2713-459E-A603-3C84B6647F73}" type="pres">
      <dgm:prSet presAssocID="{7D16DEC4-EC4E-44E1-A308-36B1A132947C}" presName="background3" presStyleLbl="node3" presStyleIdx="1" presStyleCnt="3"/>
      <dgm:spPr/>
    </dgm:pt>
    <dgm:pt modelId="{F3C89C4C-1A31-4D03-8418-AAFB532E1173}" type="pres">
      <dgm:prSet presAssocID="{7D16DEC4-EC4E-44E1-A308-36B1A132947C}" presName="text3" presStyleLbl="fgAcc3" presStyleIdx="1" presStyleCnt="3">
        <dgm:presLayoutVars>
          <dgm:chPref val="3"/>
        </dgm:presLayoutVars>
      </dgm:prSet>
      <dgm:spPr/>
    </dgm:pt>
    <dgm:pt modelId="{90345FF0-D9B5-4518-818A-7163545DAE4B}" type="pres">
      <dgm:prSet presAssocID="{7D16DEC4-EC4E-44E1-A308-36B1A132947C}" presName="hierChild4" presStyleCnt="0"/>
      <dgm:spPr/>
    </dgm:pt>
    <dgm:pt modelId="{C321DCC9-E092-4C4F-BB40-FC1447126B7C}" type="pres">
      <dgm:prSet presAssocID="{F8A0B648-E87F-4259-969D-BB6FDEAB9615}" presName="Name23" presStyleLbl="parChTrans1D4" presStyleIdx="1" presStyleCnt="2"/>
      <dgm:spPr/>
    </dgm:pt>
    <dgm:pt modelId="{8864A36A-E776-4D91-BD5A-C3C66068D7D3}" type="pres">
      <dgm:prSet presAssocID="{503B711C-F1B5-4752-86DD-3EF744402847}" presName="hierRoot4" presStyleCnt="0"/>
      <dgm:spPr/>
    </dgm:pt>
    <dgm:pt modelId="{0373C50E-E174-428D-89A9-45CBBCA64886}" type="pres">
      <dgm:prSet presAssocID="{503B711C-F1B5-4752-86DD-3EF744402847}" presName="composite4" presStyleCnt="0"/>
      <dgm:spPr/>
    </dgm:pt>
    <dgm:pt modelId="{C8BBF058-1135-4667-8849-BED9C06CA375}" type="pres">
      <dgm:prSet presAssocID="{503B711C-F1B5-4752-86DD-3EF744402847}" presName="background4" presStyleLbl="node4" presStyleIdx="1" presStyleCnt="2"/>
      <dgm:spPr/>
    </dgm:pt>
    <dgm:pt modelId="{ED802681-E1E7-492F-95B3-5B8CB6129D33}" type="pres">
      <dgm:prSet presAssocID="{503B711C-F1B5-4752-86DD-3EF744402847}" presName="text4" presStyleLbl="fgAcc4" presStyleIdx="1" presStyleCnt="2">
        <dgm:presLayoutVars>
          <dgm:chPref val="3"/>
        </dgm:presLayoutVars>
      </dgm:prSet>
      <dgm:spPr/>
    </dgm:pt>
    <dgm:pt modelId="{3F7439A5-416B-450E-ACCF-C87BEFA29D72}" type="pres">
      <dgm:prSet presAssocID="{503B711C-F1B5-4752-86DD-3EF744402847}" presName="hierChild5" presStyleCnt="0"/>
      <dgm:spPr/>
    </dgm:pt>
    <dgm:pt modelId="{29155042-48B5-43CF-9952-7158A7B02F3C}" type="pres">
      <dgm:prSet presAssocID="{8C6E1EA2-5A14-4A0C-A940-28738C2176D6}" presName="Name10" presStyleLbl="parChTrans1D2" presStyleIdx="1" presStyleCnt="2"/>
      <dgm:spPr/>
    </dgm:pt>
    <dgm:pt modelId="{D53AB87E-7C1F-437A-BE7E-AF0BB9574BC8}" type="pres">
      <dgm:prSet presAssocID="{EC713127-EAFA-429C-AA8F-DCC5D537F514}" presName="hierRoot2" presStyleCnt="0"/>
      <dgm:spPr/>
    </dgm:pt>
    <dgm:pt modelId="{302523C7-7CC3-4A7A-ADDA-987CF676F60A}" type="pres">
      <dgm:prSet presAssocID="{EC713127-EAFA-429C-AA8F-DCC5D537F514}" presName="composite2" presStyleCnt="0"/>
      <dgm:spPr/>
    </dgm:pt>
    <dgm:pt modelId="{10029555-6978-45C6-BCD5-D5697ACF93F3}" type="pres">
      <dgm:prSet presAssocID="{EC713127-EAFA-429C-AA8F-DCC5D537F514}" presName="background2" presStyleLbl="node2" presStyleIdx="1" presStyleCnt="2"/>
      <dgm:spPr/>
    </dgm:pt>
    <dgm:pt modelId="{84FA9256-C95F-45C6-B0EB-9AA3E554BA26}" type="pres">
      <dgm:prSet presAssocID="{EC713127-EAFA-429C-AA8F-DCC5D537F514}" presName="text2" presStyleLbl="fgAcc2" presStyleIdx="1" presStyleCnt="2">
        <dgm:presLayoutVars>
          <dgm:chPref val="3"/>
        </dgm:presLayoutVars>
      </dgm:prSet>
      <dgm:spPr/>
    </dgm:pt>
    <dgm:pt modelId="{276B2C89-49B0-46EF-85F9-F0449AA51222}" type="pres">
      <dgm:prSet presAssocID="{EC713127-EAFA-429C-AA8F-DCC5D537F514}" presName="hierChild3" presStyleCnt="0"/>
      <dgm:spPr/>
    </dgm:pt>
    <dgm:pt modelId="{470BDADC-FE01-48AC-87A1-799E7FC6EAED}" type="pres">
      <dgm:prSet presAssocID="{FC4CA9D5-04FC-4F8F-844E-10648BAD9C45}" presName="Name17" presStyleLbl="parChTrans1D3" presStyleIdx="2" presStyleCnt="3"/>
      <dgm:spPr/>
    </dgm:pt>
    <dgm:pt modelId="{ADC1ACF4-19B9-4D3A-879C-959BE1400AC3}" type="pres">
      <dgm:prSet presAssocID="{4B8B7B00-176B-41B2-90F4-5174839AAAB8}" presName="hierRoot3" presStyleCnt="0"/>
      <dgm:spPr/>
    </dgm:pt>
    <dgm:pt modelId="{1E836A5D-3E4F-4EA4-9F52-259087F3FAB6}" type="pres">
      <dgm:prSet presAssocID="{4B8B7B00-176B-41B2-90F4-5174839AAAB8}" presName="composite3" presStyleCnt="0"/>
      <dgm:spPr/>
    </dgm:pt>
    <dgm:pt modelId="{8276FBAD-FBE2-4C69-895E-0895A2B5F0D7}" type="pres">
      <dgm:prSet presAssocID="{4B8B7B00-176B-41B2-90F4-5174839AAAB8}" presName="background3" presStyleLbl="node3" presStyleIdx="2" presStyleCnt="3"/>
      <dgm:spPr/>
    </dgm:pt>
    <dgm:pt modelId="{363525BD-3853-443B-9A2D-EDBCC56CA906}" type="pres">
      <dgm:prSet presAssocID="{4B8B7B00-176B-41B2-90F4-5174839AAAB8}" presName="text3" presStyleLbl="fgAcc3" presStyleIdx="2" presStyleCnt="3">
        <dgm:presLayoutVars>
          <dgm:chPref val="3"/>
        </dgm:presLayoutVars>
      </dgm:prSet>
      <dgm:spPr/>
    </dgm:pt>
    <dgm:pt modelId="{6195F981-3B45-4EB0-B557-4E0A12B8D6EE}" type="pres">
      <dgm:prSet presAssocID="{4B8B7B00-176B-41B2-90F4-5174839AAAB8}" presName="hierChild4" presStyleCnt="0"/>
      <dgm:spPr/>
    </dgm:pt>
  </dgm:ptLst>
  <dgm:cxnLst>
    <dgm:cxn modelId="{B87BC207-8E44-4C9D-9913-A3733E813457}" srcId="{8F3B5E2A-D62E-4818-ABDE-C3630DE86C6C}" destId="{2E1A79F8-8100-4802-96BC-D53FDDD0F8DD}" srcOrd="0" destOrd="0" parTransId="{798A8BAF-F1CB-4E87-9363-FAC14C2B5A6F}" sibTransId="{0F7293D3-130D-4EAD-B357-F96F5CD9143F}"/>
    <dgm:cxn modelId="{B3DC9B13-55FC-4133-8FD2-839874547987}" type="presOf" srcId="{2E1A79F8-8100-4802-96BC-D53FDDD0F8DD}" destId="{F54179B7-0D79-4404-BEF0-3E93DF3630B6}" srcOrd="0" destOrd="0" presId="urn:microsoft.com/office/officeart/2005/8/layout/hierarchy1"/>
    <dgm:cxn modelId="{CDA3471B-BD2E-4845-9442-E766EC021F2F}" type="presOf" srcId="{8F3B5E2A-D62E-4818-ABDE-C3630DE86C6C}" destId="{19452525-384A-4B2F-9D19-527F54C3A404}" srcOrd="0" destOrd="0" presId="urn:microsoft.com/office/officeart/2005/8/layout/hierarchy1"/>
    <dgm:cxn modelId="{B00FDA1F-C0E0-405E-9398-2B6C28EE9D93}" type="presOf" srcId="{FC4CA9D5-04FC-4F8F-844E-10648BAD9C45}" destId="{470BDADC-FE01-48AC-87A1-799E7FC6EAED}" srcOrd="0" destOrd="0" presId="urn:microsoft.com/office/officeart/2005/8/layout/hierarchy1"/>
    <dgm:cxn modelId="{0B21EC20-36FE-4632-B396-619E19C056A1}" type="presOf" srcId="{503B711C-F1B5-4752-86DD-3EF744402847}" destId="{ED802681-E1E7-492F-95B3-5B8CB6129D33}" srcOrd="0" destOrd="0" presId="urn:microsoft.com/office/officeart/2005/8/layout/hierarchy1"/>
    <dgm:cxn modelId="{57A0A05D-1433-48A0-911E-6DF70D702702}" type="presOf" srcId="{6F3D9E15-CE07-44D4-B609-A64611D122FB}" destId="{0B3572CC-7B8F-42F7-9F93-214886E2E77A}" srcOrd="0" destOrd="0" presId="urn:microsoft.com/office/officeart/2005/8/layout/hierarchy1"/>
    <dgm:cxn modelId="{89055B67-5310-4B3F-9EC5-CD8B979E1231}" type="presOf" srcId="{F8A0B648-E87F-4259-969D-BB6FDEAB9615}" destId="{C321DCC9-E092-4C4F-BB40-FC1447126B7C}" srcOrd="0" destOrd="0" presId="urn:microsoft.com/office/officeart/2005/8/layout/hierarchy1"/>
    <dgm:cxn modelId="{2804344B-E60B-4141-9BBF-B3173810ABFA}" srcId="{EC713127-EAFA-429C-AA8F-DCC5D537F514}" destId="{4B8B7B00-176B-41B2-90F4-5174839AAAB8}" srcOrd="0" destOrd="0" parTransId="{FC4CA9D5-04FC-4F8F-844E-10648BAD9C45}" sibTransId="{5FE0EDC4-0D2E-4CEA-9BF1-999FBB429EDB}"/>
    <dgm:cxn modelId="{547D7D56-956D-46A0-838B-6719D573437F}" type="presOf" srcId="{798A8BAF-F1CB-4E87-9363-FAC14C2B5A6F}" destId="{948050EB-87DF-44A4-BF31-047A984168F4}" srcOrd="0" destOrd="0" presId="urn:microsoft.com/office/officeart/2005/8/layout/hierarchy1"/>
    <dgm:cxn modelId="{9115A357-0B67-4287-8E7F-3485C36F91DE}" srcId="{96082272-D167-405B-9D85-46F0409120B3}" destId="{8F3B5E2A-D62E-4818-ABDE-C3630DE86C6C}" srcOrd="0" destOrd="0" parTransId="{D3EBBCFF-0A19-4ECB-BEAE-28331EEFFC3E}" sibTransId="{7E31EF1D-445A-4F35-A11D-16DEC908E70C}"/>
    <dgm:cxn modelId="{18421E7F-89D9-4C37-B4CB-800741F2C8D9}" srcId="{7D16DEC4-EC4E-44E1-A308-36B1A132947C}" destId="{503B711C-F1B5-4752-86DD-3EF744402847}" srcOrd="0" destOrd="0" parTransId="{F8A0B648-E87F-4259-969D-BB6FDEAB9615}" sibTransId="{6413630A-E43D-49FC-88A8-CCBFEC929558}"/>
    <dgm:cxn modelId="{02815089-778C-4535-9A09-0FB838E8D7A6}" type="presOf" srcId="{526DD412-8C9D-4606-A55B-01998FCA6466}" destId="{4E953FC7-57E8-4B89-AF49-94C71527A4AA}" srcOrd="0" destOrd="0" presId="urn:microsoft.com/office/officeart/2005/8/layout/hierarchy1"/>
    <dgm:cxn modelId="{D1247F89-47B8-4574-8C53-04797EC32C27}" type="presOf" srcId="{4B8B7B00-176B-41B2-90F4-5174839AAAB8}" destId="{363525BD-3853-443B-9A2D-EDBCC56CA906}" srcOrd="0" destOrd="0" presId="urn:microsoft.com/office/officeart/2005/8/layout/hierarchy1"/>
    <dgm:cxn modelId="{B504AC9B-DC49-4859-8CD7-B65776DDF933}" srcId="{4DD47B04-5C08-4D4F-B6F3-C62BCD3175B3}" destId="{96082272-D167-405B-9D85-46F0409120B3}" srcOrd="0" destOrd="0" parTransId="{E015567A-F2E0-4A8D-A471-61ED4043C6F4}" sibTransId="{DFA1D92E-50FA-4619-BB34-D472D6D09CA2}"/>
    <dgm:cxn modelId="{524129A4-D45D-4C81-8BCE-B73046B70737}" type="presOf" srcId="{496FD9F0-1525-4F98-97FE-B65637B78267}" destId="{2404F789-59DE-43B5-9645-C88F1EC2A3D8}" srcOrd="0" destOrd="0" presId="urn:microsoft.com/office/officeart/2005/8/layout/hierarchy1"/>
    <dgm:cxn modelId="{D39A68A4-DB6B-4D5F-A630-D6E57A6857C8}" type="presOf" srcId="{EC713127-EAFA-429C-AA8F-DCC5D537F514}" destId="{84FA9256-C95F-45C6-B0EB-9AA3E554BA26}" srcOrd="0" destOrd="0" presId="urn:microsoft.com/office/officeart/2005/8/layout/hierarchy1"/>
    <dgm:cxn modelId="{02CCBABD-F913-40A2-9589-EFEF816668D8}" type="presOf" srcId="{D3EBBCFF-0A19-4ECB-BEAE-28331EEFFC3E}" destId="{AE993BA4-8320-4B28-9509-224C84F824BE}" srcOrd="0" destOrd="0" presId="urn:microsoft.com/office/officeart/2005/8/layout/hierarchy1"/>
    <dgm:cxn modelId="{0BB41EC5-4F10-4CAC-80B7-9DDB4876EBFA}" srcId="{2E1A79F8-8100-4802-96BC-D53FDDD0F8DD}" destId="{6F3D9E15-CE07-44D4-B609-A64611D122FB}" srcOrd="0" destOrd="0" parTransId="{526DD412-8C9D-4606-A55B-01998FCA6466}" sibTransId="{25A3EC44-DBF6-4292-A028-0A93661913A1}"/>
    <dgm:cxn modelId="{303A78CC-243D-428F-BBDE-BE5A74432701}" type="presOf" srcId="{8C6E1EA2-5A14-4A0C-A940-28738C2176D6}" destId="{29155042-48B5-43CF-9952-7158A7B02F3C}" srcOrd="0" destOrd="0" presId="urn:microsoft.com/office/officeart/2005/8/layout/hierarchy1"/>
    <dgm:cxn modelId="{8FB2D8D8-267E-45A6-860A-78C81E487BD4}" type="presOf" srcId="{96082272-D167-405B-9D85-46F0409120B3}" destId="{5B5A8BD5-2444-4050-BF81-C6124BD699E9}" srcOrd="0" destOrd="0" presId="urn:microsoft.com/office/officeart/2005/8/layout/hierarchy1"/>
    <dgm:cxn modelId="{A3F882E6-8BFC-42FA-9558-88BC25794AAE}" type="presOf" srcId="{4DD47B04-5C08-4D4F-B6F3-C62BCD3175B3}" destId="{1452900C-23E6-41DC-A9BF-A98D21F93981}" srcOrd="0" destOrd="0" presId="urn:microsoft.com/office/officeart/2005/8/layout/hierarchy1"/>
    <dgm:cxn modelId="{85103FE8-E883-49D2-A2C8-577432E631FB}" srcId="{8F3B5E2A-D62E-4818-ABDE-C3630DE86C6C}" destId="{7D16DEC4-EC4E-44E1-A308-36B1A132947C}" srcOrd="1" destOrd="0" parTransId="{496FD9F0-1525-4F98-97FE-B65637B78267}" sibTransId="{AFABA37A-BDF8-4697-96DF-5A019BDD3C61}"/>
    <dgm:cxn modelId="{214571E8-ACC6-404D-B7A0-FFE6CA931E7E}" type="presOf" srcId="{7D16DEC4-EC4E-44E1-A308-36B1A132947C}" destId="{F3C89C4C-1A31-4D03-8418-AAFB532E1173}" srcOrd="0" destOrd="0" presId="urn:microsoft.com/office/officeart/2005/8/layout/hierarchy1"/>
    <dgm:cxn modelId="{5DE9C5FF-708A-488E-B3C9-735066C97DD1}" srcId="{96082272-D167-405B-9D85-46F0409120B3}" destId="{EC713127-EAFA-429C-AA8F-DCC5D537F514}" srcOrd="1" destOrd="0" parTransId="{8C6E1EA2-5A14-4A0C-A940-28738C2176D6}" sibTransId="{F7C4AC33-50B4-4440-9555-BF6E61673A29}"/>
    <dgm:cxn modelId="{C8DEBB41-BCD3-4B3D-B853-AAFE9ECF8CC4}" type="presParOf" srcId="{1452900C-23E6-41DC-A9BF-A98D21F93981}" destId="{B1CE56C7-AEB9-4A84-ADA6-8FE2DBFFC0D0}" srcOrd="0" destOrd="0" presId="urn:microsoft.com/office/officeart/2005/8/layout/hierarchy1"/>
    <dgm:cxn modelId="{6DB72705-66BF-4496-9558-E5175ABD54D8}" type="presParOf" srcId="{B1CE56C7-AEB9-4A84-ADA6-8FE2DBFFC0D0}" destId="{5C2451F7-E5B6-4338-B7D6-FF6B8A9FABD6}" srcOrd="0" destOrd="0" presId="urn:microsoft.com/office/officeart/2005/8/layout/hierarchy1"/>
    <dgm:cxn modelId="{EA13BA26-AA8A-4680-BC38-AE939F3A13D9}" type="presParOf" srcId="{5C2451F7-E5B6-4338-B7D6-FF6B8A9FABD6}" destId="{86E844D2-D897-445B-B4B6-E6C55B9A3B5E}" srcOrd="0" destOrd="0" presId="urn:microsoft.com/office/officeart/2005/8/layout/hierarchy1"/>
    <dgm:cxn modelId="{96143710-C36C-4D5A-B7D7-1E575CC34B23}" type="presParOf" srcId="{5C2451F7-E5B6-4338-B7D6-FF6B8A9FABD6}" destId="{5B5A8BD5-2444-4050-BF81-C6124BD699E9}" srcOrd="1" destOrd="0" presId="urn:microsoft.com/office/officeart/2005/8/layout/hierarchy1"/>
    <dgm:cxn modelId="{447CF653-DD7D-4A2B-A760-F3AB5F9D4AF7}" type="presParOf" srcId="{B1CE56C7-AEB9-4A84-ADA6-8FE2DBFFC0D0}" destId="{6DA88B6C-EA59-4CF3-987C-7A1B4E887151}" srcOrd="1" destOrd="0" presId="urn:microsoft.com/office/officeart/2005/8/layout/hierarchy1"/>
    <dgm:cxn modelId="{D0B14F05-A9AA-452A-812E-6ADFE035E7CD}" type="presParOf" srcId="{6DA88B6C-EA59-4CF3-987C-7A1B4E887151}" destId="{AE993BA4-8320-4B28-9509-224C84F824BE}" srcOrd="0" destOrd="0" presId="urn:microsoft.com/office/officeart/2005/8/layout/hierarchy1"/>
    <dgm:cxn modelId="{A4782007-A950-4F72-8FC3-E27DEEBA98E9}" type="presParOf" srcId="{6DA88B6C-EA59-4CF3-987C-7A1B4E887151}" destId="{D37C3414-FD5F-4B41-A32B-4CCF7832FC2A}" srcOrd="1" destOrd="0" presId="urn:microsoft.com/office/officeart/2005/8/layout/hierarchy1"/>
    <dgm:cxn modelId="{0AC54A0B-21AB-4BD8-A6C8-07CF675E5FCF}" type="presParOf" srcId="{D37C3414-FD5F-4B41-A32B-4CCF7832FC2A}" destId="{1883D852-C16E-4986-88BA-39D6C5CCF497}" srcOrd="0" destOrd="0" presId="urn:microsoft.com/office/officeart/2005/8/layout/hierarchy1"/>
    <dgm:cxn modelId="{59ED45D4-4B91-464D-88F6-D4826ACEDDDC}" type="presParOf" srcId="{1883D852-C16E-4986-88BA-39D6C5CCF497}" destId="{14198C0B-D6BE-4035-BA99-82332AF4FF23}" srcOrd="0" destOrd="0" presId="urn:microsoft.com/office/officeart/2005/8/layout/hierarchy1"/>
    <dgm:cxn modelId="{D2C5AF59-AD32-4B94-81F2-724ED22AA760}" type="presParOf" srcId="{1883D852-C16E-4986-88BA-39D6C5CCF497}" destId="{19452525-384A-4B2F-9D19-527F54C3A404}" srcOrd="1" destOrd="0" presId="urn:microsoft.com/office/officeart/2005/8/layout/hierarchy1"/>
    <dgm:cxn modelId="{C91F2DFE-0216-43C9-BD7E-E64F088C8A3D}" type="presParOf" srcId="{D37C3414-FD5F-4B41-A32B-4CCF7832FC2A}" destId="{B90FE42E-A3E8-4942-9C75-8421824432ED}" srcOrd="1" destOrd="0" presId="urn:microsoft.com/office/officeart/2005/8/layout/hierarchy1"/>
    <dgm:cxn modelId="{44F7144F-13FE-48F7-A89A-7F486D2FCB9B}" type="presParOf" srcId="{B90FE42E-A3E8-4942-9C75-8421824432ED}" destId="{948050EB-87DF-44A4-BF31-047A984168F4}" srcOrd="0" destOrd="0" presId="urn:microsoft.com/office/officeart/2005/8/layout/hierarchy1"/>
    <dgm:cxn modelId="{1AA88698-69A2-432A-8AAA-74717C813B70}" type="presParOf" srcId="{B90FE42E-A3E8-4942-9C75-8421824432ED}" destId="{F08EB8A2-8300-4EDC-9D28-D09314C3AADF}" srcOrd="1" destOrd="0" presId="urn:microsoft.com/office/officeart/2005/8/layout/hierarchy1"/>
    <dgm:cxn modelId="{2DEF46C8-E7B0-4C77-A5AD-EBE3BA245930}" type="presParOf" srcId="{F08EB8A2-8300-4EDC-9D28-D09314C3AADF}" destId="{42336357-B720-4742-871F-30DDE0956185}" srcOrd="0" destOrd="0" presId="urn:microsoft.com/office/officeart/2005/8/layout/hierarchy1"/>
    <dgm:cxn modelId="{F03F076D-A22A-4A1A-B0F7-45ABD123BB15}" type="presParOf" srcId="{42336357-B720-4742-871F-30DDE0956185}" destId="{BE440DC8-ABDE-4F33-B78C-3F2226305EE2}" srcOrd="0" destOrd="0" presId="urn:microsoft.com/office/officeart/2005/8/layout/hierarchy1"/>
    <dgm:cxn modelId="{A2ED65C1-E6F8-405D-AE7C-DD99CF523794}" type="presParOf" srcId="{42336357-B720-4742-871F-30DDE0956185}" destId="{F54179B7-0D79-4404-BEF0-3E93DF3630B6}" srcOrd="1" destOrd="0" presId="urn:microsoft.com/office/officeart/2005/8/layout/hierarchy1"/>
    <dgm:cxn modelId="{88687F4E-6443-42E7-9207-C80313F7CFE3}" type="presParOf" srcId="{F08EB8A2-8300-4EDC-9D28-D09314C3AADF}" destId="{E8C5A55B-AFE0-476D-B3AE-B518E0FADF18}" srcOrd="1" destOrd="0" presId="urn:microsoft.com/office/officeart/2005/8/layout/hierarchy1"/>
    <dgm:cxn modelId="{60C927AB-553F-41FB-A5F6-2DB3518468AC}" type="presParOf" srcId="{E8C5A55B-AFE0-476D-B3AE-B518E0FADF18}" destId="{4E953FC7-57E8-4B89-AF49-94C71527A4AA}" srcOrd="0" destOrd="0" presId="urn:microsoft.com/office/officeart/2005/8/layout/hierarchy1"/>
    <dgm:cxn modelId="{24796318-23F4-4B22-BA89-24D2633EBB9B}" type="presParOf" srcId="{E8C5A55B-AFE0-476D-B3AE-B518E0FADF18}" destId="{3EC434C1-0342-4F97-B3D1-98DD7F6B87F0}" srcOrd="1" destOrd="0" presId="urn:microsoft.com/office/officeart/2005/8/layout/hierarchy1"/>
    <dgm:cxn modelId="{78618007-3252-415C-AF8F-E45FAEE0CEC1}" type="presParOf" srcId="{3EC434C1-0342-4F97-B3D1-98DD7F6B87F0}" destId="{A54CA023-D6DD-4A8E-94C7-D591346264C4}" srcOrd="0" destOrd="0" presId="urn:microsoft.com/office/officeart/2005/8/layout/hierarchy1"/>
    <dgm:cxn modelId="{0E0A7E00-F427-4DF4-917F-1314579F667A}" type="presParOf" srcId="{A54CA023-D6DD-4A8E-94C7-D591346264C4}" destId="{4304A360-80A3-4859-A6B0-3CFEDCDA1177}" srcOrd="0" destOrd="0" presId="urn:microsoft.com/office/officeart/2005/8/layout/hierarchy1"/>
    <dgm:cxn modelId="{EF019FED-A83A-47AF-B7C6-E471C4589A6D}" type="presParOf" srcId="{A54CA023-D6DD-4A8E-94C7-D591346264C4}" destId="{0B3572CC-7B8F-42F7-9F93-214886E2E77A}" srcOrd="1" destOrd="0" presId="urn:microsoft.com/office/officeart/2005/8/layout/hierarchy1"/>
    <dgm:cxn modelId="{736DBB67-4750-446B-A3C5-88797146194F}" type="presParOf" srcId="{3EC434C1-0342-4F97-B3D1-98DD7F6B87F0}" destId="{EA094BFD-FDE4-4309-99D6-7CE432E27071}" srcOrd="1" destOrd="0" presId="urn:microsoft.com/office/officeart/2005/8/layout/hierarchy1"/>
    <dgm:cxn modelId="{7801DE93-5D56-427D-BFC4-8DA24E53598F}" type="presParOf" srcId="{B90FE42E-A3E8-4942-9C75-8421824432ED}" destId="{2404F789-59DE-43B5-9645-C88F1EC2A3D8}" srcOrd="2" destOrd="0" presId="urn:microsoft.com/office/officeart/2005/8/layout/hierarchy1"/>
    <dgm:cxn modelId="{A3475F08-1D27-4AE0-BC3C-B44DC6A49EE9}" type="presParOf" srcId="{B90FE42E-A3E8-4942-9C75-8421824432ED}" destId="{2A8F097E-2CD0-4437-BC14-F91E0D4E340B}" srcOrd="3" destOrd="0" presId="urn:microsoft.com/office/officeart/2005/8/layout/hierarchy1"/>
    <dgm:cxn modelId="{2DBCA808-C4F8-4D18-A940-4C179F14E864}" type="presParOf" srcId="{2A8F097E-2CD0-4437-BC14-F91E0D4E340B}" destId="{E097EC3A-5CA7-4516-AF3A-0B9A595E86BA}" srcOrd="0" destOrd="0" presId="urn:microsoft.com/office/officeart/2005/8/layout/hierarchy1"/>
    <dgm:cxn modelId="{41896B4A-8C50-46B4-88A7-1FD213249D34}" type="presParOf" srcId="{E097EC3A-5CA7-4516-AF3A-0B9A595E86BA}" destId="{5CC3C94F-2713-459E-A603-3C84B6647F73}" srcOrd="0" destOrd="0" presId="urn:microsoft.com/office/officeart/2005/8/layout/hierarchy1"/>
    <dgm:cxn modelId="{02CA7B8C-0029-4308-8BAA-B05DEE56700B}" type="presParOf" srcId="{E097EC3A-5CA7-4516-AF3A-0B9A595E86BA}" destId="{F3C89C4C-1A31-4D03-8418-AAFB532E1173}" srcOrd="1" destOrd="0" presId="urn:microsoft.com/office/officeart/2005/8/layout/hierarchy1"/>
    <dgm:cxn modelId="{C633A115-3717-45F8-B921-9A67E8057CF6}" type="presParOf" srcId="{2A8F097E-2CD0-4437-BC14-F91E0D4E340B}" destId="{90345FF0-D9B5-4518-818A-7163545DAE4B}" srcOrd="1" destOrd="0" presId="urn:microsoft.com/office/officeart/2005/8/layout/hierarchy1"/>
    <dgm:cxn modelId="{E9E69B08-3636-42CA-B07B-963345E9BA80}" type="presParOf" srcId="{90345FF0-D9B5-4518-818A-7163545DAE4B}" destId="{C321DCC9-E092-4C4F-BB40-FC1447126B7C}" srcOrd="0" destOrd="0" presId="urn:microsoft.com/office/officeart/2005/8/layout/hierarchy1"/>
    <dgm:cxn modelId="{43B64416-C072-4765-83C3-107082F0795E}" type="presParOf" srcId="{90345FF0-D9B5-4518-818A-7163545DAE4B}" destId="{8864A36A-E776-4D91-BD5A-C3C66068D7D3}" srcOrd="1" destOrd="0" presId="urn:microsoft.com/office/officeart/2005/8/layout/hierarchy1"/>
    <dgm:cxn modelId="{8E143C9F-1BDD-45A9-84D4-9961926D5E0C}" type="presParOf" srcId="{8864A36A-E776-4D91-BD5A-C3C66068D7D3}" destId="{0373C50E-E174-428D-89A9-45CBBCA64886}" srcOrd="0" destOrd="0" presId="urn:microsoft.com/office/officeart/2005/8/layout/hierarchy1"/>
    <dgm:cxn modelId="{4AD203CC-53E6-4512-BAA0-0578F3DCA42D}" type="presParOf" srcId="{0373C50E-E174-428D-89A9-45CBBCA64886}" destId="{C8BBF058-1135-4667-8849-BED9C06CA375}" srcOrd="0" destOrd="0" presId="urn:microsoft.com/office/officeart/2005/8/layout/hierarchy1"/>
    <dgm:cxn modelId="{F6807AC2-F182-4A4D-BB40-C0390915B4B0}" type="presParOf" srcId="{0373C50E-E174-428D-89A9-45CBBCA64886}" destId="{ED802681-E1E7-492F-95B3-5B8CB6129D33}" srcOrd="1" destOrd="0" presId="urn:microsoft.com/office/officeart/2005/8/layout/hierarchy1"/>
    <dgm:cxn modelId="{55D36DF9-D175-4081-AF74-51AAAFF21A6E}" type="presParOf" srcId="{8864A36A-E776-4D91-BD5A-C3C66068D7D3}" destId="{3F7439A5-416B-450E-ACCF-C87BEFA29D72}" srcOrd="1" destOrd="0" presId="urn:microsoft.com/office/officeart/2005/8/layout/hierarchy1"/>
    <dgm:cxn modelId="{BF90670E-35EE-46CA-A023-545DC52AAB28}" type="presParOf" srcId="{6DA88B6C-EA59-4CF3-987C-7A1B4E887151}" destId="{29155042-48B5-43CF-9952-7158A7B02F3C}" srcOrd="2" destOrd="0" presId="urn:microsoft.com/office/officeart/2005/8/layout/hierarchy1"/>
    <dgm:cxn modelId="{C2F7B70F-2828-4BB2-9D79-BB1B0092E08C}" type="presParOf" srcId="{6DA88B6C-EA59-4CF3-987C-7A1B4E887151}" destId="{D53AB87E-7C1F-437A-BE7E-AF0BB9574BC8}" srcOrd="3" destOrd="0" presId="urn:microsoft.com/office/officeart/2005/8/layout/hierarchy1"/>
    <dgm:cxn modelId="{9B28EF61-E036-4BC9-840A-0B4B4DBDE13A}" type="presParOf" srcId="{D53AB87E-7C1F-437A-BE7E-AF0BB9574BC8}" destId="{302523C7-7CC3-4A7A-ADDA-987CF676F60A}" srcOrd="0" destOrd="0" presId="urn:microsoft.com/office/officeart/2005/8/layout/hierarchy1"/>
    <dgm:cxn modelId="{7CE6C5BC-8C1D-428D-A88C-264BA662518D}" type="presParOf" srcId="{302523C7-7CC3-4A7A-ADDA-987CF676F60A}" destId="{10029555-6978-45C6-BCD5-D5697ACF93F3}" srcOrd="0" destOrd="0" presId="urn:microsoft.com/office/officeart/2005/8/layout/hierarchy1"/>
    <dgm:cxn modelId="{C5C26863-1A5F-4A11-9474-484543F87393}" type="presParOf" srcId="{302523C7-7CC3-4A7A-ADDA-987CF676F60A}" destId="{84FA9256-C95F-45C6-B0EB-9AA3E554BA26}" srcOrd="1" destOrd="0" presId="urn:microsoft.com/office/officeart/2005/8/layout/hierarchy1"/>
    <dgm:cxn modelId="{B203DF3B-91CB-43B7-9F95-5594794C16CC}" type="presParOf" srcId="{D53AB87E-7C1F-437A-BE7E-AF0BB9574BC8}" destId="{276B2C89-49B0-46EF-85F9-F0449AA51222}" srcOrd="1" destOrd="0" presId="urn:microsoft.com/office/officeart/2005/8/layout/hierarchy1"/>
    <dgm:cxn modelId="{26AC9630-28D7-4566-8043-B40476F2EA33}" type="presParOf" srcId="{276B2C89-49B0-46EF-85F9-F0449AA51222}" destId="{470BDADC-FE01-48AC-87A1-799E7FC6EAED}" srcOrd="0" destOrd="0" presId="urn:microsoft.com/office/officeart/2005/8/layout/hierarchy1"/>
    <dgm:cxn modelId="{E0178CE9-0B37-4CDA-B9C7-6129A9CD8AE1}" type="presParOf" srcId="{276B2C89-49B0-46EF-85F9-F0449AA51222}" destId="{ADC1ACF4-19B9-4D3A-879C-959BE1400AC3}" srcOrd="1" destOrd="0" presId="urn:microsoft.com/office/officeart/2005/8/layout/hierarchy1"/>
    <dgm:cxn modelId="{829F1206-BA59-4E05-BB2D-77EEB71220EA}" type="presParOf" srcId="{ADC1ACF4-19B9-4D3A-879C-959BE1400AC3}" destId="{1E836A5D-3E4F-4EA4-9F52-259087F3FAB6}" srcOrd="0" destOrd="0" presId="urn:microsoft.com/office/officeart/2005/8/layout/hierarchy1"/>
    <dgm:cxn modelId="{9B17028C-F3DE-4669-9178-E6986881D067}" type="presParOf" srcId="{1E836A5D-3E4F-4EA4-9F52-259087F3FAB6}" destId="{8276FBAD-FBE2-4C69-895E-0895A2B5F0D7}" srcOrd="0" destOrd="0" presId="urn:microsoft.com/office/officeart/2005/8/layout/hierarchy1"/>
    <dgm:cxn modelId="{2BD4FC8B-C16E-4867-8B6F-36D35B4E5A27}" type="presParOf" srcId="{1E836A5D-3E4F-4EA4-9F52-259087F3FAB6}" destId="{363525BD-3853-443B-9A2D-EDBCC56CA906}" srcOrd="1" destOrd="0" presId="urn:microsoft.com/office/officeart/2005/8/layout/hierarchy1"/>
    <dgm:cxn modelId="{8C8434F8-8702-4EE8-8AAF-81567E1D3BC0}" type="presParOf" srcId="{ADC1ACF4-19B9-4D3A-879C-959BE1400AC3}" destId="{6195F981-3B45-4EB0-B557-4E0A12B8D6E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A1440-32E9-48BB-8132-F12EB457736C}">
      <dsp:nvSpPr>
        <dsp:cNvPr id="0" name=""/>
        <dsp:cNvSpPr/>
      </dsp:nvSpPr>
      <dsp:spPr>
        <a:xfrm>
          <a:off x="0" y="754339"/>
          <a:ext cx="2563307" cy="153798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Supply  of Goods or Services</a:t>
          </a:r>
        </a:p>
      </dsp:txBody>
      <dsp:txXfrm>
        <a:off x="45046" y="799385"/>
        <a:ext cx="2473215" cy="1447892"/>
      </dsp:txXfrm>
    </dsp:sp>
    <dsp:sp modelId="{597F3971-EB22-4761-AE48-C2DE76AF0C28}">
      <dsp:nvSpPr>
        <dsp:cNvPr id="0" name=""/>
        <dsp:cNvSpPr/>
      </dsp:nvSpPr>
      <dsp:spPr>
        <a:xfrm>
          <a:off x="2821104" y="1205481"/>
          <a:ext cx="546528" cy="63570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821104" y="1332621"/>
        <a:ext cx="382570" cy="381420"/>
      </dsp:txXfrm>
    </dsp:sp>
    <dsp:sp modelId="{27DBB13B-8C32-47B6-AE79-4839FEBD3451}">
      <dsp:nvSpPr>
        <dsp:cNvPr id="0" name=""/>
        <dsp:cNvSpPr/>
      </dsp:nvSpPr>
      <dsp:spPr>
        <a:xfrm>
          <a:off x="3594493" y="754339"/>
          <a:ext cx="2563307" cy="1537984"/>
        </a:xfrm>
        <a:prstGeom prst="roundRect">
          <a:avLst>
            <a:gd name="adj" fmla="val 10000"/>
          </a:avLst>
        </a:prstGeom>
        <a:solidFill>
          <a:schemeClr val="accent5">
            <a:hueOff val="785595"/>
            <a:satOff val="-3757"/>
            <a:lumOff val="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For consideration</a:t>
          </a:r>
        </a:p>
      </dsp:txBody>
      <dsp:txXfrm>
        <a:off x="3639539" y="799385"/>
        <a:ext cx="2473215" cy="1447892"/>
      </dsp:txXfrm>
    </dsp:sp>
    <dsp:sp modelId="{3F05012D-A874-438D-B728-385524B5BAD6}">
      <dsp:nvSpPr>
        <dsp:cNvPr id="0" name=""/>
        <dsp:cNvSpPr/>
      </dsp:nvSpPr>
      <dsp:spPr>
        <a:xfrm>
          <a:off x="6414131" y="1205481"/>
          <a:ext cx="543421" cy="635700"/>
        </a:xfrm>
        <a:prstGeom prst="rightArrow">
          <a:avLst>
            <a:gd name="adj1" fmla="val 60000"/>
            <a:gd name="adj2" fmla="val 50000"/>
          </a:avLst>
        </a:prstGeom>
        <a:solidFill>
          <a:schemeClr val="accent5">
            <a:hueOff val="1178392"/>
            <a:satOff val="-5635"/>
            <a:lumOff val="61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414131" y="1332621"/>
        <a:ext cx="380395" cy="381420"/>
      </dsp:txXfrm>
    </dsp:sp>
    <dsp:sp modelId="{09A1C712-2EEC-4A54-8E2F-E1106D1AD7FA}">
      <dsp:nvSpPr>
        <dsp:cNvPr id="0" name=""/>
        <dsp:cNvSpPr/>
      </dsp:nvSpPr>
      <dsp:spPr>
        <a:xfrm>
          <a:off x="7183124" y="754339"/>
          <a:ext cx="2563307" cy="1537984"/>
        </a:xfrm>
        <a:prstGeom prst="roundRect">
          <a:avLst>
            <a:gd name="adj" fmla="val 10000"/>
          </a:avLst>
        </a:prstGeom>
        <a:solidFill>
          <a:schemeClr val="accent5">
            <a:hueOff val="1571189"/>
            <a:satOff val="-7513"/>
            <a:lumOff val="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By taxable person</a:t>
          </a:r>
        </a:p>
      </dsp:txBody>
      <dsp:txXfrm>
        <a:off x="7228170" y="799385"/>
        <a:ext cx="2473215" cy="1447892"/>
      </dsp:txXfrm>
    </dsp:sp>
    <dsp:sp modelId="{C386E9FE-82C5-44C1-9B05-BCAB53BE7824}">
      <dsp:nvSpPr>
        <dsp:cNvPr id="0" name=""/>
        <dsp:cNvSpPr/>
      </dsp:nvSpPr>
      <dsp:spPr>
        <a:xfrm>
          <a:off x="10002762" y="1205481"/>
          <a:ext cx="543421" cy="635700"/>
        </a:xfrm>
        <a:prstGeom prst="rightArrow">
          <a:avLst>
            <a:gd name="adj1" fmla="val 60000"/>
            <a:gd name="adj2" fmla="val 50000"/>
          </a:avLst>
        </a:prstGeom>
        <a:solidFill>
          <a:schemeClr val="accent5">
            <a:hueOff val="2356783"/>
            <a:satOff val="-11270"/>
            <a:lumOff val="12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10002762" y="1332621"/>
        <a:ext cx="380395" cy="381420"/>
      </dsp:txXfrm>
    </dsp:sp>
    <dsp:sp modelId="{5E0056E4-48E3-4449-911A-53CE01430681}">
      <dsp:nvSpPr>
        <dsp:cNvPr id="0" name=""/>
        <dsp:cNvSpPr/>
      </dsp:nvSpPr>
      <dsp:spPr>
        <a:xfrm>
          <a:off x="10771754" y="754339"/>
          <a:ext cx="2563307" cy="1537984"/>
        </a:xfrm>
        <a:prstGeom prst="roundRect">
          <a:avLst>
            <a:gd name="adj" fmla="val 10000"/>
          </a:avLst>
        </a:prstGeom>
        <a:solidFill>
          <a:schemeClr val="accent5">
            <a:hueOff val="2356783"/>
            <a:satOff val="-11270"/>
            <a:lumOff val="1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In the course of conducting business in the UAE</a:t>
          </a:r>
        </a:p>
      </dsp:txBody>
      <dsp:txXfrm>
        <a:off x="10816800" y="799385"/>
        <a:ext cx="2473215" cy="1447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41EF4-27DC-4BC0-9485-CA28DD83A5CB}">
      <dsp:nvSpPr>
        <dsp:cNvPr id="0" name=""/>
        <dsp:cNvSpPr/>
      </dsp:nvSpPr>
      <dsp:spPr>
        <a:xfrm>
          <a:off x="3673376" y="2295"/>
          <a:ext cx="9113603" cy="1624791"/>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just" defTabSz="622300">
            <a:lnSpc>
              <a:spcPct val="90000"/>
            </a:lnSpc>
            <a:spcBef>
              <a:spcPct val="0"/>
            </a:spcBef>
            <a:spcAft>
              <a:spcPct val="15000"/>
            </a:spcAft>
            <a:buFont typeface="Arial" panose="020B0604020202020204" pitchFamily="34" charset="0"/>
            <a:buChar char="•"/>
          </a:pPr>
          <a:r>
            <a:rPr lang="en-US" sz="1400" kern="1200" dirty="0">
              <a:latin typeface="Montserrat" panose="00000500000000000000" pitchFamily="2" charset="0"/>
              <a:cs typeface="Arial" panose="020B0604020202020204" pitchFamily="34" charset="0"/>
            </a:rPr>
            <a:t>No VAT is charged to customers, and the supplier may be able to recover related input tax. </a:t>
          </a:r>
          <a:endParaRPr lang="en-US" sz="1400" kern="1200" dirty="0">
            <a:latin typeface="Montserrat" panose="00000500000000000000" pitchFamily="2" charset="0"/>
          </a:endParaRPr>
        </a:p>
        <a:p>
          <a:pPr marL="114300" lvl="1" indent="-114300" algn="just" defTabSz="622300">
            <a:lnSpc>
              <a:spcPct val="90000"/>
            </a:lnSpc>
            <a:spcBef>
              <a:spcPct val="0"/>
            </a:spcBef>
            <a:spcAft>
              <a:spcPct val="15000"/>
            </a:spcAft>
            <a:buFont typeface="Arial" panose="020B0604020202020204" pitchFamily="34" charset="0"/>
            <a:buChar char="•"/>
          </a:pPr>
          <a:r>
            <a:rPr lang="en-US" sz="1400" kern="1200" dirty="0">
              <a:latin typeface="Montserrat" panose="00000500000000000000" pitchFamily="2" charset="0"/>
              <a:cs typeface="Arial" panose="020B0604020202020204" pitchFamily="34" charset="0"/>
            </a:rPr>
            <a:t>Examples of out-of-scope supplies include supplies treated as made outside the UAE. (e.g. certain goods in designated zones).</a:t>
          </a:r>
        </a:p>
        <a:p>
          <a:pPr marL="114300" lvl="1" indent="-114300" algn="just" defTabSz="622300">
            <a:lnSpc>
              <a:spcPct val="90000"/>
            </a:lnSpc>
            <a:spcBef>
              <a:spcPct val="0"/>
            </a:spcBef>
            <a:spcAft>
              <a:spcPct val="15000"/>
            </a:spcAft>
            <a:buFont typeface="Arial" panose="020B0604020202020204" pitchFamily="34" charset="0"/>
            <a:buChar char="•"/>
          </a:pPr>
          <a:r>
            <a:rPr lang="en-US" sz="1400" kern="1200" dirty="0">
              <a:latin typeface="Montserrat" panose="00000500000000000000" pitchFamily="2" charset="0"/>
              <a:cs typeface="Arial" panose="020B0604020202020204" pitchFamily="34" charset="0"/>
            </a:rPr>
            <a:t>Not subject to VAT in the UAE but may be subject to VAT in another jurisdiction.</a:t>
          </a:r>
          <a:endParaRPr lang="en-US" sz="1400" kern="1200" dirty="0">
            <a:latin typeface="Montserrat" panose="00000500000000000000" pitchFamily="2" charset="0"/>
          </a:endParaRPr>
        </a:p>
        <a:p>
          <a:pPr marL="114300" lvl="1" indent="-114300" algn="just" defTabSz="622300">
            <a:lnSpc>
              <a:spcPct val="90000"/>
            </a:lnSpc>
            <a:spcBef>
              <a:spcPct val="0"/>
            </a:spcBef>
            <a:spcAft>
              <a:spcPct val="15000"/>
            </a:spcAft>
            <a:buFont typeface="Arial" panose="020B0604020202020204" pitchFamily="34" charset="0"/>
            <a:buChar char="•"/>
          </a:pPr>
          <a:r>
            <a:rPr lang="en-US" sz="1400" kern="1200" dirty="0">
              <a:latin typeface="Montserrat" panose="00000500000000000000" pitchFamily="2" charset="0"/>
              <a:cs typeface="Arial" panose="020B0604020202020204" pitchFamily="34" charset="0"/>
            </a:rPr>
            <a:t>Input tax incurred on making out-of-scope supplies may still be recoverable. </a:t>
          </a:r>
          <a:endParaRPr lang="en-US" sz="1400" kern="1200" dirty="0">
            <a:latin typeface="Montserrat" panose="00000500000000000000" pitchFamily="2" charset="0"/>
          </a:endParaRPr>
        </a:p>
      </dsp:txBody>
      <dsp:txXfrm>
        <a:off x="3673376" y="205394"/>
        <a:ext cx="8504306" cy="1218593"/>
      </dsp:txXfrm>
    </dsp:sp>
    <dsp:sp modelId="{F7B95808-48E9-4AFB-A473-3AFBC46847A3}">
      <dsp:nvSpPr>
        <dsp:cNvPr id="0" name=""/>
        <dsp:cNvSpPr/>
      </dsp:nvSpPr>
      <dsp:spPr>
        <a:xfrm>
          <a:off x="734483" y="78780"/>
          <a:ext cx="2955487" cy="14718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ontserrat" panose="00000500000000000000" pitchFamily="2" charset="0"/>
            </a:rPr>
            <a:t>Outside the Scope</a:t>
          </a:r>
        </a:p>
      </dsp:txBody>
      <dsp:txXfrm>
        <a:off x="806331" y="150628"/>
        <a:ext cx="2811791" cy="1328124"/>
      </dsp:txXfrm>
    </dsp:sp>
    <dsp:sp modelId="{9E3644B4-8E7B-4846-8301-DF0DDED4F71B}">
      <dsp:nvSpPr>
        <dsp:cNvPr id="0" name=""/>
        <dsp:cNvSpPr/>
      </dsp:nvSpPr>
      <dsp:spPr>
        <a:xfrm>
          <a:off x="3634439" y="1520252"/>
          <a:ext cx="7582027" cy="1624791"/>
        </a:xfrm>
        <a:prstGeom prst="rightArrow">
          <a:avLst>
            <a:gd name="adj1" fmla="val 75000"/>
            <a:gd name="adj2" fmla="val 50000"/>
          </a:avLst>
        </a:prstGeom>
        <a:solidFill>
          <a:schemeClr val="accent4">
            <a:tint val="40000"/>
            <a:alpha val="90000"/>
            <a:hueOff val="-724163"/>
            <a:satOff val="-9914"/>
            <a:lumOff val="-1313"/>
            <a:alphaOff val="0"/>
          </a:schemeClr>
        </a:solidFill>
        <a:ln w="12700" cap="flat" cmpd="sng" algn="ctr">
          <a:solidFill>
            <a:schemeClr val="accent4">
              <a:tint val="40000"/>
              <a:alpha val="90000"/>
              <a:hueOff val="-724163"/>
              <a:satOff val="-9914"/>
              <a:lumOff val="-13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just" defTabSz="622300">
            <a:lnSpc>
              <a:spcPct val="90000"/>
            </a:lnSpc>
            <a:spcBef>
              <a:spcPct val="0"/>
            </a:spcBef>
            <a:spcAft>
              <a:spcPct val="15000"/>
            </a:spcAft>
            <a:buNone/>
          </a:pPr>
          <a:r>
            <a:rPr lang="en-US" sz="1400" kern="1200" dirty="0">
              <a:latin typeface="Montserrat" panose="00000500000000000000" pitchFamily="2" charset="0"/>
            </a:rPr>
            <a:t>No VAT is charged and input tax is not recoverable.</a:t>
          </a:r>
        </a:p>
        <a:p>
          <a:pPr marL="114300" lvl="1" indent="-114300" algn="just" defTabSz="622300">
            <a:lnSpc>
              <a:spcPct val="90000"/>
            </a:lnSpc>
            <a:spcBef>
              <a:spcPct val="0"/>
            </a:spcBef>
            <a:spcAft>
              <a:spcPct val="15000"/>
            </a:spcAft>
            <a:buFont typeface="Arial" panose="020B0604020202020204" pitchFamily="34" charset="0"/>
            <a:buChar char="•"/>
          </a:pPr>
          <a:r>
            <a:rPr lang="en-US" sz="1400" kern="1200" dirty="0">
              <a:latin typeface="Montserrat" panose="00000500000000000000" pitchFamily="2" charset="0"/>
            </a:rPr>
            <a:t>Residential Buildings</a:t>
          </a:r>
        </a:p>
        <a:p>
          <a:pPr marL="114300" lvl="1" indent="-114300" algn="just" defTabSz="622300">
            <a:lnSpc>
              <a:spcPct val="90000"/>
            </a:lnSpc>
            <a:spcBef>
              <a:spcPct val="0"/>
            </a:spcBef>
            <a:spcAft>
              <a:spcPct val="15000"/>
            </a:spcAft>
            <a:buFont typeface="Arial" panose="020B0604020202020204" pitchFamily="34" charset="0"/>
            <a:buChar char="•"/>
          </a:pPr>
          <a:r>
            <a:rPr lang="en-US" sz="1400" kern="1200" dirty="0">
              <a:latin typeface="Montserrat" panose="00000500000000000000" pitchFamily="2" charset="0"/>
            </a:rPr>
            <a:t>Financial Services</a:t>
          </a:r>
        </a:p>
        <a:p>
          <a:pPr marL="114300" lvl="1" indent="-114300" algn="just" defTabSz="622300">
            <a:lnSpc>
              <a:spcPct val="90000"/>
            </a:lnSpc>
            <a:spcBef>
              <a:spcPct val="0"/>
            </a:spcBef>
            <a:spcAft>
              <a:spcPct val="15000"/>
            </a:spcAft>
            <a:buFont typeface="Arial" panose="020B0604020202020204" pitchFamily="34" charset="0"/>
            <a:buChar char="•"/>
          </a:pPr>
          <a:r>
            <a:rPr lang="en-US" sz="1400" kern="1200" dirty="0">
              <a:latin typeface="Montserrat" panose="00000500000000000000" pitchFamily="2" charset="0"/>
            </a:rPr>
            <a:t>Bare Land</a:t>
          </a:r>
        </a:p>
        <a:p>
          <a:pPr marL="114300" lvl="1" indent="-114300" algn="just" defTabSz="622300">
            <a:lnSpc>
              <a:spcPct val="90000"/>
            </a:lnSpc>
            <a:spcBef>
              <a:spcPct val="0"/>
            </a:spcBef>
            <a:spcAft>
              <a:spcPct val="15000"/>
            </a:spcAft>
            <a:buFont typeface="Arial" panose="020B0604020202020204" pitchFamily="34" charset="0"/>
            <a:buChar char="•"/>
          </a:pPr>
          <a:r>
            <a:rPr lang="en-US" sz="1400" kern="1200" dirty="0">
              <a:latin typeface="Montserrat" panose="00000500000000000000" pitchFamily="2" charset="0"/>
            </a:rPr>
            <a:t>Local Passenger Transport</a:t>
          </a:r>
        </a:p>
      </dsp:txBody>
      <dsp:txXfrm>
        <a:off x="3634439" y="1723351"/>
        <a:ext cx="6972730" cy="1218593"/>
      </dsp:txXfrm>
    </dsp:sp>
    <dsp:sp modelId="{421F0A3A-D09A-49DD-AE90-C533E0562E94}">
      <dsp:nvSpPr>
        <dsp:cNvPr id="0" name=""/>
        <dsp:cNvSpPr/>
      </dsp:nvSpPr>
      <dsp:spPr>
        <a:xfrm>
          <a:off x="817727" y="1683510"/>
          <a:ext cx="2818466" cy="1269273"/>
        </a:xfrm>
        <a:prstGeom prst="roundRect">
          <a:avLst/>
        </a:prstGeom>
        <a:solidFill>
          <a:schemeClr val="accent4">
            <a:hueOff val="-764177"/>
            <a:satOff val="-5123"/>
            <a:lumOff val="-5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ontserrat" panose="00000500000000000000" pitchFamily="2" charset="0"/>
            </a:rPr>
            <a:t>Exempt</a:t>
          </a:r>
        </a:p>
      </dsp:txBody>
      <dsp:txXfrm>
        <a:off x="879688" y="1745471"/>
        <a:ext cx="2694544" cy="1145351"/>
      </dsp:txXfrm>
    </dsp:sp>
    <dsp:sp modelId="{ACBEB417-A510-4044-8F92-2847EED16F4D}">
      <dsp:nvSpPr>
        <dsp:cNvPr id="0" name=""/>
        <dsp:cNvSpPr/>
      </dsp:nvSpPr>
      <dsp:spPr>
        <a:xfrm>
          <a:off x="3350088" y="3166865"/>
          <a:ext cx="9071509" cy="1295717"/>
        </a:xfrm>
        <a:prstGeom prst="rightArrow">
          <a:avLst>
            <a:gd name="adj1" fmla="val 75000"/>
            <a:gd name="adj2" fmla="val 50000"/>
          </a:avLst>
        </a:prstGeom>
        <a:solidFill>
          <a:schemeClr val="accent4">
            <a:tint val="40000"/>
            <a:alpha val="90000"/>
            <a:hueOff val="-1448327"/>
            <a:satOff val="-19828"/>
            <a:lumOff val="-2626"/>
            <a:alphaOff val="0"/>
          </a:schemeClr>
        </a:solidFill>
        <a:ln w="12700" cap="flat" cmpd="sng" algn="ctr">
          <a:solidFill>
            <a:schemeClr val="accent4">
              <a:tint val="40000"/>
              <a:alpha val="90000"/>
              <a:hueOff val="-1448327"/>
              <a:satOff val="-19828"/>
              <a:lumOff val="-26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just" defTabSz="622300">
            <a:lnSpc>
              <a:spcPct val="90000"/>
            </a:lnSpc>
            <a:spcBef>
              <a:spcPct val="0"/>
            </a:spcBef>
            <a:spcAft>
              <a:spcPct val="15000"/>
            </a:spcAft>
            <a:buChar char="•"/>
          </a:pPr>
          <a:r>
            <a:rPr lang="en-US" sz="1400" kern="1200" dirty="0">
              <a:latin typeface="Montserrat" panose="00000500000000000000" pitchFamily="2" charset="0"/>
            </a:rPr>
            <a:t>VAT is charged at 0%, with full recovery of related input tax permitted.</a:t>
          </a:r>
        </a:p>
        <a:p>
          <a:pPr marL="114300" lvl="1" indent="-114300" algn="just" defTabSz="622300">
            <a:lnSpc>
              <a:spcPct val="90000"/>
            </a:lnSpc>
            <a:spcBef>
              <a:spcPct val="0"/>
            </a:spcBef>
            <a:spcAft>
              <a:spcPct val="15000"/>
            </a:spcAft>
            <a:buChar char="•"/>
          </a:pPr>
          <a:r>
            <a:rPr lang="en-US" sz="1400" kern="1200" dirty="0">
              <a:latin typeface="Montserrat" panose="00000500000000000000" pitchFamily="2" charset="0"/>
            </a:rPr>
            <a:t>Zero-rated supplies are specified under Article 45 of Decree Law.</a:t>
          </a:r>
        </a:p>
      </dsp:txBody>
      <dsp:txXfrm>
        <a:off x="3350088" y="3328830"/>
        <a:ext cx="8585615" cy="971787"/>
      </dsp:txXfrm>
    </dsp:sp>
    <dsp:sp modelId="{54175158-6E85-4ACB-B6AE-190CF5A2B072}">
      <dsp:nvSpPr>
        <dsp:cNvPr id="0" name=""/>
        <dsp:cNvSpPr/>
      </dsp:nvSpPr>
      <dsp:spPr>
        <a:xfrm>
          <a:off x="672584" y="3205716"/>
          <a:ext cx="2661099" cy="1179576"/>
        </a:xfrm>
        <a:prstGeom prst="roundRect">
          <a:avLst/>
        </a:prstGeom>
        <a:solidFill>
          <a:schemeClr val="accent4">
            <a:hueOff val="-1528355"/>
            <a:satOff val="-10245"/>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ontserrat" panose="00000500000000000000" pitchFamily="2" charset="0"/>
            </a:rPr>
            <a:t>Zero Rated</a:t>
          </a:r>
        </a:p>
      </dsp:txBody>
      <dsp:txXfrm>
        <a:off x="730166" y="3263298"/>
        <a:ext cx="2545935" cy="1064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7F433-F5B1-4BB8-8001-B0331BDEAE0B}">
      <dsp:nvSpPr>
        <dsp:cNvPr id="0" name=""/>
        <dsp:cNvSpPr/>
      </dsp:nvSpPr>
      <dsp:spPr>
        <a:xfrm>
          <a:off x="6059977" y="1286213"/>
          <a:ext cx="5323544" cy="307973"/>
        </a:xfrm>
        <a:custGeom>
          <a:avLst/>
          <a:gdLst/>
          <a:ahLst/>
          <a:cxnLst/>
          <a:rect l="0" t="0" r="0" b="0"/>
          <a:pathLst>
            <a:path>
              <a:moveTo>
                <a:pt x="0" y="0"/>
              </a:moveTo>
              <a:lnTo>
                <a:pt x="0" y="153986"/>
              </a:lnTo>
              <a:lnTo>
                <a:pt x="5323544" y="153986"/>
              </a:lnTo>
              <a:lnTo>
                <a:pt x="5323544" y="307973"/>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D6E92D-3A07-44A1-9DFD-5791F31171AC}">
      <dsp:nvSpPr>
        <dsp:cNvPr id="0" name=""/>
        <dsp:cNvSpPr/>
      </dsp:nvSpPr>
      <dsp:spPr>
        <a:xfrm>
          <a:off x="6059977" y="1286213"/>
          <a:ext cx="3549029" cy="307973"/>
        </a:xfrm>
        <a:custGeom>
          <a:avLst/>
          <a:gdLst/>
          <a:ahLst/>
          <a:cxnLst/>
          <a:rect l="0" t="0" r="0" b="0"/>
          <a:pathLst>
            <a:path>
              <a:moveTo>
                <a:pt x="0" y="0"/>
              </a:moveTo>
              <a:lnTo>
                <a:pt x="0" y="153986"/>
              </a:lnTo>
              <a:lnTo>
                <a:pt x="3549029" y="153986"/>
              </a:lnTo>
              <a:lnTo>
                <a:pt x="3549029" y="307973"/>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C042B-378B-4006-9FCA-E1F23CC3F2F8}">
      <dsp:nvSpPr>
        <dsp:cNvPr id="0" name=""/>
        <dsp:cNvSpPr/>
      </dsp:nvSpPr>
      <dsp:spPr>
        <a:xfrm>
          <a:off x="6059977" y="1286213"/>
          <a:ext cx="1774514" cy="307973"/>
        </a:xfrm>
        <a:custGeom>
          <a:avLst/>
          <a:gdLst/>
          <a:ahLst/>
          <a:cxnLst/>
          <a:rect l="0" t="0" r="0" b="0"/>
          <a:pathLst>
            <a:path>
              <a:moveTo>
                <a:pt x="0" y="0"/>
              </a:moveTo>
              <a:lnTo>
                <a:pt x="0" y="153986"/>
              </a:lnTo>
              <a:lnTo>
                <a:pt x="1774514" y="153986"/>
              </a:lnTo>
              <a:lnTo>
                <a:pt x="1774514" y="307973"/>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2B9398-648C-4F89-8E30-F9E68556D112}">
      <dsp:nvSpPr>
        <dsp:cNvPr id="0" name=""/>
        <dsp:cNvSpPr/>
      </dsp:nvSpPr>
      <dsp:spPr>
        <a:xfrm>
          <a:off x="5473361" y="2327457"/>
          <a:ext cx="219981" cy="2757097"/>
        </a:xfrm>
        <a:custGeom>
          <a:avLst/>
          <a:gdLst/>
          <a:ahLst/>
          <a:cxnLst/>
          <a:rect l="0" t="0" r="0" b="0"/>
          <a:pathLst>
            <a:path>
              <a:moveTo>
                <a:pt x="0" y="0"/>
              </a:moveTo>
              <a:lnTo>
                <a:pt x="0" y="2757097"/>
              </a:lnTo>
              <a:lnTo>
                <a:pt x="219981" y="2757097"/>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FEEE77-7914-49CE-87CD-79CA3B9EE9E0}">
      <dsp:nvSpPr>
        <dsp:cNvPr id="0" name=""/>
        <dsp:cNvSpPr/>
      </dsp:nvSpPr>
      <dsp:spPr>
        <a:xfrm>
          <a:off x="5473361" y="2327457"/>
          <a:ext cx="219981" cy="1715853"/>
        </a:xfrm>
        <a:custGeom>
          <a:avLst/>
          <a:gdLst/>
          <a:ahLst/>
          <a:cxnLst/>
          <a:rect l="0" t="0" r="0" b="0"/>
          <a:pathLst>
            <a:path>
              <a:moveTo>
                <a:pt x="0" y="0"/>
              </a:moveTo>
              <a:lnTo>
                <a:pt x="0" y="1715853"/>
              </a:lnTo>
              <a:lnTo>
                <a:pt x="219981" y="1715853"/>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DE2FF2-3792-403C-8DC7-6656489F06D8}">
      <dsp:nvSpPr>
        <dsp:cNvPr id="0" name=""/>
        <dsp:cNvSpPr/>
      </dsp:nvSpPr>
      <dsp:spPr>
        <a:xfrm>
          <a:off x="5473361" y="2327457"/>
          <a:ext cx="219981" cy="674608"/>
        </a:xfrm>
        <a:custGeom>
          <a:avLst/>
          <a:gdLst/>
          <a:ahLst/>
          <a:cxnLst/>
          <a:rect l="0" t="0" r="0" b="0"/>
          <a:pathLst>
            <a:path>
              <a:moveTo>
                <a:pt x="0" y="0"/>
              </a:moveTo>
              <a:lnTo>
                <a:pt x="0" y="674608"/>
              </a:lnTo>
              <a:lnTo>
                <a:pt x="219981" y="674608"/>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47D91E-CE1D-4B1F-B6B5-C5127CCF8369}">
      <dsp:nvSpPr>
        <dsp:cNvPr id="0" name=""/>
        <dsp:cNvSpPr/>
      </dsp:nvSpPr>
      <dsp:spPr>
        <a:xfrm>
          <a:off x="6014257" y="1286213"/>
          <a:ext cx="91440" cy="307973"/>
        </a:xfrm>
        <a:custGeom>
          <a:avLst/>
          <a:gdLst/>
          <a:ahLst/>
          <a:cxnLst/>
          <a:rect l="0" t="0" r="0" b="0"/>
          <a:pathLst>
            <a:path>
              <a:moveTo>
                <a:pt x="45720" y="0"/>
              </a:moveTo>
              <a:lnTo>
                <a:pt x="45720" y="307973"/>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ED834B-4F75-4331-B307-CC10A4D297A6}">
      <dsp:nvSpPr>
        <dsp:cNvPr id="0" name=""/>
        <dsp:cNvSpPr/>
      </dsp:nvSpPr>
      <dsp:spPr>
        <a:xfrm>
          <a:off x="3698846" y="2327457"/>
          <a:ext cx="219981" cy="3798341"/>
        </a:xfrm>
        <a:custGeom>
          <a:avLst/>
          <a:gdLst/>
          <a:ahLst/>
          <a:cxnLst/>
          <a:rect l="0" t="0" r="0" b="0"/>
          <a:pathLst>
            <a:path>
              <a:moveTo>
                <a:pt x="0" y="0"/>
              </a:moveTo>
              <a:lnTo>
                <a:pt x="0" y="3798341"/>
              </a:lnTo>
              <a:lnTo>
                <a:pt x="219981" y="3798341"/>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5CF828-11B0-4FAA-A7ED-D97171D136BD}">
      <dsp:nvSpPr>
        <dsp:cNvPr id="0" name=""/>
        <dsp:cNvSpPr/>
      </dsp:nvSpPr>
      <dsp:spPr>
        <a:xfrm>
          <a:off x="3698846" y="2327457"/>
          <a:ext cx="219981" cy="2757097"/>
        </a:xfrm>
        <a:custGeom>
          <a:avLst/>
          <a:gdLst/>
          <a:ahLst/>
          <a:cxnLst/>
          <a:rect l="0" t="0" r="0" b="0"/>
          <a:pathLst>
            <a:path>
              <a:moveTo>
                <a:pt x="0" y="0"/>
              </a:moveTo>
              <a:lnTo>
                <a:pt x="0" y="2757097"/>
              </a:lnTo>
              <a:lnTo>
                <a:pt x="219981" y="2757097"/>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71A407-B07C-4F2C-8523-439ACE349B6D}">
      <dsp:nvSpPr>
        <dsp:cNvPr id="0" name=""/>
        <dsp:cNvSpPr/>
      </dsp:nvSpPr>
      <dsp:spPr>
        <a:xfrm>
          <a:off x="3698846" y="2327457"/>
          <a:ext cx="219981" cy="1715853"/>
        </a:xfrm>
        <a:custGeom>
          <a:avLst/>
          <a:gdLst/>
          <a:ahLst/>
          <a:cxnLst/>
          <a:rect l="0" t="0" r="0" b="0"/>
          <a:pathLst>
            <a:path>
              <a:moveTo>
                <a:pt x="0" y="0"/>
              </a:moveTo>
              <a:lnTo>
                <a:pt x="0" y="1715853"/>
              </a:lnTo>
              <a:lnTo>
                <a:pt x="219981" y="1715853"/>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CDCAE9-4B36-49EF-808B-2463F7370B0D}">
      <dsp:nvSpPr>
        <dsp:cNvPr id="0" name=""/>
        <dsp:cNvSpPr/>
      </dsp:nvSpPr>
      <dsp:spPr>
        <a:xfrm>
          <a:off x="3698846" y="2327457"/>
          <a:ext cx="219981" cy="674608"/>
        </a:xfrm>
        <a:custGeom>
          <a:avLst/>
          <a:gdLst/>
          <a:ahLst/>
          <a:cxnLst/>
          <a:rect l="0" t="0" r="0" b="0"/>
          <a:pathLst>
            <a:path>
              <a:moveTo>
                <a:pt x="0" y="0"/>
              </a:moveTo>
              <a:lnTo>
                <a:pt x="0" y="674608"/>
              </a:lnTo>
              <a:lnTo>
                <a:pt x="219981" y="674608"/>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38DCD4-9FCB-458B-AD8F-7336767EA274}">
      <dsp:nvSpPr>
        <dsp:cNvPr id="0" name=""/>
        <dsp:cNvSpPr/>
      </dsp:nvSpPr>
      <dsp:spPr>
        <a:xfrm>
          <a:off x="4285462" y="1286213"/>
          <a:ext cx="1774514" cy="307973"/>
        </a:xfrm>
        <a:custGeom>
          <a:avLst/>
          <a:gdLst/>
          <a:ahLst/>
          <a:cxnLst/>
          <a:rect l="0" t="0" r="0" b="0"/>
          <a:pathLst>
            <a:path>
              <a:moveTo>
                <a:pt x="1774514" y="0"/>
              </a:moveTo>
              <a:lnTo>
                <a:pt x="1774514" y="153986"/>
              </a:lnTo>
              <a:lnTo>
                <a:pt x="0" y="153986"/>
              </a:lnTo>
              <a:lnTo>
                <a:pt x="0" y="307973"/>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14B640-6907-46D2-B8D6-061D0D089A84}">
      <dsp:nvSpPr>
        <dsp:cNvPr id="0" name=""/>
        <dsp:cNvSpPr/>
      </dsp:nvSpPr>
      <dsp:spPr>
        <a:xfrm>
          <a:off x="2510947" y="1286213"/>
          <a:ext cx="3549029" cy="307973"/>
        </a:xfrm>
        <a:custGeom>
          <a:avLst/>
          <a:gdLst/>
          <a:ahLst/>
          <a:cxnLst/>
          <a:rect l="0" t="0" r="0" b="0"/>
          <a:pathLst>
            <a:path>
              <a:moveTo>
                <a:pt x="3549029" y="0"/>
              </a:moveTo>
              <a:lnTo>
                <a:pt x="3549029" y="153986"/>
              </a:lnTo>
              <a:lnTo>
                <a:pt x="0" y="153986"/>
              </a:lnTo>
              <a:lnTo>
                <a:pt x="0" y="307973"/>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8C7C69-317A-467E-B558-6A75337F764F}">
      <dsp:nvSpPr>
        <dsp:cNvPr id="0" name=""/>
        <dsp:cNvSpPr/>
      </dsp:nvSpPr>
      <dsp:spPr>
        <a:xfrm>
          <a:off x="149816" y="2327457"/>
          <a:ext cx="219981" cy="1715853"/>
        </a:xfrm>
        <a:custGeom>
          <a:avLst/>
          <a:gdLst/>
          <a:ahLst/>
          <a:cxnLst/>
          <a:rect l="0" t="0" r="0" b="0"/>
          <a:pathLst>
            <a:path>
              <a:moveTo>
                <a:pt x="0" y="0"/>
              </a:moveTo>
              <a:lnTo>
                <a:pt x="0" y="1715853"/>
              </a:lnTo>
              <a:lnTo>
                <a:pt x="219981" y="1715853"/>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916EFB-FFB6-4486-88FE-15544C315D75}">
      <dsp:nvSpPr>
        <dsp:cNvPr id="0" name=""/>
        <dsp:cNvSpPr/>
      </dsp:nvSpPr>
      <dsp:spPr>
        <a:xfrm>
          <a:off x="149816" y="2327457"/>
          <a:ext cx="219981" cy="674608"/>
        </a:xfrm>
        <a:custGeom>
          <a:avLst/>
          <a:gdLst/>
          <a:ahLst/>
          <a:cxnLst/>
          <a:rect l="0" t="0" r="0" b="0"/>
          <a:pathLst>
            <a:path>
              <a:moveTo>
                <a:pt x="0" y="0"/>
              </a:moveTo>
              <a:lnTo>
                <a:pt x="0" y="674608"/>
              </a:lnTo>
              <a:lnTo>
                <a:pt x="219981" y="674608"/>
              </a:lnTo>
            </a:path>
          </a:pathLst>
        </a:custGeom>
        <a:noFill/>
        <a:ln w="12700" cap="flat" cmpd="sng" algn="ctr">
          <a:solidFill>
            <a:schemeClr val="accent5">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78AA4-0416-4779-A2A6-2DB376D3CBFD}">
      <dsp:nvSpPr>
        <dsp:cNvPr id="0" name=""/>
        <dsp:cNvSpPr/>
      </dsp:nvSpPr>
      <dsp:spPr>
        <a:xfrm>
          <a:off x="736432" y="1286213"/>
          <a:ext cx="5323544" cy="307973"/>
        </a:xfrm>
        <a:custGeom>
          <a:avLst/>
          <a:gdLst/>
          <a:ahLst/>
          <a:cxnLst/>
          <a:rect l="0" t="0" r="0" b="0"/>
          <a:pathLst>
            <a:path>
              <a:moveTo>
                <a:pt x="5323544" y="0"/>
              </a:moveTo>
              <a:lnTo>
                <a:pt x="5323544" y="153986"/>
              </a:lnTo>
              <a:lnTo>
                <a:pt x="0" y="153986"/>
              </a:lnTo>
              <a:lnTo>
                <a:pt x="0" y="307973"/>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04CB4D-04BF-4D8B-804F-B60FA69A6A52}">
      <dsp:nvSpPr>
        <dsp:cNvPr id="0" name=""/>
        <dsp:cNvSpPr/>
      </dsp:nvSpPr>
      <dsp:spPr>
        <a:xfrm>
          <a:off x="5326706" y="552942"/>
          <a:ext cx="1466541" cy="733270"/>
        </a:xfrm>
        <a:prstGeom prst="rect">
          <a:avLst/>
        </a:prstGeom>
        <a:solidFill>
          <a:schemeClr val="accent5">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Zero-Rated Supplies</a:t>
          </a:r>
        </a:p>
      </dsp:txBody>
      <dsp:txXfrm>
        <a:off x="5326706" y="552942"/>
        <a:ext cx="1466541" cy="733270"/>
      </dsp:txXfrm>
    </dsp:sp>
    <dsp:sp modelId="{06372B69-A336-4B21-A6F9-2133F5838F92}">
      <dsp:nvSpPr>
        <dsp:cNvPr id="0" name=""/>
        <dsp:cNvSpPr/>
      </dsp:nvSpPr>
      <dsp:spPr>
        <a:xfrm>
          <a:off x="3162" y="1594186"/>
          <a:ext cx="1466541" cy="733270"/>
        </a:xfrm>
        <a:prstGeom prst="rect">
          <a:avLst/>
        </a:prstGeom>
        <a:solidFill>
          <a:schemeClr val="accent5">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Exports</a:t>
          </a:r>
        </a:p>
      </dsp:txBody>
      <dsp:txXfrm>
        <a:off x="3162" y="1594186"/>
        <a:ext cx="1466541" cy="733270"/>
      </dsp:txXfrm>
    </dsp:sp>
    <dsp:sp modelId="{0D49315F-90F2-4C84-9DE3-94DED71F782A}">
      <dsp:nvSpPr>
        <dsp:cNvPr id="0" name=""/>
        <dsp:cNvSpPr/>
      </dsp:nvSpPr>
      <dsp:spPr>
        <a:xfrm>
          <a:off x="369797" y="2635431"/>
          <a:ext cx="1466541" cy="733270"/>
        </a:xfrm>
        <a:prstGeom prst="rect">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Goods</a:t>
          </a:r>
        </a:p>
      </dsp:txBody>
      <dsp:txXfrm>
        <a:off x="369797" y="2635431"/>
        <a:ext cx="1466541" cy="733270"/>
      </dsp:txXfrm>
    </dsp:sp>
    <dsp:sp modelId="{07754572-15EE-4F0C-973D-6781BDB18F7B}">
      <dsp:nvSpPr>
        <dsp:cNvPr id="0" name=""/>
        <dsp:cNvSpPr/>
      </dsp:nvSpPr>
      <dsp:spPr>
        <a:xfrm>
          <a:off x="369797" y="3676675"/>
          <a:ext cx="1466541" cy="733270"/>
        </a:xfrm>
        <a:prstGeom prst="rect">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Services</a:t>
          </a:r>
        </a:p>
      </dsp:txBody>
      <dsp:txXfrm>
        <a:off x="369797" y="3676675"/>
        <a:ext cx="1466541" cy="733270"/>
      </dsp:txXfrm>
    </dsp:sp>
    <dsp:sp modelId="{85D7BA21-C471-4CFA-8F9C-BB6A7A783405}">
      <dsp:nvSpPr>
        <dsp:cNvPr id="0" name=""/>
        <dsp:cNvSpPr/>
      </dsp:nvSpPr>
      <dsp:spPr>
        <a:xfrm>
          <a:off x="1777677" y="1594186"/>
          <a:ext cx="1466541" cy="733270"/>
        </a:xfrm>
        <a:prstGeom prst="rect">
          <a:avLst/>
        </a:prstGeom>
        <a:solidFill>
          <a:schemeClr val="accent5">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Investment in precious metals</a:t>
          </a:r>
        </a:p>
      </dsp:txBody>
      <dsp:txXfrm>
        <a:off x="1777677" y="1594186"/>
        <a:ext cx="1466541" cy="733270"/>
      </dsp:txXfrm>
    </dsp:sp>
    <dsp:sp modelId="{D613FBD7-E2E4-4B9F-B65D-F48041FB7B41}">
      <dsp:nvSpPr>
        <dsp:cNvPr id="0" name=""/>
        <dsp:cNvSpPr/>
      </dsp:nvSpPr>
      <dsp:spPr>
        <a:xfrm>
          <a:off x="3552192" y="1594186"/>
          <a:ext cx="1466541" cy="733270"/>
        </a:xfrm>
        <a:prstGeom prst="rect">
          <a:avLst/>
        </a:prstGeom>
        <a:solidFill>
          <a:schemeClr val="accent5">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International Transport</a:t>
          </a:r>
        </a:p>
      </dsp:txBody>
      <dsp:txXfrm>
        <a:off x="3552192" y="1594186"/>
        <a:ext cx="1466541" cy="733270"/>
      </dsp:txXfrm>
    </dsp:sp>
    <dsp:sp modelId="{7A7F55C3-37AA-4DE3-8E45-42B7F234ED13}">
      <dsp:nvSpPr>
        <dsp:cNvPr id="0" name=""/>
        <dsp:cNvSpPr/>
      </dsp:nvSpPr>
      <dsp:spPr>
        <a:xfrm>
          <a:off x="3918827" y="2635431"/>
          <a:ext cx="1466541" cy="733270"/>
        </a:xfrm>
        <a:prstGeom prst="rect">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Air Transport</a:t>
          </a:r>
        </a:p>
      </dsp:txBody>
      <dsp:txXfrm>
        <a:off x="3918827" y="2635431"/>
        <a:ext cx="1466541" cy="733270"/>
      </dsp:txXfrm>
    </dsp:sp>
    <dsp:sp modelId="{FB21928C-27D9-46D0-B74D-CBA8B857EFF2}">
      <dsp:nvSpPr>
        <dsp:cNvPr id="0" name=""/>
        <dsp:cNvSpPr/>
      </dsp:nvSpPr>
      <dsp:spPr>
        <a:xfrm>
          <a:off x="3918827" y="3676675"/>
          <a:ext cx="1466541" cy="733270"/>
        </a:xfrm>
        <a:prstGeom prst="rect">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Sea Transport</a:t>
          </a:r>
        </a:p>
      </dsp:txBody>
      <dsp:txXfrm>
        <a:off x="3918827" y="3676675"/>
        <a:ext cx="1466541" cy="733270"/>
      </dsp:txXfrm>
    </dsp:sp>
    <dsp:sp modelId="{E126F5D7-1180-4116-ADDB-DEDC42571BF6}">
      <dsp:nvSpPr>
        <dsp:cNvPr id="0" name=""/>
        <dsp:cNvSpPr/>
      </dsp:nvSpPr>
      <dsp:spPr>
        <a:xfrm>
          <a:off x="3918827" y="4717919"/>
          <a:ext cx="1466541" cy="733270"/>
        </a:xfrm>
        <a:prstGeom prst="rect">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Land Transport</a:t>
          </a:r>
        </a:p>
      </dsp:txBody>
      <dsp:txXfrm>
        <a:off x="3918827" y="4717919"/>
        <a:ext cx="1466541" cy="733270"/>
      </dsp:txXfrm>
    </dsp:sp>
    <dsp:sp modelId="{77EBD276-237E-45B6-AF48-E7D62D5F503C}">
      <dsp:nvSpPr>
        <dsp:cNvPr id="0" name=""/>
        <dsp:cNvSpPr/>
      </dsp:nvSpPr>
      <dsp:spPr>
        <a:xfrm>
          <a:off x="3918827" y="5759163"/>
          <a:ext cx="1466541" cy="733270"/>
        </a:xfrm>
        <a:prstGeom prst="rect">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Montserrat" panose="00000500000000000000" pitchFamily="2" charset="0"/>
            </a:rPr>
            <a:t>Related Services</a:t>
          </a:r>
          <a:endParaRPr lang="en-US" sz="1600" b="1" kern="1200" dirty="0">
            <a:latin typeface="Montserrat" panose="00000500000000000000" pitchFamily="2" charset="0"/>
          </a:endParaRPr>
        </a:p>
      </dsp:txBody>
      <dsp:txXfrm>
        <a:off x="3918827" y="5759163"/>
        <a:ext cx="1466541" cy="733270"/>
      </dsp:txXfrm>
    </dsp:sp>
    <dsp:sp modelId="{852EFED1-9C49-482C-B459-B1DA033708E2}">
      <dsp:nvSpPr>
        <dsp:cNvPr id="0" name=""/>
        <dsp:cNvSpPr/>
      </dsp:nvSpPr>
      <dsp:spPr>
        <a:xfrm>
          <a:off x="5326706" y="1594186"/>
          <a:ext cx="1466541" cy="733270"/>
        </a:xfrm>
        <a:prstGeom prst="rect">
          <a:avLst/>
        </a:prstGeom>
        <a:solidFill>
          <a:schemeClr val="accent5">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Residential Buildings</a:t>
          </a:r>
        </a:p>
      </dsp:txBody>
      <dsp:txXfrm>
        <a:off x="5326706" y="1594186"/>
        <a:ext cx="1466541" cy="733270"/>
      </dsp:txXfrm>
    </dsp:sp>
    <dsp:sp modelId="{79F227CF-8433-4A8E-AB0B-43F72C08DA6D}">
      <dsp:nvSpPr>
        <dsp:cNvPr id="0" name=""/>
        <dsp:cNvSpPr/>
      </dsp:nvSpPr>
      <dsp:spPr>
        <a:xfrm>
          <a:off x="5693342" y="2635431"/>
          <a:ext cx="1466541" cy="733270"/>
        </a:xfrm>
        <a:prstGeom prst="rect">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Montserrat" panose="00000500000000000000" pitchFamily="2" charset="0"/>
            </a:rPr>
            <a:t>First Supply </a:t>
          </a:r>
          <a:endParaRPr lang="en-US" sz="1600" b="1" kern="1200" dirty="0">
            <a:latin typeface="Montserrat" panose="00000500000000000000" pitchFamily="2" charset="0"/>
          </a:endParaRPr>
        </a:p>
      </dsp:txBody>
      <dsp:txXfrm>
        <a:off x="5693342" y="2635431"/>
        <a:ext cx="1466541" cy="733270"/>
      </dsp:txXfrm>
    </dsp:sp>
    <dsp:sp modelId="{F29ADF5C-C63F-47E9-A6BD-551D442196A9}">
      <dsp:nvSpPr>
        <dsp:cNvPr id="0" name=""/>
        <dsp:cNvSpPr/>
      </dsp:nvSpPr>
      <dsp:spPr>
        <a:xfrm>
          <a:off x="5693342" y="3676675"/>
          <a:ext cx="1466541" cy="733270"/>
        </a:xfrm>
        <a:prstGeom prst="rect">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Charity Buildings</a:t>
          </a:r>
        </a:p>
      </dsp:txBody>
      <dsp:txXfrm>
        <a:off x="5693342" y="3676675"/>
        <a:ext cx="1466541" cy="733270"/>
      </dsp:txXfrm>
    </dsp:sp>
    <dsp:sp modelId="{AC390A51-0191-4800-8631-6F1A6EBEF5F4}">
      <dsp:nvSpPr>
        <dsp:cNvPr id="0" name=""/>
        <dsp:cNvSpPr/>
      </dsp:nvSpPr>
      <dsp:spPr>
        <a:xfrm>
          <a:off x="5693342" y="4717919"/>
          <a:ext cx="1466541" cy="733270"/>
        </a:xfrm>
        <a:prstGeom prst="rect">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Converted Buildings</a:t>
          </a:r>
        </a:p>
      </dsp:txBody>
      <dsp:txXfrm>
        <a:off x="5693342" y="4717919"/>
        <a:ext cx="1466541" cy="733270"/>
      </dsp:txXfrm>
    </dsp:sp>
    <dsp:sp modelId="{3A58F0C9-66F9-4E1C-AFE8-E1DE53BCD03B}">
      <dsp:nvSpPr>
        <dsp:cNvPr id="0" name=""/>
        <dsp:cNvSpPr/>
      </dsp:nvSpPr>
      <dsp:spPr>
        <a:xfrm>
          <a:off x="7101221" y="1594186"/>
          <a:ext cx="1466541" cy="733270"/>
        </a:xfrm>
        <a:prstGeom prst="rect">
          <a:avLst/>
        </a:prstGeom>
        <a:solidFill>
          <a:schemeClr val="accent5">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Educational Services</a:t>
          </a:r>
        </a:p>
      </dsp:txBody>
      <dsp:txXfrm>
        <a:off x="7101221" y="1594186"/>
        <a:ext cx="1466541" cy="733270"/>
      </dsp:txXfrm>
    </dsp:sp>
    <dsp:sp modelId="{19E4667F-8443-46AF-9976-13415404782D}">
      <dsp:nvSpPr>
        <dsp:cNvPr id="0" name=""/>
        <dsp:cNvSpPr/>
      </dsp:nvSpPr>
      <dsp:spPr>
        <a:xfrm>
          <a:off x="8875736" y="1594186"/>
          <a:ext cx="1466541" cy="733270"/>
        </a:xfrm>
        <a:prstGeom prst="rect">
          <a:avLst/>
        </a:prstGeom>
        <a:solidFill>
          <a:schemeClr val="accent5">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Crude Oil and Natural Gas</a:t>
          </a:r>
        </a:p>
      </dsp:txBody>
      <dsp:txXfrm>
        <a:off x="8875736" y="1594186"/>
        <a:ext cx="1466541" cy="733270"/>
      </dsp:txXfrm>
    </dsp:sp>
    <dsp:sp modelId="{23774948-FA44-4E8D-B42D-E9EFA2B1DDCB}">
      <dsp:nvSpPr>
        <dsp:cNvPr id="0" name=""/>
        <dsp:cNvSpPr/>
      </dsp:nvSpPr>
      <dsp:spPr>
        <a:xfrm>
          <a:off x="10650251" y="1594186"/>
          <a:ext cx="1466541" cy="733270"/>
        </a:xfrm>
        <a:prstGeom prst="rect">
          <a:avLst/>
        </a:prstGeom>
        <a:solidFill>
          <a:schemeClr val="accent5">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Montserrat" panose="00000500000000000000" pitchFamily="2" charset="0"/>
            </a:rPr>
            <a:t>Healthcare Services</a:t>
          </a:r>
          <a:endParaRPr lang="en-US" sz="1600" b="1" kern="1200" dirty="0">
            <a:latin typeface="Montserrat" panose="00000500000000000000" pitchFamily="2" charset="0"/>
          </a:endParaRPr>
        </a:p>
      </dsp:txBody>
      <dsp:txXfrm>
        <a:off x="10650251" y="1594186"/>
        <a:ext cx="1466541" cy="7332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E4336-EE31-4617-862B-C1C15905E55A}">
      <dsp:nvSpPr>
        <dsp:cNvPr id="0" name=""/>
        <dsp:cNvSpPr/>
      </dsp:nvSpPr>
      <dsp:spPr>
        <a:xfrm>
          <a:off x="1291655" y="1203907"/>
          <a:ext cx="2999208" cy="2999208"/>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Exempt Supplies</a:t>
          </a:r>
        </a:p>
      </dsp:txBody>
      <dsp:txXfrm>
        <a:off x="1730879" y="1643131"/>
        <a:ext cx="2120760" cy="2120760"/>
      </dsp:txXfrm>
    </dsp:sp>
    <dsp:sp modelId="{B73E7B60-0B82-4B2B-9F19-8A964BA88214}">
      <dsp:nvSpPr>
        <dsp:cNvPr id="0" name=""/>
        <dsp:cNvSpPr/>
      </dsp:nvSpPr>
      <dsp:spPr>
        <a:xfrm>
          <a:off x="1851367" y="535"/>
          <a:ext cx="1879783" cy="149960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Residential Buildings</a:t>
          </a:r>
        </a:p>
      </dsp:txBody>
      <dsp:txXfrm>
        <a:off x="2126655" y="220147"/>
        <a:ext cx="1329207" cy="1060380"/>
      </dsp:txXfrm>
    </dsp:sp>
    <dsp:sp modelId="{1EB791A9-55A5-481B-80CC-095E33A4A91D}">
      <dsp:nvSpPr>
        <dsp:cNvPr id="0" name=""/>
        <dsp:cNvSpPr/>
      </dsp:nvSpPr>
      <dsp:spPr>
        <a:xfrm>
          <a:off x="3806581" y="1953709"/>
          <a:ext cx="1875704" cy="149960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Financial Services</a:t>
          </a:r>
        </a:p>
      </dsp:txBody>
      <dsp:txXfrm>
        <a:off x="4081271" y="2173321"/>
        <a:ext cx="1326324" cy="1060380"/>
      </dsp:txXfrm>
    </dsp:sp>
    <dsp:sp modelId="{B368EE75-E462-4654-B32D-4399F8261FB8}">
      <dsp:nvSpPr>
        <dsp:cNvPr id="0" name=""/>
        <dsp:cNvSpPr/>
      </dsp:nvSpPr>
      <dsp:spPr>
        <a:xfrm>
          <a:off x="1853407" y="3906883"/>
          <a:ext cx="1875704" cy="149960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Bare Land</a:t>
          </a:r>
        </a:p>
      </dsp:txBody>
      <dsp:txXfrm>
        <a:off x="2128097" y="4126495"/>
        <a:ext cx="1326324" cy="1060380"/>
      </dsp:txXfrm>
    </dsp:sp>
    <dsp:sp modelId="{0ED56CB4-EC89-4852-BFBE-FBDDD93AC9B9}">
      <dsp:nvSpPr>
        <dsp:cNvPr id="0" name=""/>
        <dsp:cNvSpPr/>
      </dsp:nvSpPr>
      <dsp:spPr>
        <a:xfrm>
          <a:off x="-99767" y="1955074"/>
          <a:ext cx="1875704" cy="149687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Local Passenger Transport</a:t>
          </a:r>
        </a:p>
      </dsp:txBody>
      <dsp:txXfrm>
        <a:off x="174923" y="2174286"/>
        <a:ext cx="1326324" cy="10584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BCB52-6A53-47BF-9434-D3C491DC633C}">
      <dsp:nvSpPr>
        <dsp:cNvPr id="0" name=""/>
        <dsp:cNvSpPr/>
      </dsp:nvSpPr>
      <dsp:spPr>
        <a:xfrm>
          <a:off x="5137293" y="1473"/>
          <a:ext cx="7705939" cy="1168896"/>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en-US" sz="2000" kern="1200" dirty="0">
              <a:latin typeface="Montserrat" panose="00000500000000000000" pitchFamily="2" charset="0"/>
            </a:rPr>
            <a:t>Supply of asset without payment, triggering VAT</a:t>
          </a:r>
        </a:p>
      </dsp:txBody>
      <dsp:txXfrm>
        <a:off x="5137293" y="147585"/>
        <a:ext cx="7267603" cy="876672"/>
      </dsp:txXfrm>
    </dsp:sp>
    <dsp:sp modelId="{542331A0-BFD8-4384-B9A0-71D595E8BC82}">
      <dsp:nvSpPr>
        <dsp:cNvPr id="0" name=""/>
        <dsp:cNvSpPr/>
      </dsp:nvSpPr>
      <dsp:spPr>
        <a:xfrm>
          <a:off x="0" y="1473"/>
          <a:ext cx="5137293" cy="116889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ontserrat" panose="00000500000000000000" pitchFamily="2" charset="0"/>
            </a:rPr>
            <a:t>Asset transfer without consideration</a:t>
          </a:r>
        </a:p>
      </dsp:txBody>
      <dsp:txXfrm>
        <a:off x="57061" y="58534"/>
        <a:ext cx="5023171" cy="1054774"/>
      </dsp:txXfrm>
    </dsp:sp>
    <dsp:sp modelId="{885F9437-BF8E-4862-84BE-C0AA67443289}">
      <dsp:nvSpPr>
        <dsp:cNvPr id="0" name=""/>
        <dsp:cNvSpPr/>
      </dsp:nvSpPr>
      <dsp:spPr>
        <a:xfrm>
          <a:off x="5137293" y="1287259"/>
          <a:ext cx="7705939" cy="1168896"/>
        </a:xfrm>
        <a:prstGeom prst="rightArrow">
          <a:avLst>
            <a:gd name="adj1" fmla="val 75000"/>
            <a:gd name="adj2" fmla="val 50000"/>
          </a:avLst>
        </a:prstGeom>
        <a:solidFill>
          <a:schemeClr val="accent4">
            <a:tint val="40000"/>
            <a:alpha val="90000"/>
            <a:hueOff val="-482776"/>
            <a:satOff val="-6609"/>
            <a:lumOff val="-875"/>
            <a:alphaOff val="0"/>
          </a:schemeClr>
        </a:solidFill>
        <a:ln w="12700" cap="flat" cmpd="sng" algn="ctr">
          <a:solidFill>
            <a:schemeClr val="accent4">
              <a:tint val="40000"/>
              <a:alpha val="90000"/>
              <a:hueOff val="-482776"/>
              <a:satOff val="-6609"/>
              <a:lumOff val="-8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en-US" sz="2000" kern="1200" dirty="0">
              <a:latin typeface="Montserrat" panose="00000500000000000000" pitchFamily="2" charset="0"/>
            </a:rPr>
            <a:t>Goods and services held upon VAT deregistration</a:t>
          </a:r>
        </a:p>
      </dsp:txBody>
      <dsp:txXfrm>
        <a:off x="5137293" y="1433371"/>
        <a:ext cx="7267603" cy="876672"/>
      </dsp:txXfrm>
    </dsp:sp>
    <dsp:sp modelId="{C1D9A622-9104-42F9-BCA6-1CCBAE720220}">
      <dsp:nvSpPr>
        <dsp:cNvPr id="0" name=""/>
        <dsp:cNvSpPr/>
      </dsp:nvSpPr>
      <dsp:spPr>
        <a:xfrm>
          <a:off x="0" y="1287259"/>
          <a:ext cx="5137293" cy="1168896"/>
        </a:xfrm>
        <a:prstGeom prst="roundRect">
          <a:avLst/>
        </a:prstGeom>
        <a:solidFill>
          <a:schemeClr val="accent4">
            <a:hueOff val="-509452"/>
            <a:satOff val="-3415"/>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ontserrat" panose="00000500000000000000" pitchFamily="2" charset="0"/>
            </a:rPr>
            <a:t>Deregistration stock</a:t>
          </a:r>
        </a:p>
      </dsp:txBody>
      <dsp:txXfrm>
        <a:off x="57061" y="1344320"/>
        <a:ext cx="5023171" cy="1054774"/>
      </dsp:txXfrm>
    </dsp:sp>
    <dsp:sp modelId="{605E091B-E581-46F4-A614-33C384B7D63D}">
      <dsp:nvSpPr>
        <dsp:cNvPr id="0" name=""/>
        <dsp:cNvSpPr/>
      </dsp:nvSpPr>
      <dsp:spPr>
        <a:xfrm>
          <a:off x="5137293" y="2573044"/>
          <a:ext cx="7705939" cy="1168896"/>
        </a:xfrm>
        <a:prstGeom prst="rightArrow">
          <a:avLst>
            <a:gd name="adj1" fmla="val 75000"/>
            <a:gd name="adj2" fmla="val 50000"/>
          </a:avLst>
        </a:prstGeom>
        <a:solidFill>
          <a:schemeClr val="accent4">
            <a:tint val="40000"/>
            <a:alpha val="90000"/>
            <a:hueOff val="-965551"/>
            <a:satOff val="-13219"/>
            <a:lumOff val="-1751"/>
            <a:alphaOff val="0"/>
          </a:schemeClr>
        </a:solidFill>
        <a:ln w="12700" cap="flat" cmpd="sng" algn="ctr">
          <a:solidFill>
            <a:schemeClr val="accent4">
              <a:tint val="40000"/>
              <a:alpha val="90000"/>
              <a:hueOff val="-965551"/>
              <a:satOff val="-13219"/>
              <a:lumOff val="-17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en-US" sz="2000" kern="1200" dirty="0">
              <a:latin typeface="Montserrat" panose="00000500000000000000" pitchFamily="2" charset="0"/>
            </a:rPr>
            <a:t>Transfer of business assets between VAT-implementing GCC States</a:t>
          </a:r>
        </a:p>
      </dsp:txBody>
      <dsp:txXfrm>
        <a:off x="5137293" y="2719156"/>
        <a:ext cx="7267603" cy="876672"/>
      </dsp:txXfrm>
    </dsp:sp>
    <dsp:sp modelId="{D77156ED-935E-4CDD-8404-FF7D98209766}">
      <dsp:nvSpPr>
        <dsp:cNvPr id="0" name=""/>
        <dsp:cNvSpPr/>
      </dsp:nvSpPr>
      <dsp:spPr>
        <a:xfrm>
          <a:off x="0" y="2573044"/>
          <a:ext cx="5137293" cy="1168896"/>
        </a:xfrm>
        <a:prstGeom prst="roundRect">
          <a:avLst/>
        </a:prstGeom>
        <a:solidFill>
          <a:schemeClr val="accent4">
            <a:hueOff val="-1018903"/>
            <a:satOff val="-6830"/>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ontserrat" panose="00000500000000000000" pitchFamily="2" charset="0"/>
            </a:rPr>
            <a:t>Inter GCC Business Transfers</a:t>
          </a:r>
        </a:p>
      </dsp:txBody>
      <dsp:txXfrm>
        <a:off x="57061" y="2630105"/>
        <a:ext cx="5023171" cy="1054774"/>
      </dsp:txXfrm>
    </dsp:sp>
    <dsp:sp modelId="{EAB69F56-378D-4EA2-947D-741E9C2926F8}">
      <dsp:nvSpPr>
        <dsp:cNvPr id="0" name=""/>
        <dsp:cNvSpPr/>
      </dsp:nvSpPr>
      <dsp:spPr>
        <a:xfrm>
          <a:off x="5137293" y="3860303"/>
          <a:ext cx="7705939" cy="1168896"/>
        </a:xfrm>
        <a:prstGeom prst="rightArrow">
          <a:avLst>
            <a:gd name="adj1" fmla="val 75000"/>
            <a:gd name="adj2" fmla="val 50000"/>
          </a:avLst>
        </a:prstGeom>
        <a:solidFill>
          <a:schemeClr val="accent4">
            <a:tint val="40000"/>
            <a:alpha val="90000"/>
            <a:hueOff val="-1448327"/>
            <a:satOff val="-19828"/>
            <a:lumOff val="-2626"/>
            <a:alphaOff val="0"/>
          </a:schemeClr>
        </a:solidFill>
        <a:ln w="12700" cap="flat" cmpd="sng" algn="ctr">
          <a:solidFill>
            <a:schemeClr val="accent4">
              <a:tint val="40000"/>
              <a:alpha val="90000"/>
              <a:hueOff val="-1448327"/>
              <a:satOff val="-19828"/>
              <a:lumOff val="-26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en-US" sz="2000" kern="1200" dirty="0">
              <a:latin typeface="Montserrat" panose="00000500000000000000" pitchFamily="2" charset="0"/>
            </a:rPr>
            <a:t>Use of goods or services for personal purposes after input tax recovery</a:t>
          </a:r>
        </a:p>
      </dsp:txBody>
      <dsp:txXfrm>
        <a:off x="5137293" y="4006415"/>
        <a:ext cx="7267603" cy="876672"/>
      </dsp:txXfrm>
    </dsp:sp>
    <dsp:sp modelId="{8C92C5FF-F9E8-40F8-8DC6-48C72423AC48}">
      <dsp:nvSpPr>
        <dsp:cNvPr id="0" name=""/>
        <dsp:cNvSpPr/>
      </dsp:nvSpPr>
      <dsp:spPr>
        <a:xfrm>
          <a:off x="0" y="3858830"/>
          <a:ext cx="5137293" cy="1168896"/>
        </a:xfrm>
        <a:prstGeom prst="roundRect">
          <a:avLst/>
        </a:prstGeom>
        <a:solidFill>
          <a:schemeClr val="accent4">
            <a:hueOff val="-1528355"/>
            <a:satOff val="-10245"/>
            <a:lumOff val="-10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ontserrat" panose="00000500000000000000" pitchFamily="2" charset="0"/>
            </a:rPr>
            <a:t>Non-business use of recovered Input Tax</a:t>
          </a:r>
        </a:p>
      </dsp:txBody>
      <dsp:txXfrm>
        <a:off x="57061" y="3915891"/>
        <a:ext cx="5023171" cy="10547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6BB84-B3AE-4B2E-9CA7-FBE5CDF22DA0}">
      <dsp:nvSpPr>
        <dsp:cNvPr id="0" name=""/>
        <dsp:cNvSpPr/>
      </dsp:nvSpPr>
      <dsp:spPr>
        <a:xfrm>
          <a:off x="2715" y="3138224"/>
          <a:ext cx="2359129" cy="1179564"/>
        </a:xfrm>
        <a:prstGeom prst="roundRect">
          <a:avLst>
            <a:gd name="adj" fmla="val 10000"/>
          </a:avLst>
        </a:prstGeom>
        <a:gradFill rotWithShape="0">
          <a:gsLst>
            <a:gs pos="0">
              <a:schemeClr val="accent5">
                <a:shade val="60000"/>
                <a:hueOff val="0"/>
                <a:satOff val="0"/>
                <a:lumOff val="0"/>
                <a:alphaOff val="0"/>
                <a:satMod val="103000"/>
                <a:lumMod val="102000"/>
                <a:tint val="94000"/>
              </a:schemeClr>
            </a:gs>
            <a:gs pos="50000">
              <a:schemeClr val="accent5">
                <a:shade val="60000"/>
                <a:hueOff val="0"/>
                <a:satOff val="0"/>
                <a:lumOff val="0"/>
                <a:alphaOff val="0"/>
                <a:satMod val="110000"/>
                <a:lumMod val="100000"/>
                <a:shade val="100000"/>
              </a:schemeClr>
            </a:gs>
            <a:gs pos="100000">
              <a:schemeClr val="accent5">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Tax Period</a:t>
          </a:r>
        </a:p>
      </dsp:txBody>
      <dsp:txXfrm>
        <a:off x="37263" y="3172772"/>
        <a:ext cx="2290033" cy="1110468"/>
      </dsp:txXfrm>
    </dsp:sp>
    <dsp:sp modelId="{3F8CC9E9-67CD-4EA2-A672-F29C418516E5}">
      <dsp:nvSpPr>
        <dsp:cNvPr id="0" name=""/>
        <dsp:cNvSpPr/>
      </dsp:nvSpPr>
      <dsp:spPr>
        <a:xfrm rot="19457599">
          <a:off x="2252614" y="3374643"/>
          <a:ext cx="1162110" cy="28476"/>
        </a:xfrm>
        <a:custGeom>
          <a:avLst/>
          <a:gdLst/>
          <a:ahLst/>
          <a:cxnLst/>
          <a:rect l="0" t="0" r="0" b="0"/>
          <a:pathLst>
            <a:path>
              <a:moveTo>
                <a:pt x="0" y="14238"/>
              </a:moveTo>
              <a:lnTo>
                <a:pt x="1162110" y="14238"/>
              </a:lnTo>
            </a:path>
          </a:pathLst>
        </a:custGeom>
        <a:noFill/>
        <a:ln w="6350" cap="flat" cmpd="sng" algn="ctr">
          <a:solidFill>
            <a:schemeClr val="accent5">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Montserrat" panose="00000500000000000000" pitchFamily="2" charset="0"/>
          </a:endParaRPr>
        </a:p>
      </dsp:txBody>
      <dsp:txXfrm>
        <a:off x="2804617" y="3359828"/>
        <a:ext cx="58105" cy="58105"/>
      </dsp:txXfrm>
    </dsp:sp>
    <dsp:sp modelId="{9F017A0B-AB39-4FC5-809F-2F48DB2DB435}">
      <dsp:nvSpPr>
        <dsp:cNvPr id="0" name=""/>
        <dsp:cNvSpPr/>
      </dsp:nvSpPr>
      <dsp:spPr>
        <a:xfrm>
          <a:off x="3305496" y="2459974"/>
          <a:ext cx="2359129" cy="1179564"/>
        </a:xfrm>
        <a:prstGeom prst="roundRect">
          <a:avLst>
            <a:gd name="adj" fmla="val 10000"/>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Small Businesses</a:t>
          </a:r>
        </a:p>
      </dsp:txBody>
      <dsp:txXfrm>
        <a:off x="3340044" y="2494522"/>
        <a:ext cx="2290033" cy="1110468"/>
      </dsp:txXfrm>
    </dsp:sp>
    <dsp:sp modelId="{36035A38-D477-4BD6-8C69-D5570B7C7D58}">
      <dsp:nvSpPr>
        <dsp:cNvPr id="0" name=""/>
        <dsp:cNvSpPr/>
      </dsp:nvSpPr>
      <dsp:spPr>
        <a:xfrm>
          <a:off x="5664625" y="3035518"/>
          <a:ext cx="943651" cy="28476"/>
        </a:xfrm>
        <a:custGeom>
          <a:avLst/>
          <a:gdLst/>
          <a:ahLst/>
          <a:cxnLst/>
          <a:rect l="0" t="0" r="0" b="0"/>
          <a:pathLst>
            <a:path>
              <a:moveTo>
                <a:pt x="0" y="14238"/>
              </a:moveTo>
              <a:lnTo>
                <a:pt x="943651" y="14238"/>
              </a:lnTo>
            </a:path>
          </a:pathLst>
        </a:custGeom>
        <a:noFill/>
        <a:ln w="6350" cap="flat" cmpd="sng" algn="ctr">
          <a:solidFill>
            <a:schemeClr val="accent5">
              <a:tint val="7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Montserrat" panose="00000500000000000000" pitchFamily="2" charset="0"/>
          </a:endParaRPr>
        </a:p>
      </dsp:txBody>
      <dsp:txXfrm>
        <a:off x="6112859" y="3026165"/>
        <a:ext cx="47182" cy="47182"/>
      </dsp:txXfrm>
    </dsp:sp>
    <dsp:sp modelId="{2FE6F50C-7D86-470D-9069-CA0D2E2D2E4A}">
      <dsp:nvSpPr>
        <dsp:cNvPr id="0" name=""/>
        <dsp:cNvSpPr/>
      </dsp:nvSpPr>
      <dsp:spPr>
        <a:xfrm>
          <a:off x="6608276" y="2459974"/>
          <a:ext cx="2359129" cy="1179564"/>
        </a:xfrm>
        <a:prstGeom prst="roundRect">
          <a:avLst>
            <a:gd name="adj" fmla="val 10000"/>
          </a:avLst>
        </a:prstGeom>
        <a:gradFill rotWithShape="0">
          <a:gsLst>
            <a:gs pos="0">
              <a:schemeClr val="accent5">
                <a:tint val="99000"/>
                <a:hueOff val="0"/>
                <a:satOff val="0"/>
                <a:lumOff val="0"/>
                <a:alphaOff val="0"/>
                <a:satMod val="103000"/>
                <a:lumMod val="102000"/>
                <a:tint val="94000"/>
              </a:schemeClr>
            </a:gs>
            <a:gs pos="50000">
              <a:schemeClr val="accent5">
                <a:tint val="99000"/>
                <a:hueOff val="0"/>
                <a:satOff val="0"/>
                <a:lumOff val="0"/>
                <a:alphaOff val="0"/>
                <a:satMod val="110000"/>
                <a:lumMod val="100000"/>
                <a:shade val="100000"/>
              </a:schemeClr>
            </a:gs>
            <a:gs pos="100000">
              <a:schemeClr val="accent5">
                <a:tint val="99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Businesses with an annual turnover below AED 150 Millions</a:t>
          </a:r>
        </a:p>
      </dsp:txBody>
      <dsp:txXfrm>
        <a:off x="6642824" y="2494522"/>
        <a:ext cx="2290033" cy="1110468"/>
      </dsp:txXfrm>
    </dsp:sp>
    <dsp:sp modelId="{A1AECCF6-1B88-4537-99DD-0C7265FC144B}">
      <dsp:nvSpPr>
        <dsp:cNvPr id="0" name=""/>
        <dsp:cNvSpPr/>
      </dsp:nvSpPr>
      <dsp:spPr>
        <a:xfrm>
          <a:off x="8967405" y="3035518"/>
          <a:ext cx="943651" cy="28476"/>
        </a:xfrm>
        <a:custGeom>
          <a:avLst/>
          <a:gdLst/>
          <a:ahLst/>
          <a:cxnLst/>
          <a:rect l="0" t="0" r="0" b="0"/>
          <a:pathLst>
            <a:path>
              <a:moveTo>
                <a:pt x="0" y="14238"/>
              </a:moveTo>
              <a:lnTo>
                <a:pt x="943651" y="14238"/>
              </a:lnTo>
            </a:path>
          </a:pathLst>
        </a:custGeom>
        <a:noFill/>
        <a:ln w="6350" cap="flat" cmpd="sng" algn="ctr">
          <a:solidFill>
            <a:schemeClr val="accent5">
              <a:tint val="5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Montserrat" panose="00000500000000000000" pitchFamily="2" charset="0"/>
          </a:endParaRPr>
        </a:p>
      </dsp:txBody>
      <dsp:txXfrm>
        <a:off x="9415640" y="3026165"/>
        <a:ext cx="47182" cy="47182"/>
      </dsp:txXfrm>
    </dsp:sp>
    <dsp:sp modelId="{6C1F69C6-6E5B-42FE-9FA0-19B886583C42}">
      <dsp:nvSpPr>
        <dsp:cNvPr id="0" name=""/>
        <dsp:cNvSpPr/>
      </dsp:nvSpPr>
      <dsp:spPr>
        <a:xfrm>
          <a:off x="9911057" y="2459974"/>
          <a:ext cx="2359129" cy="1179564"/>
        </a:xfrm>
        <a:prstGeom prst="roundRect">
          <a:avLst>
            <a:gd name="adj" fmla="val 10000"/>
          </a:avLst>
        </a:prstGeom>
        <a:gradFill rotWithShape="0">
          <a:gsLst>
            <a:gs pos="0">
              <a:schemeClr val="accent5">
                <a:tint val="70000"/>
                <a:hueOff val="0"/>
                <a:satOff val="0"/>
                <a:lumOff val="0"/>
                <a:alphaOff val="0"/>
                <a:satMod val="103000"/>
                <a:lumMod val="102000"/>
                <a:tint val="94000"/>
              </a:schemeClr>
            </a:gs>
            <a:gs pos="50000">
              <a:schemeClr val="accent5">
                <a:tint val="70000"/>
                <a:hueOff val="0"/>
                <a:satOff val="0"/>
                <a:lumOff val="0"/>
                <a:alphaOff val="0"/>
                <a:satMod val="110000"/>
                <a:lumMod val="100000"/>
                <a:shade val="100000"/>
              </a:schemeClr>
            </a:gs>
            <a:gs pos="100000">
              <a:schemeClr val="accent5">
                <a:tint val="7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Montserrat" panose="00000500000000000000" pitchFamily="2" charset="0"/>
            </a:rPr>
            <a:t>Quarterly Returns</a:t>
          </a:r>
        </a:p>
      </dsp:txBody>
      <dsp:txXfrm>
        <a:off x="9945605" y="2494522"/>
        <a:ext cx="2290033" cy="1110468"/>
      </dsp:txXfrm>
    </dsp:sp>
    <dsp:sp modelId="{9F16BC74-A9FC-42B6-9FD1-712FCF28F16E}">
      <dsp:nvSpPr>
        <dsp:cNvPr id="0" name=""/>
        <dsp:cNvSpPr/>
      </dsp:nvSpPr>
      <dsp:spPr>
        <a:xfrm rot="2142401">
          <a:off x="2252614" y="4052893"/>
          <a:ext cx="1162110" cy="28476"/>
        </a:xfrm>
        <a:custGeom>
          <a:avLst/>
          <a:gdLst/>
          <a:ahLst/>
          <a:cxnLst/>
          <a:rect l="0" t="0" r="0" b="0"/>
          <a:pathLst>
            <a:path>
              <a:moveTo>
                <a:pt x="0" y="14238"/>
              </a:moveTo>
              <a:lnTo>
                <a:pt x="1162110" y="14238"/>
              </a:lnTo>
            </a:path>
          </a:pathLst>
        </a:custGeom>
        <a:noFill/>
        <a:ln w="6350" cap="flat" cmpd="sng" algn="ctr">
          <a:solidFill>
            <a:schemeClr val="accent5">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Montserrat" panose="00000500000000000000" pitchFamily="2" charset="0"/>
          </a:endParaRPr>
        </a:p>
      </dsp:txBody>
      <dsp:txXfrm>
        <a:off x="2804617" y="4038078"/>
        <a:ext cx="58105" cy="58105"/>
      </dsp:txXfrm>
    </dsp:sp>
    <dsp:sp modelId="{905F3424-8822-4828-A2C6-4409E6B067D2}">
      <dsp:nvSpPr>
        <dsp:cNvPr id="0" name=""/>
        <dsp:cNvSpPr/>
      </dsp:nvSpPr>
      <dsp:spPr>
        <a:xfrm>
          <a:off x="3305496" y="3816473"/>
          <a:ext cx="2359129" cy="1179564"/>
        </a:xfrm>
        <a:prstGeom prst="roundRect">
          <a:avLst>
            <a:gd name="adj" fmla="val 10000"/>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rPr>
            <a:t>Large Businesses</a:t>
          </a:r>
        </a:p>
      </dsp:txBody>
      <dsp:txXfrm>
        <a:off x="3340044" y="3851021"/>
        <a:ext cx="2290033" cy="1110468"/>
      </dsp:txXfrm>
    </dsp:sp>
    <dsp:sp modelId="{A3E305FE-A4CB-4F5A-9A2A-CB341D8AAE45}">
      <dsp:nvSpPr>
        <dsp:cNvPr id="0" name=""/>
        <dsp:cNvSpPr/>
      </dsp:nvSpPr>
      <dsp:spPr>
        <a:xfrm>
          <a:off x="5664625" y="4392017"/>
          <a:ext cx="943651" cy="28476"/>
        </a:xfrm>
        <a:custGeom>
          <a:avLst/>
          <a:gdLst/>
          <a:ahLst/>
          <a:cxnLst/>
          <a:rect l="0" t="0" r="0" b="0"/>
          <a:pathLst>
            <a:path>
              <a:moveTo>
                <a:pt x="0" y="14238"/>
              </a:moveTo>
              <a:lnTo>
                <a:pt x="943651" y="14238"/>
              </a:lnTo>
            </a:path>
          </a:pathLst>
        </a:custGeom>
        <a:noFill/>
        <a:ln w="6350" cap="flat" cmpd="sng" algn="ctr">
          <a:solidFill>
            <a:schemeClr val="accent5">
              <a:tint val="7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Montserrat" panose="00000500000000000000" pitchFamily="2" charset="0"/>
          </a:endParaRPr>
        </a:p>
      </dsp:txBody>
      <dsp:txXfrm>
        <a:off x="6112859" y="4382664"/>
        <a:ext cx="47182" cy="47182"/>
      </dsp:txXfrm>
    </dsp:sp>
    <dsp:sp modelId="{D76C8734-8926-4C4B-8527-F627C2263FCF}">
      <dsp:nvSpPr>
        <dsp:cNvPr id="0" name=""/>
        <dsp:cNvSpPr/>
      </dsp:nvSpPr>
      <dsp:spPr>
        <a:xfrm>
          <a:off x="6608276" y="3816473"/>
          <a:ext cx="2359129" cy="1179564"/>
        </a:xfrm>
        <a:prstGeom prst="roundRect">
          <a:avLst>
            <a:gd name="adj" fmla="val 10000"/>
          </a:avLst>
        </a:prstGeom>
        <a:gradFill rotWithShape="0">
          <a:gsLst>
            <a:gs pos="0">
              <a:schemeClr val="accent5">
                <a:tint val="99000"/>
                <a:hueOff val="0"/>
                <a:satOff val="0"/>
                <a:lumOff val="0"/>
                <a:alphaOff val="0"/>
                <a:satMod val="103000"/>
                <a:lumMod val="102000"/>
                <a:tint val="94000"/>
              </a:schemeClr>
            </a:gs>
            <a:gs pos="50000">
              <a:schemeClr val="accent5">
                <a:tint val="99000"/>
                <a:hueOff val="0"/>
                <a:satOff val="0"/>
                <a:lumOff val="0"/>
                <a:alphaOff val="0"/>
                <a:satMod val="110000"/>
                <a:lumMod val="100000"/>
                <a:shade val="100000"/>
              </a:schemeClr>
            </a:gs>
            <a:gs pos="100000">
              <a:schemeClr val="accent5">
                <a:tint val="99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Montserrat" panose="00000500000000000000" pitchFamily="2" charset="0"/>
            </a:rPr>
            <a:t>Businesses with an annual turnover equal to or above AED 150 Millions</a:t>
          </a:r>
        </a:p>
      </dsp:txBody>
      <dsp:txXfrm>
        <a:off x="6642824" y="3851021"/>
        <a:ext cx="2290033" cy="1110468"/>
      </dsp:txXfrm>
    </dsp:sp>
    <dsp:sp modelId="{37AAE4FC-7B98-4E5C-B885-D83BEE575AB7}">
      <dsp:nvSpPr>
        <dsp:cNvPr id="0" name=""/>
        <dsp:cNvSpPr/>
      </dsp:nvSpPr>
      <dsp:spPr>
        <a:xfrm>
          <a:off x="8967405" y="4392017"/>
          <a:ext cx="943651" cy="28476"/>
        </a:xfrm>
        <a:custGeom>
          <a:avLst/>
          <a:gdLst/>
          <a:ahLst/>
          <a:cxnLst/>
          <a:rect l="0" t="0" r="0" b="0"/>
          <a:pathLst>
            <a:path>
              <a:moveTo>
                <a:pt x="0" y="14238"/>
              </a:moveTo>
              <a:lnTo>
                <a:pt x="943651" y="14238"/>
              </a:lnTo>
            </a:path>
          </a:pathLst>
        </a:custGeom>
        <a:noFill/>
        <a:ln w="6350" cap="flat" cmpd="sng" algn="ctr">
          <a:solidFill>
            <a:schemeClr val="accent5">
              <a:tint val="5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Montserrat" panose="00000500000000000000" pitchFamily="2" charset="0"/>
          </a:endParaRPr>
        </a:p>
      </dsp:txBody>
      <dsp:txXfrm>
        <a:off x="9415640" y="4382664"/>
        <a:ext cx="47182" cy="47182"/>
      </dsp:txXfrm>
    </dsp:sp>
    <dsp:sp modelId="{CA15893B-1EB4-4EA9-AA47-9602165F003F}">
      <dsp:nvSpPr>
        <dsp:cNvPr id="0" name=""/>
        <dsp:cNvSpPr/>
      </dsp:nvSpPr>
      <dsp:spPr>
        <a:xfrm>
          <a:off x="9911057" y="3816473"/>
          <a:ext cx="2359129" cy="1179564"/>
        </a:xfrm>
        <a:prstGeom prst="roundRect">
          <a:avLst>
            <a:gd name="adj" fmla="val 10000"/>
          </a:avLst>
        </a:prstGeom>
        <a:gradFill rotWithShape="0">
          <a:gsLst>
            <a:gs pos="0">
              <a:schemeClr val="accent5">
                <a:tint val="70000"/>
                <a:hueOff val="0"/>
                <a:satOff val="0"/>
                <a:lumOff val="0"/>
                <a:alphaOff val="0"/>
                <a:satMod val="103000"/>
                <a:lumMod val="102000"/>
                <a:tint val="94000"/>
              </a:schemeClr>
            </a:gs>
            <a:gs pos="50000">
              <a:schemeClr val="accent5">
                <a:tint val="70000"/>
                <a:hueOff val="0"/>
                <a:satOff val="0"/>
                <a:lumOff val="0"/>
                <a:alphaOff val="0"/>
                <a:satMod val="110000"/>
                <a:lumMod val="100000"/>
                <a:shade val="100000"/>
              </a:schemeClr>
            </a:gs>
            <a:gs pos="100000">
              <a:schemeClr val="accent5">
                <a:tint val="7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Montserrat" panose="00000500000000000000" pitchFamily="2" charset="0"/>
            </a:rPr>
            <a:t>Monthly Returns</a:t>
          </a:r>
        </a:p>
      </dsp:txBody>
      <dsp:txXfrm>
        <a:off x="9945605" y="3851021"/>
        <a:ext cx="2290033" cy="11104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BDADC-FE01-48AC-87A1-799E7FC6EAED}">
      <dsp:nvSpPr>
        <dsp:cNvPr id="0" name=""/>
        <dsp:cNvSpPr/>
      </dsp:nvSpPr>
      <dsp:spPr>
        <a:xfrm>
          <a:off x="8181918" y="2767227"/>
          <a:ext cx="91440" cy="515026"/>
        </a:xfrm>
        <a:custGeom>
          <a:avLst/>
          <a:gdLst/>
          <a:ahLst/>
          <a:cxnLst/>
          <a:rect l="0" t="0" r="0" b="0"/>
          <a:pathLst>
            <a:path>
              <a:moveTo>
                <a:pt x="45720" y="0"/>
              </a:moveTo>
              <a:lnTo>
                <a:pt x="45720" y="515026"/>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155042-48B5-43CF-9952-7158A7B02F3C}">
      <dsp:nvSpPr>
        <dsp:cNvPr id="0" name=""/>
        <dsp:cNvSpPr/>
      </dsp:nvSpPr>
      <dsp:spPr>
        <a:xfrm>
          <a:off x="6604344" y="1127700"/>
          <a:ext cx="1623294" cy="515026"/>
        </a:xfrm>
        <a:custGeom>
          <a:avLst/>
          <a:gdLst/>
          <a:ahLst/>
          <a:cxnLst/>
          <a:rect l="0" t="0" r="0" b="0"/>
          <a:pathLst>
            <a:path>
              <a:moveTo>
                <a:pt x="0" y="0"/>
              </a:moveTo>
              <a:lnTo>
                <a:pt x="0" y="350975"/>
              </a:lnTo>
              <a:lnTo>
                <a:pt x="1623294" y="350975"/>
              </a:lnTo>
              <a:lnTo>
                <a:pt x="1623294" y="515026"/>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21DCC9-E092-4C4F-BB40-FC1447126B7C}">
      <dsp:nvSpPr>
        <dsp:cNvPr id="0" name=""/>
        <dsp:cNvSpPr/>
      </dsp:nvSpPr>
      <dsp:spPr>
        <a:xfrm>
          <a:off x="6017526" y="4406754"/>
          <a:ext cx="91440" cy="515026"/>
        </a:xfrm>
        <a:custGeom>
          <a:avLst/>
          <a:gdLst/>
          <a:ahLst/>
          <a:cxnLst/>
          <a:rect l="0" t="0" r="0" b="0"/>
          <a:pathLst>
            <a:path>
              <a:moveTo>
                <a:pt x="45720" y="0"/>
              </a:moveTo>
              <a:lnTo>
                <a:pt x="45720" y="515026"/>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04F789-59DE-43B5-9645-C88F1EC2A3D8}">
      <dsp:nvSpPr>
        <dsp:cNvPr id="0" name=""/>
        <dsp:cNvSpPr/>
      </dsp:nvSpPr>
      <dsp:spPr>
        <a:xfrm>
          <a:off x="4981050" y="2767227"/>
          <a:ext cx="1082196" cy="515026"/>
        </a:xfrm>
        <a:custGeom>
          <a:avLst/>
          <a:gdLst/>
          <a:ahLst/>
          <a:cxnLst/>
          <a:rect l="0" t="0" r="0" b="0"/>
          <a:pathLst>
            <a:path>
              <a:moveTo>
                <a:pt x="0" y="0"/>
              </a:moveTo>
              <a:lnTo>
                <a:pt x="0" y="350975"/>
              </a:lnTo>
              <a:lnTo>
                <a:pt x="1082196" y="350975"/>
              </a:lnTo>
              <a:lnTo>
                <a:pt x="1082196" y="515026"/>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953FC7-57E8-4B89-AF49-94C71527A4AA}">
      <dsp:nvSpPr>
        <dsp:cNvPr id="0" name=""/>
        <dsp:cNvSpPr/>
      </dsp:nvSpPr>
      <dsp:spPr>
        <a:xfrm>
          <a:off x="3853134" y="4406754"/>
          <a:ext cx="91440" cy="515026"/>
        </a:xfrm>
        <a:custGeom>
          <a:avLst/>
          <a:gdLst/>
          <a:ahLst/>
          <a:cxnLst/>
          <a:rect l="0" t="0" r="0" b="0"/>
          <a:pathLst>
            <a:path>
              <a:moveTo>
                <a:pt x="45720" y="0"/>
              </a:moveTo>
              <a:lnTo>
                <a:pt x="45720" y="515026"/>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8050EB-87DF-44A4-BF31-047A984168F4}">
      <dsp:nvSpPr>
        <dsp:cNvPr id="0" name=""/>
        <dsp:cNvSpPr/>
      </dsp:nvSpPr>
      <dsp:spPr>
        <a:xfrm>
          <a:off x="3898854" y="2767227"/>
          <a:ext cx="1082196" cy="515026"/>
        </a:xfrm>
        <a:custGeom>
          <a:avLst/>
          <a:gdLst/>
          <a:ahLst/>
          <a:cxnLst/>
          <a:rect l="0" t="0" r="0" b="0"/>
          <a:pathLst>
            <a:path>
              <a:moveTo>
                <a:pt x="1082196" y="0"/>
              </a:moveTo>
              <a:lnTo>
                <a:pt x="1082196" y="350975"/>
              </a:lnTo>
              <a:lnTo>
                <a:pt x="0" y="350975"/>
              </a:lnTo>
              <a:lnTo>
                <a:pt x="0" y="515026"/>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93BA4-8320-4B28-9509-224C84F824BE}">
      <dsp:nvSpPr>
        <dsp:cNvPr id="0" name=""/>
        <dsp:cNvSpPr/>
      </dsp:nvSpPr>
      <dsp:spPr>
        <a:xfrm>
          <a:off x="4981050" y="1127700"/>
          <a:ext cx="1623294" cy="515026"/>
        </a:xfrm>
        <a:custGeom>
          <a:avLst/>
          <a:gdLst/>
          <a:ahLst/>
          <a:cxnLst/>
          <a:rect l="0" t="0" r="0" b="0"/>
          <a:pathLst>
            <a:path>
              <a:moveTo>
                <a:pt x="1623294" y="0"/>
              </a:moveTo>
              <a:lnTo>
                <a:pt x="1623294" y="350975"/>
              </a:lnTo>
              <a:lnTo>
                <a:pt x="0" y="350975"/>
              </a:lnTo>
              <a:lnTo>
                <a:pt x="0" y="515026"/>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E844D2-D897-445B-B4B6-E6C55B9A3B5E}">
      <dsp:nvSpPr>
        <dsp:cNvPr id="0" name=""/>
        <dsp:cNvSpPr/>
      </dsp:nvSpPr>
      <dsp:spPr>
        <a:xfrm>
          <a:off x="5718910" y="3200"/>
          <a:ext cx="1770866" cy="11245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5A8BD5-2444-4050-BF81-C6124BD699E9}">
      <dsp:nvSpPr>
        <dsp:cNvPr id="0" name=""/>
        <dsp:cNvSpPr/>
      </dsp:nvSpPr>
      <dsp:spPr>
        <a:xfrm>
          <a:off x="5915673" y="190125"/>
          <a:ext cx="1770866" cy="11245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n/>
              <a:latin typeface="Montserrat" panose="00000500000000000000" pitchFamily="2" charset="0"/>
            </a:rPr>
            <a:t>Residence of Foreign Entity</a:t>
          </a:r>
          <a:endParaRPr lang="en-US" sz="1600" b="0" kern="1200" dirty="0">
            <a:ln/>
            <a:latin typeface="Montserrat" panose="00000500000000000000" pitchFamily="2" charset="0"/>
          </a:endParaRPr>
        </a:p>
      </dsp:txBody>
      <dsp:txXfrm>
        <a:off x="5948608" y="223060"/>
        <a:ext cx="1704996" cy="1058630"/>
      </dsp:txXfrm>
    </dsp:sp>
    <dsp:sp modelId="{14198C0B-D6BE-4035-BA99-82332AF4FF23}">
      <dsp:nvSpPr>
        <dsp:cNvPr id="0" name=""/>
        <dsp:cNvSpPr/>
      </dsp:nvSpPr>
      <dsp:spPr>
        <a:xfrm>
          <a:off x="4095616" y="1642727"/>
          <a:ext cx="1770866" cy="11245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452525-384A-4B2F-9D19-527F54C3A404}">
      <dsp:nvSpPr>
        <dsp:cNvPr id="0" name=""/>
        <dsp:cNvSpPr/>
      </dsp:nvSpPr>
      <dsp:spPr>
        <a:xfrm>
          <a:off x="4292379" y="1829652"/>
          <a:ext cx="1770866" cy="11245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ln/>
              <a:latin typeface="Montserrat" panose="00000500000000000000" pitchFamily="2" charset="0"/>
            </a:rPr>
            <a:t>GCC States</a:t>
          </a:r>
        </a:p>
      </dsp:txBody>
      <dsp:txXfrm>
        <a:off x="4325314" y="1862587"/>
        <a:ext cx="1704996" cy="1058630"/>
      </dsp:txXfrm>
    </dsp:sp>
    <dsp:sp modelId="{BE440DC8-ABDE-4F33-B78C-3F2226305EE2}">
      <dsp:nvSpPr>
        <dsp:cNvPr id="0" name=""/>
        <dsp:cNvSpPr/>
      </dsp:nvSpPr>
      <dsp:spPr>
        <a:xfrm>
          <a:off x="3013420" y="3282254"/>
          <a:ext cx="1770866" cy="11245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4179B7-0D79-4404-BEF0-3E93DF3630B6}">
      <dsp:nvSpPr>
        <dsp:cNvPr id="0" name=""/>
        <dsp:cNvSpPr/>
      </dsp:nvSpPr>
      <dsp:spPr>
        <a:xfrm>
          <a:off x="3210183" y="3469179"/>
          <a:ext cx="1770866" cy="11245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ln/>
              <a:latin typeface="Montserrat" panose="00000500000000000000" pitchFamily="2" charset="0"/>
            </a:rPr>
            <a:t>Implementing States</a:t>
          </a:r>
        </a:p>
      </dsp:txBody>
      <dsp:txXfrm>
        <a:off x="3243118" y="3502114"/>
        <a:ext cx="1704996" cy="1058630"/>
      </dsp:txXfrm>
    </dsp:sp>
    <dsp:sp modelId="{4304A360-80A3-4859-A6B0-3CFEDCDA1177}">
      <dsp:nvSpPr>
        <dsp:cNvPr id="0" name=""/>
        <dsp:cNvSpPr/>
      </dsp:nvSpPr>
      <dsp:spPr>
        <a:xfrm>
          <a:off x="3013420" y="4921781"/>
          <a:ext cx="1770866" cy="11245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3572CC-7B8F-42F7-9F93-214886E2E77A}">
      <dsp:nvSpPr>
        <dsp:cNvPr id="0" name=""/>
        <dsp:cNvSpPr/>
      </dsp:nvSpPr>
      <dsp:spPr>
        <a:xfrm>
          <a:off x="3210183" y="5108706"/>
          <a:ext cx="1770866" cy="11245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n/>
              <a:latin typeface="Montserrat" panose="00000500000000000000" pitchFamily="2" charset="0"/>
            </a:rPr>
            <a:t>Ineligible for Scheme</a:t>
          </a:r>
          <a:endParaRPr lang="en-US" sz="1600" b="0" kern="1200" dirty="0">
            <a:ln/>
            <a:latin typeface="Montserrat" panose="00000500000000000000" pitchFamily="2" charset="0"/>
          </a:endParaRPr>
        </a:p>
      </dsp:txBody>
      <dsp:txXfrm>
        <a:off x="3243118" y="5141641"/>
        <a:ext cx="1704996" cy="1058630"/>
      </dsp:txXfrm>
    </dsp:sp>
    <dsp:sp modelId="{5CC3C94F-2713-459E-A603-3C84B6647F73}">
      <dsp:nvSpPr>
        <dsp:cNvPr id="0" name=""/>
        <dsp:cNvSpPr/>
      </dsp:nvSpPr>
      <dsp:spPr>
        <a:xfrm>
          <a:off x="5177812" y="3282254"/>
          <a:ext cx="1770866" cy="11245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89C4C-1A31-4D03-8418-AAFB532E1173}">
      <dsp:nvSpPr>
        <dsp:cNvPr id="0" name=""/>
        <dsp:cNvSpPr/>
      </dsp:nvSpPr>
      <dsp:spPr>
        <a:xfrm>
          <a:off x="5374575" y="3469179"/>
          <a:ext cx="1770866" cy="11245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n/>
              <a:latin typeface="Montserrat" panose="00000500000000000000" pitchFamily="2" charset="0"/>
            </a:rPr>
            <a:t>Non-Implementing States</a:t>
          </a:r>
          <a:endParaRPr lang="en-US" sz="1600" b="0" kern="1200" dirty="0">
            <a:ln/>
            <a:latin typeface="Montserrat" panose="00000500000000000000" pitchFamily="2" charset="0"/>
          </a:endParaRPr>
        </a:p>
      </dsp:txBody>
      <dsp:txXfrm>
        <a:off x="5407510" y="3502114"/>
        <a:ext cx="1704996" cy="1058630"/>
      </dsp:txXfrm>
    </dsp:sp>
    <dsp:sp modelId="{C8BBF058-1135-4667-8849-BED9C06CA375}">
      <dsp:nvSpPr>
        <dsp:cNvPr id="0" name=""/>
        <dsp:cNvSpPr/>
      </dsp:nvSpPr>
      <dsp:spPr>
        <a:xfrm>
          <a:off x="5177812" y="4921781"/>
          <a:ext cx="1770866" cy="11245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802681-E1E7-492F-95B3-5B8CB6129D33}">
      <dsp:nvSpPr>
        <dsp:cNvPr id="0" name=""/>
        <dsp:cNvSpPr/>
      </dsp:nvSpPr>
      <dsp:spPr>
        <a:xfrm>
          <a:off x="5374575" y="5108706"/>
          <a:ext cx="1770866" cy="11245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n/>
              <a:latin typeface="Montserrat" panose="00000500000000000000" pitchFamily="2" charset="0"/>
            </a:rPr>
            <a:t>Eligible for scheme</a:t>
          </a:r>
          <a:endParaRPr lang="en-US" sz="1600" b="0" kern="1200" dirty="0">
            <a:ln/>
            <a:latin typeface="Montserrat" panose="00000500000000000000" pitchFamily="2" charset="0"/>
          </a:endParaRPr>
        </a:p>
      </dsp:txBody>
      <dsp:txXfrm>
        <a:off x="5407510" y="5141641"/>
        <a:ext cx="1704996" cy="1058630"/>
      </dsp:txXfrm>
    </dsp:sp>
    <dsp:sp modelId="{10029555-6978-45C6-BCD5-D5697ACF93F3}">
      <dsp:nvSpPr>
        <dsp:cNvPr id="0" name=""/>
        <dsp:cNvSpPr/>
      </dsp:nvSpPr>
      <dsp:spPr>
        <a:xfrm>
          <a:off x="7342204" y="1642727"/>
          <a:ext cx="1770866" cy="11245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A9256-C95F-45C6-B0EB-9AA3E554BA26}">
      <dsp:nvSpPr>
        <dsp:cNvPr id="0" name=""/>
        <dsp:cNvSpPr/>
      </dsp:nvSpPr>
      <dsp:spPr>
        <a:xfrm>
          <a:off x="7538967" y="1829652"/>
          <a:ext cx="1770866" cy="11245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n/>
              <a:latin typeface="Montserrat" panose="00000500000000000000" pitchFamily="2" charset="0"/>
            </a:rPr>
            <a:t>Outside GCC States</a:t>
          </a:r>
          <a:endParaRPr lang="en-US" sz="1600" b="0" kern="1200" dirty="0">
            <a:ln/>
            <a:latin typeface="Montserrat" panose="00000500000000000000" pitchFamily="2" charset="0"/>
          </a:endParaRPr>
        </a:p>
      </dsp:txBody>
      <dsp:txXfrm>
        <a:off x="7571902" y="1862587"/>
        <a:ext cx="1704996" cy="1058630"/>
      </dsp:txXfrm>
    </dsp:sp>
    <dsp:sp modelId="{8276FBAD-FBE2-4C69-895E-0895A2B5F0D7}">
      <dsp:nvSpPr>
        <dsp:cNvPr id="0" name=""/>
        <dsp:cNvSpPr/>
      </dsp:nvSpPr>
      <dsp:spPr>
        <a:xfrm>
          <a:off x="7342204" y="3282254"/>
          <a:ext cx="1770866" cy="11245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3525BD-3853-443B-9A2D-EDBCC56CA906}">
      <dsp:nvSpPr>
        <dsp:cNvPr id="0" name=""/>
        <dsp:cNvSpPr/>
      </dsp:nvSpPr>
      <dsp:spPr>
        <a:xfrm>
          <a:off x="7538967" y="3469179"/>
          <a:ext cx="1770866" cy="11245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ln/>
              <a:latin typeface="Montserrat" panose="00000500000000000000" pitchFamily="2" charset="0"/>
            </a:rPr>
            <a:t>Eligible for scheme subject to conditions</a:t>
          </a:r>
          <a:endParaRPr lang="en-US" sz="1600" b="0" kern="1200" dirty="0">
            <a:ln/>
            <a:latin typeface="Montserrat" panose="00000500000000000000" pitchFamily="2" charset="0"/>
          </a:endParaRPr>
        </a:p>
      </dsp:txBody>
      <dsp:txXfrm>
        <a:off x="7571902" y="3502114"/>
        <a:ext cx="1704996" cy="10586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D619B8-3573-F606-57EE-A19AC2082716}"/>
              </a:ext>
            </a:extLst>
          </p:cNvPr>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DCF79B-03CA-6748-BF91-1E88A3BCC202}"/>
              </a:ext>
            </a:extLst>
          </p:cNvPr>
          <p:cNvSpPr>
            <a:spLocks noGrp="1"/>
          </p:cNvSpPr>
          <p:nvPr>
            <p:ph type="dt" sz="quarter" idx="1"/>
          </p:nvPr>
        </p:nvSpPr>
        <p:spPr>
          <a:xfrm>
            <a:off x="4660900" y="0"/>
            <a:ext cx="3567113" cy="733425"/>
          </a:xfrm>
          <a:prstGeom prst="rect">
            <a:avLst/>
          </a:prstGeom>
        </p:spPr>
        <p:txBody>
          <a:bodyPr vert="horz" lIns="91440" tIns="45720" rIns="91440" bIns="45720" rtlCol="0"/>
          <a:lstStyle>
            <a:lvl1pPr algn="r">
              <a:defRPr sz="1200"/>
            </a:lvl1pPr>
          </a:lstStyle>
          <a:p>
            <a:fld id="{3E73A9B7-DE8A-43D5-9614-18D849C25D2D}" type="datetimeFigureOut">
              <a:rPr lang="en-US" smtClean="0"/>
              <a:t>4/24/2026</a:t>
            </a:fld>
            <a:endParaRPr lang="en-US"/>
          </a:p>
        </p:txBody>
      </p:sp>
      <p:sp>
        <p:nvSpPr>
          <p:cNvPr id="4" name="Footer Placeholder 3">
            <a:extLst>
              <a:ext uri="{FF2B5EF4-FFF2-40B4-BE49-F238E27FC236}">
                <a16:creationId xmlns:a16="http://schemas.microsoft.com/office/drawing/2014/main" id="{696BDCFB-0CF8-BEBE-7D9E-E8C046F470A5}"/>
              </a:ext>
            </a:extLst>
          </p:cNvPr>
          <p:cNvSpPr>
            <a:spLocks noGrp="1"/>
          </p:cNvSpPr>
          <p:nvPr>
            <p:ph type="ftr" sz="quarter" idx="2"/>
          </p:nvPr>
        </p:nvSpPr>
        <p:spPr>
          <a:xfrm>
            <a:off x="0" y="13896975"/>
            <a:ext cx="3565525" cy="733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96F5A0-EBF0-3DB6-A6B0-8F705CB4556C}"/>
              </a:ext>
            </a:extLst>
          </p:cNvPr>
          <p:cNvSpPr>
            <a:spLocks noGrp="1"/>
          </p:cNvSpPr>
          <p:nvPr>
            <p:ph type="sldNum" sz="quarter" idx="3"/>
          </p:nvPr>
        </p:nvSpPr>
        <p:spPr>
          <a:xfrm>
            <a:off x="4660900" y="13896975"/>
            <a:ext cx="3567113" cy="733425"/>
          </a:xfrm>
          <a:prstGeom prst="rect">
            <a:avLst/>
          </a:prstGeom>
        </p:spPr>
        <p:txBody>
          <a:bodyPr vert="horz" lIns="91440" tIns="45720" rIns="91440" bIns="45720" rtlCol="0" anchor="b"/>
          <a:lstStyle>
            <a:lvl1pPr algn="r">
              <a:defRPr sz="1200"/>
            </a:lvl1pPr>
          </a:lstStyle>
          <a:p>
            <a:fld id="{53DBCCB4-F383-41CD-9131-06A7FD7EC45F}" type="slidenum">
              <a:rPr lang="en-US" smtClean="0"/>
              <a:t>‹#›</a:t>
            </a:fld>
            <a:endParaRPr lang="en-US"/>
          </a:p>
        </p:txBody>
      </p:sp>
    </p:spTree>
    <p:extLst>
      <p:ext uri="{BB962C8B-B14F-4D97-AF65-F5344CB8AC3E}">
        <p14:creationId xmlns:p14="http://schemas.microsoft.com/office/powerpoint/2010/main" val="193875425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1460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931637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3216469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47172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1877199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504908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3B7B4-1152-E2DB-64AA-58C970E86280}"/>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3056B1F4-3714-34F0-F495-287D5CBD0CD4}"/>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D4B6583E-3EA5-1EC9-AE23-DADFD4E59A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19A35DC-E884-2E16-537C-D4F942B6A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34675E-C0BB-52E9-7F7F-EBACAF34F8D7}"/>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2260412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5ED9-6EC9-F858-DA9C-445BC10D22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94330A-5F1B-F84E-D5BB-B23FCE2F4E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6EF4C-9D41-7D32-569D-12FB15FF166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62BF5FA-4479-046A-EEC8-D4704D0F4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3DE75-8E08-6C17-9A8A-D5C8EBAF0EB7}"/>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184565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A0D009-9E2A-14F5-0450-10840F5EE27A}"/>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EE8A0-D369-360F-2113-36260E8144BB}"/>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E4C06-A862-DA1D-A270-4EAC697FEF0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0EE05E-7A30-B200-5A1D-0F3C841771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2A064-BB7E-FA37-C218-3CACC3893BD6}"/>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1713143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796341-C2A9-6C3C-18CD-429F706A328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F09CEBA-AE07-E7B8-250B-CD87D67CB7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412CB5-45F3-6176-48BC-D8CAAB961C5F}"/>
              </a:ext>
            </a:extLst>
          </p:cNvPr>
          <p:cNvSpPr>
            <a:spLocks noGrp="1"/>
          </p:cNvSpPr>
          <p:nvPr>
            <p:ph type="sldNum" sz="quarter" idx="12"/>
          </p:nvPr>
        </p:nvSpPr>
        <p:spPr/>
        <p:txBody>
          <a:bodyPr/>
          <a:lstStyle/>
          <a:p>
            <a:fld id="{9EEF8FA0-0E28-45DA-A438-FD13269BAD6D}" type="slidenum">
              <a:rPr lang="en-US" smtClean="0"/>
              <a:t>‹#›</a:t>
            </a:fld>
            <a:endParaRPr lang="en-US" dirty="0"/>
          </a:p>
        </p:txBody>
      </p:sp>
    </p:spTree>
    <p:extLst>
      <p:ext uri="{BB962C8B-B14F-4D97-AF65-F5344CB8AC3E}">
        <p14:creationId xmlns:p14="http://schemas.microsoft.com/office/powerpoint/2010/main" val="1215999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0" y="0"/>
            <a:ext cx="14630400" cy="8229600"/>
          </a:xfrm>
        </p:spPr>
        <p:txBody>
          <a:bodyPr/>
          <a:lstStyle/>
          <a:p>
            <a:endParaRPr lang="en-US" dirty="0"/>
          </a:p>
        </p:txBody>
      </p:sp>
      <p:sp>
        <p:nvSpPr>
          <p:cNvPr id="9" name="Text Placeholder 8"/>
          <p:cNvSpPr>
            <a:spLocks noGrp="1"/>
          </p:cNvSpPr>
          <p:nvPr>
            <p:ph type="body" sz="quarter" idx="15"/>
          </p:nvPr>
        </p:nvSpPr>
        <p:spPr>
          <a:xfrm>
            <a:off x="0" y="2453640"/>
            <a:ext cx="14630400" cy="3322320"/>
          </a:xfrm>
          <a:solidFill>
            <a:schemeClr val="tx1">
              <a:alpha val="56000"/>
            </a:schemeClr>
          </a:solidFill>
        </p:spPr>
        <p:txBody>
          <a:bodyPr>
            <a:normAutofit/>
          </a:bodyPr>
          <a:lstStyle>
            <a:lvl1pPr marL="0" indent="0">
              <a:buNone/>
              <a:defRPr sz="160">
                <a:solidFill>
                  <a:srgbClr val="707070"/>
                </a:solidFill>
              </a:defRPr>
            </a:lvl1pPr>
          </a:lstStyle>
          <a:p>
            <a:pPr lvl="0"/>
            <a:endParaRPr lang="en-US" dirty="0"/>
          </a:p>
        </p:txBody>
      </p:sp>
      <p:sp>
        <p:nvSpPr>
          <p:cNvPr id="4" name="Date Placeholder 3"/>
          <p:cNvSpPr>
            <a:spLocks noGrp="1"/>
          </p:cNvSpPr>
          <p:nvPr>
            <p:ph type="dt" sz="half" idx="10"/>
          </p:nvPr>
        </p:nvSpPr>
        <p:spPr>
          <a:xfrm>
            <a:off x="1005840" y="7627623"/>
            <a:ext cx="3291840" cy="438150"/>
          </a:xfrm>
          <a:prstGeom prst="rect">
            <a:avLst/>
          </a:prstGeom>
        </p:spPr>
        <p:txBody>
          <a:bodyPr lIns="91426" tIns="45713" rIns="91426" bIns="45713"/>
          <a:lstStyle/>
          <a:p>
            <a:endParaRPr lang="en-US" dirty="0"/>
          </a:p>
        </p:txBody>
      </p:sp>
      <p:sp>
        <p:nvSpPr>
          <p:cNvPr id="5" name="Footer Placeholder 4"/>
          <p:cNvSpPr>
            <a:spLocks noGrp="1"/>
          </p:cNvSpPr>
          <p:nvPr>
            <p:ph type="ftr" sz="quarter" idx="11"/>
          </p:nvPr>
        </p:nvSpPr>
        <p:spPr>
          <a:xfrm>
            <a:off x="4846320" y="7627623"/>
            <a:ext cx="4937760" cy="438150"/>
          </a:xfrm>
          <a:prstGeom prst="rect">
            <a:avLst/>
          </a:prstGeom>
        </p:spPr>
        <p:txBody>
          <a:bodyPr lIns="91426" tIns="45713" rIns="91426" bIns="45713"/>
          <a:lstStyle/>
          <a:p>
            <a:endParaRPr lang="en-US" dirty="0"/>
          </a:p>
        </p:txBody>
      </p:sp>
      <p:sp>
        <p:nvSpPr>
          <p:cNvPr id="6" name="Slide Number Placeholder 5"/>
          <p:cNvSpPr>
            <a:spLocks noGrp="1"/>
          </p:cNvSpPr>
          <p:nvPr>
            <p:ph type="sldNum" sz="quarter" idx="12"/>
          </p:nvPr>
        </p:nvSpPr>
        <p:spPr>
          <a:xfrm>
            <a:off x="10332720" y="7627623"/>
            <a:ext cx="3291840" cy="438150"/>
          </a:xfrm>
          <a:prstGeom prst="rect">
            <a:avLst/>
          </a:prstGeom>
        </p:spPr>
        <p:txBody>
          <a:bodyPr lIns="91426" tIns="45713" rIns="91426" bIns="45713"/>
          <a:lstStyle/>
          <a:p>
            <a:fld id="{1161D58B-7DF0-4B58-8AEE-AE0316A5499A}" type="slidenum">
              <a:rPr lang="en-US" smtClean="0"/>
              <a:pPr/>
              <a:t>‹#›</a:t>
            </a:fld>
            <a:endParaRPr lang="en-US" dirty="0"/>
          </a:p>
        </p:txBody>
      </p:sp>
      <p:sp>
        <p:nvSpPr>
          <p:cNvPr id="2" name="Title 1"/>
          <p:cNvSpPr>
            <a:spLocks noGrp="1"/>
          </p:cNvSpPr>
          <p:nvPr>
            <p:ph type="ctrTitle" hasCustomPrompt="1"/>
          </p:nvPr>
        </p:nvSpPr>
        <p:spPr>
          <a:xfrm>
            <a:off x="1828800" y="3501352"/>
            <a:ext cx="10972800" cy="1107997"/>
          </a:xfrm>
        </p:spPr>
        <p:txBody>
          <a:bodyPr lIns="0" tIns="0" rIns="0" bIns="0" anchor="b" anchorCtr="0">
            <a:spAutoFit/>
          </a:bodyPr>
          <a:lstStyle>
            <a:lvl1pPr algn="ctr">
              <a:lnSpc>
                <a:spcPct val="100000"/>
              </a:lnSpc>
              <a:defRPr sz="7200" b="1">
                <a:solidFill>
                  <a:schemeClr val="bg1"/>
                </a:solidFill>
              </a:defRPr>
            </a:lvl1pPr>
          </a:lstStyle>
          <a:p>
            <a:r>
              <a:rPr lang="en-US" dirty="0"/>
              <a:t>TITLE</a:t>
            </a:r>
          </a:p>
        </p:txBody>
      </p:sp>
      <p:sp>
        <p:nvSpPr>
          <p:cNvPr id="13" name="Text Placeholder 12"/>
          <p:cNvSpPr>
            <a:spLocks noGrp="1"/>
          </p:cNvSpPr>
          <p:nvPr>
            <p:ph type="body" sz="quarter" idx="14"/>
          </p:nvPr>
        </p:nvSpPr>
        <p:spPr>
          <a:xfrm>
            <a:off x="1828800" y="4612462"/>
            <a:ext cx="10972800" cy="2926080"/>
          </a:xfrm>
        </p:spPr>
        <p:txBody>
          <a:bodyPr lIns="0" tIns="0" rIns="0" bIns="0" anchor="t" anchorCtr="0">
            <a:spAutoFit/>
          </a:bodyPr>
          <a:lstStyle>
            <a:lvl1pPr marL="0" indent="0" algn="ctr">
              <a:lnSpc>
                <a:spcPct val="100000"/>
              </a:lnSpc>
              <a:spcBef>
                <a:spcPts val="0"/>
              </a:spcBef>
              <a:buFontTx/>
              <a:buNone/>
              <a:defRPr>
                <a:solidFill>
                  <a:schemeClr val="bg1"/>
                </a:solidFill>
              </a:defRPr>
            </a:lvl1pPr>
            <a:lvl2pPr marL="548514" indent="0">
              <a:buFontTx/>
              <a:buNone/>
              <a:defRPr/>
            </a:lvl2pPr>
            <a:lvl3pPr marL="1097035" indent="0">
              <a:buFontTx/>
              <a:buNone/>
              <a:defRPr/>
            </a:lvl3pPr>
            <a:lvl4pPr marL="1645554" indent="0">
              <a:buFontTx/>
              <a:buNone/>
              <a:defRPr/>
            </a:lvl4pPr>
            <a:lvl5pPr marL="2194070" indent="0">
              <a:buFontTx/>
              <a:buNone/>
              <a:defRPr/>
            </a:lvl5pPr>
          </a:lstStyle>
          <a:p>
            <a:pPr lvl="0"/>
            <a:r>
              <a:rPr lang="en-US" dirty="0"/>
              <a:t>Click to edit Master text styles</a:t>
            </a:r>
          </a:p>
        </p:txBody>
      </p:sp>
    </p:spTree>
    <p:extLst>
      <p:ext uri="{BB962C8B-B14F-4D97-AF65-F5344CB8AC3E}">
        <p14:creationId xmlns:p14="http://schemas.microsoft.com/office/powerpoint/2010/main" val="2020929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20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473E-E2D5-82A7-95DF-ED1D1D2DF2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5265F8-5B4A-0D9A-ED11-36E774B614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39EB16-320B-27BA-E469-447528274BF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2577889-465A-E71E-8141-E46CE86BF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04DDD-4ABC-A058-A29F-EB9764DF85C4}"/>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23656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100C-47C1-C2CE-206D-02865DB423F6}"/>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26DF5558-0F99-099D-4EEA-0B10B63218CE}"/>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6698AD-A32A-4A93-CD4D-79D9D88E0D5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AEB18D6-D183-8168-1792-D6B131EF4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FA9B3-4FA8-7646-3200-362F260CFE1A}"/>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1672474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7F73-F8B5-9749-276A-EF8108DA5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0A5FF-36ED-01AD-924C-95CB0A4EED81}"/>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6DB653-F809-ADF0-DF76-20A4D12CEE6E}"/>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6DA7B-4420-FB4B-5FF5-BA14010B9F3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76D246C-FEA3-D4CB-840E-253B932699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ACB14-3BC3-A6D1-123B-AA9EC8A8FD21}"/>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3139513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FD8D8-6799-5F8B-18B3-743AD93F2A5D}"/>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072A1A-5FEE-C6A7-3D3B-4A4F6104213F}"/>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2E3AA798-2EC0-6A7C-BF5B-F6C36E560EB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20844-A12A-D895-6775-D6908DEDF9A6}"/>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1B354D59-715B-490B-06CB-63DA069AF55E}"/>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E12B02-CC52-5528-E8DE-2749ED78CFE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0861161-BB52-94C3-BCEF-58D057E14B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D02BD3-A99C-9F95-8D07-2EEAA3DC953B}"/>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180448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A79B-0C8F-5845-C624-C10408353E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C0ED9-901D-C26F-EC05-BE5AC6AC96C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D6D27E5-192C-A350-D16E-72BBB8AB0C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21E19D-F2C7-1BD4-C2EB-513A9CA361F6}"/>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2884545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0158A6-29D6-4B6F-27BE-4DC3FBEF6F7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1217E57-1D59-BF4B-0E53-7509C771B7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F83C9E-16EA-291B-4D0B-7F0BEAADBDD7}"/>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30847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7E65B-37CD-43B8-5A62-07910A5321D6}"/>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4212B8C2-D1E6-17CF-87CF-B3D17416AF64}"/>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32CE7A-583F-2D85-B5AB-99653773254E}"/>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CB95874F-D92E-B85F-1507-C07C3DBFCCD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AE3ECB9-EC9F-77A7-383A-D58B3A8DD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F0D4DE-B1E9-1BDF-75C7-69687765E671}"/>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4083162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640F-53DB-287D-44CF-C95D8E6642A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8C5086EA-EAE4-C296-570D-871DA632C624}"/>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a:extLst>
              <a:ext uri="{FF2B5EF4-FFF2-40B4-BE49-F238E27FC236}">
                <a16:creationId xmlns:a16="http://schemas.microsoft.com/office/drawing/2014/main" id="{0F63C6F6-19B3-2E54-3CDB-9D32E40BB8FF}"/>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2FC1438-CBF3-6BC7-6F96-5F8B274D4A3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CC64CDF-9977-AC5C-72DD-D1048783F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0250D8-A193-7A79-26E2-1BBA6491D332}"/>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621932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CC3F00-E33C-EED9-7BC2-CDB68CC48747}"/>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53D65-4591-7F65-2742-4A9EF9F09034}"/>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A0D89-A113-6547-6D77-98EA9781264C}"/>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30370FE-6F58-89E8-ABDE-7A6C577B3D01}"/>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D6062B-5D57-2578-9EA2-7F2EBE97E1C1}"/>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9EEF8FA0-0E28-45DA-A438-FD13269BAD6D}" type="slidenum">
              <a:rPr lang="en-US" smtClean="0"/>
              <a:t>‹#›</a:t>
            </a:fld>
            <a:endParaRPr lang="en-US"/>
          </a:p>
        </p:txBody>
      </p:sp>
    </p:spTree>
    <p:extLst>
      <p:ext uri="{BB962C8B-B14F-4D97-AF65-F5344CB8AC3E}">
        <p14:creationId xmlns:p14="http://schemas.microsoft.com/office/powerpoint/2010/main" val="38259461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https://www.elibrary.imf.org/downloadpdf/view/journals/002/2025/328/article-A002-en.pdf" TargetMode="Externa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0.png"/><Relationship Id="rId11" Type="http://schemas.openxmlformats.org/officeDocument/2006/relationships/image" Target="../media/image3.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s/_rels/slide8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amrg@amrg.in" TargetMode="External"/><Relationship Id="rId7" Type="http://schemas.openxmlformats.org/officeDocument/2006/relationships/hyperlink" Target="http://www.amrg.in/"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4.jpg"/><Relationship Id="rId5" Type="http://schemas.openxmlformats.org/officeDocument/2006/relationships/hyperlink" Target="https://www.linkedin.com/company/amrg-global/?viewAsMember=true" TargetMode="External"/><Relationship Id="rId4" Type="http://schemas.openxmlformats.org/officeDocument/2006/relationships/hyperlink" Target="mailto:uae@amrg.in"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BEEC8B-E7D1-C11C-58A4-0C44B086E00A}"/>
              </a:ext>
            </a:extLst>
          </p:cNvPr>
          <p:cNvPicPr>
            <a:picLocks noChangeAspect="1"/>
          </p:cNvPicPr>
          <p:nvPr/>
        </p:nvPicPr>
        <p:blipFill>
          <a:blip r:embed="rId3"/>
          <a:stretch>
            <a:fillRect/>
          </a:stretch>
        </p:blipFill>
        <p:spPr>
          <a:xfrm>
            <a:off x="0" y="0"/>
            <a:ext cx="14630400" cy="8229600"/>
          </a:xfrm>
          <a:prstGeom prst="rect">
            <a:avLst/>
          </a:prstGeom>
        </p:spPr>
      </p:pic>
      <p:sp>
        <p:nvSpPr>
          <p:cNvPr id="6" name="Shape 3"/>
          <p:cNvSpPr/>
          <p:nvPr/>
        </p:nvSpPr>
        <p:spPr>
          <a:xfrm>
            <a:off x="0" y="11575"/>
            <a:ext cx="14630400" cy="8229599"/>
          </a:xfrm>
          <a:prstGeom prst="rect">
            <a:avLst/>
          </a:prstGeom>
          <a:solidFill>
            <a:srgbClr val="000000">
              <a:alpha val="41961"/>
            </a:srgbClr>
          </a:solidFill>
          <a:ln/>
        </p:spPr>
        <p:txBody>
          <a:bodyPr/>
          <a:lstStyle/>
          <a:p>
            <a:endParaRPr lang="en-US" dirty="0">
              <a:latin typeface="Montserrat" panose="00000500000000000000" pitchFamily="2" charset="0"/>
            </a:endParaRPr>
          </a:p>
        </p:txBody>
      </p:sp>
      <p:grpSp>
        <p:nvGrpSpPr>
          <p:cNvPr id="8" name="Group 7">
            <a:extLst>
              <a:ext uri="{FF2B5EF4-FFF2-40B4-BE49-F238E27FC236}">
                <a16:creationId xmlns:a16="http://schemas.microsoft.com/office/drawing/2014/main" id="{58599D6C-3FA9-695C-9E55-7CE804B11E24}"/>
              </a:ext>
            </a:extLst>
          </p:cNvPr>
          <p:cNvGrpSpPr/>
          <p:nvPr/>
        </p:nvGrpSpPr>
        <p:grpSpPr>
          <a:xfrm>
            <a:off x="799684" y="5428526"/>
            <a:ext cx="10371750" cy="1647983"/>
            <a:chOff x="799684" y="609152"/>
            <a:chExt cx="8140621" cy="1293478"/>
          </a:xfrm>
        </p:grpSpPr>
        <p:sp>
          <p:nvSpPr>
            <p:cNvPr id="3" name="Text 0"/>
            <p:cNvSpPr/>
            <p:nvPr/>
          </p:nvSpPr>
          <p:spPr>
            <a:xfrm>
              <a:off x="799684" y="609152"/>
              <a:ext cx="8140621" cy="760915"/>
            </a:xfrm>
            <a:prstGeom prst="rect">
              <a:avLst/>
            </a:prstGeom>
            <a:noFill/>
            <a:ln/>
          </p:spPr>
          <p:txBody>
            <a:bodyPr wrap="none" lIns="0" tIns="0" rIns="0" bIns="0" rtlCol="0" anchor="t"/>
            <a:lstStyle/>
            <a:p>
              <a:pPr marL="0" indent="0" algn="l">
                <a:buNone/>
              </a:pPr>
              <a:r>
                <a:rPr lang="en-US" sz="6600" b="1" dirty="0">
                  <a:solidFill>
                    <a:schemeClr val="bg1"/>
                  </a:solidFill>
                  <a:latin typeface="Montserrat" pitchFamily="2" charset="0"/>
                  <a:ea typeface="Nirmala UI" panose="020B0502040204020203" pitchFamily="34" charset="0"/>
                  <a:cs typeface="Nirmala UI" panose="020B0502040204020203" pitchFamily="34" charset="0"/>
                </a:rPr>
                <a:t>UAE VAT</a:t>
              </a:r>
              <a:endParaRPr lang="en-US" sz="6600" dirty="0">
                <a:solidFill>
                  <a:schemeClr val="bg1"/>
                </a:solidFill>
                <a:latin typeface="Montserrat" pitchFamily="2" charset="0"/>
                <a:ea typeface="Nirmala UI" panose="020B0502040204020203" pitchFamily="34" charset="0"/>
                <a:cs typeface="Nirmala UI" panose="020B0502040204020203" pitchFamily="34" charset="0"/>
              </a:endParaRPr>
            </a:p>
          </p:txBody>
        </p:sp>
        <p:sp>
          <p:nvSpPr>
            <p:cNvPr id="4" name="Text 1"/>
            <p:cNvSpPr/>
            <p:nvPr/>
          </p:nvSpPr>
          <p:spPr>
            <a:xfrm>
              <a:off x="799684" y="1459538"/>
              <a:ext cx="7556421" cy="443092"/>
            </a:xfrm>
            <a:prstGeom prst="rect">
              <a:avLst/>
            </a:prstGeom>
            <a:noFill/>
            <a:ln/>
          </p:spPr>
          <p:txBody>
            <a:bodyPr wrap="none" lIns="0" tIns="0" rIns="0" bIns="0" rtlCol="0" anchor="t"/>
            <a:lstStyle/>
            <a:p>
              <a:pPr>
                <a:lnSpc>
                  <a:spcPts val="2850"/>
                </a:lnSpc>
              </a:pPr>
              <a:r>
                <a:rPr lang="en-US" sz="2400" dirty="0">
                  <a:solidFill>
                    <a:schemeClr val="bg1"/>
                  </a:solidFill>
                  <a:latin typeface="Montserrat" pitchFamily="2" charset="0"/>
                  <a:ea typeface="Nirmala UI" panose="020B0502040204020203" pitchFamily="34" charset="0"/>
                  <a:cs typeface="Nirmala UI" panose="020B0502040204020203" pitchFamily="34" charset="0"/>
                </a:rPr>
                <a:t>By Rajat Mohan </a:t>
              </a:r>
              <a:endParaRPr lang="en-US" sz="2400" dirty="0">
                <a:solidFill>
                  <a:schemeClr val="bg1"/>
                </a:solidFill>
                <a:latin typeface="Montserrat" pitchFamily="2" charset="0"/>
              </a:endParaRPr>
            </a:p>
          </p:txBody>
        </p:sp>
      </p:grpSp>
      <p:sp>
        <p:nvSpPr>
          <p:cNvPr id="15" name="Rectangle 14">
            <a:extLst>
              <a:ext uri="{FF2B5EF4-FFF2-40B4-BE49-F238E27FC236}">
                <a16:creationId xmlns:a16="http://schemas.microsoft.com/office/drawing/2014/main" id="{7F1186C4-540D-A744-814F-663C0CC13F33}"/>
              </a:ext>
            </a:extLst>
          </p:cNvPr>
          <p:cNvSpPr/>
          <p:nvPr/>
        </p:nvSpPr>
        <p:spPr>
          <a:xfrm>
            <a:off x="11228923" y="318894"/>
            <a:ext cx="3291286" cy="646331"/>
          </a:xfrm>
          <a:prstGeom prst="rect">
            <a:avLst/>
          </a:prstGeom>
          <a:noFill/>
        </p:spPr>
        <p:txBody>
          <a:bodyPr wrap="none" lIns="91440" tIns="45720" rIns="91440" bIns="45720">
            <a:spAutoFit/>
          </a:bodyPr>
          <a:lstStyle/>
          <a:p>
            <a:r>
              <a:rPr lang="en-US" sz="3600" b="1" dirty="0">
                <a:solidFill>
                  <a:schemeClr val="bg1"/>
                </a:solidFill>
                <a:latin typeface="Montserrat" pitchFamily="2" charset="0"/>
                <a:ea typeface="Nunito Sans" pitchFamily="34" charset="-122"/>
                <a:cs typeface="Nunito Sans" pitchFamily="34" charset="-120"/>
              </a:rPr>
              <a:t>INDIA  |  UAE</a:t>
            </a:r>
            <a:endParaRPr lang="en-US" sz="3600" b="1" dirty="0">
              <a:solidFill>
                <a:schemeClr val="bg1"/>
              </a:solidFill>
              <a:latin typeface="Montserrat" pitchFamily="2" charset="0"/>
            </a:endParaRPr>
          </a:p>
        </p:txBody>
      </p:sp>
      <p:cxnSp>
        <p:nvCxnSpPr>
          <p:cNvPr id="12" name="Straight Connector 11">
            <a:extLst>
              <a:ext uri="{FF2B5EF4-FFF2-40B4-BE49-F238E27FC236}">
                <a16:creationId xmlns:a16="http://schemas.microsoft.com/office/drawing/2014/main" id="{BDA337E3-597E-4CA3-508F-BDAE6966BE1E}"/>
              </a:ext>
            </a:extLst>
          </p:cNvPr>
          <p:cNvCxnSpPr>
            <a:cxnSpLocks/>
          </p:cNvCxnSpPr>
          <p:nvPr/>
        </p:nvCxnSpPr>
        <p:spPr>
          <a:xfrm>
            <a:off x="799684" y="7076513"/>
            <a:ext cx="96274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79915DD-E82F-0A28-0E0C-409759D1D2EE}"/>
              </a:ext>
            </a:extLst>
          </p:cNvPr>
          <p:cNvPicPr>
            <a:picLocks noChangeAspect="1"/>
          </p:cNvPicPr>
          <p:nvPr/>
        </p:nvPicPr>
        <p:blipFill>
          <a:blip r:embed="rId4"/>
          <a:stretch>
            <a:fillRect/>
          </a:stretch>
        </p:blipFill>
        <p:spPr>
          <a:xfrm>
            <a:off x="291000" y="227818"/>
            <a:ext cx="3227704" cy="9831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28AD1-290D-5B73-2752-5FD2B2FABE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F7D4D71-33BF-AF87-5EF6-B255F8FDC496}"/>
              </a:ext>
            </a:extLst>
          </p:cNvPr>
          <p:cNvSpPr/>
          <p:nvPr/>
        </p:nvSpPr>
        <p:spPr>
          <a:xfrm>
            <a:off x="0" y="0"/>
            <a:ext cx="1040564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Rectangle 2">
            <a:extLst>
              <a:ext uri="{FF2B5EF4-FFF2-40B4-BE49-F238E27FC236}">
                <a16:creationId xmlns:a16="http://schemas.microsoft.com/office/drawing/2014/main" id="{203E1B48-1C1F-E40C-F4EB-E1A26B08250D}"/>
              </a:ext>
            </a:extLst>
          </p:cNvPr>
          <p:cNvSpPr/>
          <p:nvPr/>
        </p:nvSpPr>
        <p:spPr>
          <a:xfrm>
            <a:off x="10625557" y="802"/>
            <a:ext cx="41669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2">
            <a:extLst>
              <a:ext uri="{FF2B5EF4-FFF2-40B4-BE49-F238E27FC236}">
                <a16:creationId xmlns:a16="http://schemas.microsoft.com/office/drawing/2014/main" id="{E40C270D-1AEC-A29D-FE45-F171392BEFA8}"/>
              </a:ext>
            </a:extLst>
          </p:cNvPr>
          <p:cNvSpPr txBox="1">
            <a:spLocks/>
          </p:cNvSpPr>
          <p:nvPr/>
        </p:nvSpPr>
        <p:spPr>
          <a:xfrm>
            <a:off x="315884" y="456450"/>
            <a:ext cx="9996516"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chemeClr val="bg1"/>
                </a:solidFill>
                <a:latin typeface="Montserrat" pitchFamily="2" charset="0"/>
              </a:rPr>
              <a:t>Deemed Supply </a:t>
            </a:r>
            <a:endParaRPr lang="en-IN" sz="3200" b="1" dirty="0">
              <a:solidFill>
                <a:schemeClr val="bg1"/>
              </a:solidFill>
              <a:latin typeface="Montserrat" pitchFamily="2" charset="0"/>
            </a:endParaRPr>
          </a:p>
        </p:txBody>
      </p:sp>
      <p:pic>
        <p:nvPicPr>
          <p:cNvPr id="5" name="Picture 4">
            <a:extLst>
              <a:ext uri="{FF2B5EF4-FFF2-40B4-BE49-F238E27FC236}">
                <a16:creationId xmlns:a16="http://schemas.microsoft.com/office/drawing/2014/main" id="{42BC10BE-6170-7CE4-0A40-33CB62A73AE4}"/>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7" name="TextBox 6">
            <a:extLst>
              <a:ext uri="{FF2B5EF4-FFF2-40B4-BE49-F238E27FC236}">
                <a16:creationId xmlns:a16="http://schemas.microsoft.com/office/drawing/2014/main" id="{F2D039CF-9274-FBB0-3B5D-46F33DD63399}"/>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6" name="Diagram 5">
            <a:extLst>
              <a:ext uri="{FF2B5EF4-FFF2-40B4-BE49-F238E27FC236}">
                <a16:creationId xmlns:a16="http://schemas.microsoft.com/office/drawing/2014/main" id="{DB1F8487-2A78-8FF7-DFC0-6F96D8B2CD99}"/>
              </a:ext>
            </a:extLst>
          </p:cNvPr>
          <p:cNvGraphicFramePr/>
          <p:nvPr>
            <p:extLst>
              <p:ext uri="{D42A27DB-BD31-4B8C-83A1-F6EECF244321}">
                <p14:modId xmlns:p14="http://schemas.microsoft.com/office/powerpoint/2010/main" val="2963730108"/>
              </p:ext>
            </p:extLst>
          </p:nvPr>
        </p:nvGraphicFramePr>
        <p:xfrm>
          <a:off x="1022395" y="1988128"/>
          <a:ext cx="12843233"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7">
            <a:extLst>
              <a:ext uri="{FF2B5EF4-FFF2-40B4-BE49-F238E27FC236}">
                <a16:creationId xmlns:a16="http://schemas.microsoft.com/office/drawing/2014/main" id="{5BED6EF1-7A19-D99D-EA26-FCB0DA05C510}"/>
              </a:ext>
            </a:extLst>
          </p:cNvPr>
          <p:cNvSpPr>
            <a:spLocks noGrp="1"/>
          </p:cNvSpPr>
          <p:nvPr>
            <p:ph type="sldNum" sz="quarter" idx="12"/>
          </p:nvPr>
        </p:nvSpPr>
        <p:spPr/>
        <p:txBody>
          <a:bodyPr/>
          <a:lstStyle/>
          <a:p>
            <a:fld id="{9EEF8FA0-0E28-45DA-A438-FD13269BAD6D}" type="slidenum">
              <a:rPr lang="en-US" smtClean="0"/>
              <a:t>10</a:t>
            </a:fld>
            <a:endParaRPr lang="en-US" dirty="0"/>
          </a:p>
        </p:txBody>
      </p:sp>
    </p:spTree>
    <p:extLst>
      <p:ext uri="{BB962C8B-B14F-4D97-AF65-F5344CB8AC3E}">
        <p14:creationId xmlns:p14="http://schemas.microsoft.com/office/powerpoint/2010/main" val="2426801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FC8D5-499B-96F5-67D5-3257570E76B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32C63EB-F8BF-F05A-0C77-6BF4245FE097}"/>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04C2E842-E70A-56D6-8590-C6631B44FE7A}"/>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767A6DC1-174E-927D-4131-50DC935CFF83}"/>
              </a:ext>
            </a:extLst>
          </p:cNvPr>
          <p:cNvSpPr txBox="1">
            <a:spLocks/>
          </p:cNvSpPr>
          <p:nvPr/>
        </p:nvSpPr>
        <p:spPr>
          <a:xfrm>
            <a:off x="2975957" y="3554390"/>
            <a:ext cx="7745566"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VAT Registration</a:t>
            </a:r>
          </a:p>
        </p:txBody>
      </p:sp>
      <p:sp>
        <p:nvSpPr>
          <p:cNvPr id="2" name="Slide Number Placeholder 1">
            <a:extLst>
              <a:ext uri="{FF2B5EF4-FFF2-40B4-BE49-F238E27FC236}">
                <a16:creationId xmlns:a16="http://schemas.microsoft.com/office/drawing/2014/main" id="{31A6F45B-E704-156D-640F-D471130F7326}"/>
              </a:ext>
            </a:extLst>
          </p:cNvPr>
          <p:cNvSpPr>
            <a:spLocks noGrp="1"/>
          </p:cNvSpPr>
          <p:nvPr>
            <p:ph type="sldNum" sz="quarter" idx="12"/>
          </p:nvPr>
        </p:nvSpPr>
        <p:spPr/>
        <p:txBody>
          <a:bodyPr/>
          <a:lstStyle/>
          <a:p>
            <a:fld id="{9EEF8FA0-0E28-45DA-A438-FD13269BAD6D}" type="slidenum">
              <a:rPr lang="en-US" smtClean="0"/>
              <a:t>11</a:t>
            </a:fld>
            <a:endParaRPr lang="en-US" dirty="0"/>
          </a:p>
        </p:txBody>
      </p:sp>
    </p:spTree>
    <p:extLst>
      <p:ext uri="{BB962C8B-B14F-4D97-AF65-F5344CB8AC3E}">
        <p14:creationId xmlns:p14="http://schemas.microsoft.com/office/powerpoint/2010/main" val="151153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C766F-130F-CAA3-3AEB-C4151C27BA3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D3E5B8F-0A6C-4E9E-4499-FBDA9707F999}"/>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063A2714-0181-6B49-0335-EE33854FE23F}"/>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0A2A9477-B217-9237-31B8-37C86367922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FD1846C7-500A-965C-DE5F-5445438E95F3}"/>
              </a:ext>
            </a:extLst>
          </p:cNvPr>
          <p:cNvSpPr txBox="1">
            <a:spLocks/>
          </p:cNvSpPr>
          <p:nvPr/>
        </p:nvSpPr>
        <p:spPr>
          <a:xfrm>
            <a:off x="1551008" y="7889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VAT Registration Requirements </a:t>
            </a:r>
          </a:p>
        </p:txBody>
      </p:sp>
      <p:pic>
        <p:nvPicPr>
          <p:cNvPr id="5" name="Picture 4">
            <a:extLst>
              <a:ext uri="{FF2B5EF4-FFF2-40B4-BE49-F238E27FC236}">
                <a16:creationId xmlns:a16="http://schemas.microsoft.com/office/drawing/2014/main" id="{66FF779A-1357-38B1-A67A-B78B0A111079}"/>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90848C19-8515-309B-3983-CF39595ED8D2}"/>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pSp>
        <p:nvGrpSpPr>
          <p:cNvPr id="9" name="Group 8">
            <a:extLst>
              <a:ext uri="{FF2B5EF4-FFF2-40B4-BE49-F238E27FC236}">
                <a16:creationId xmlns:a16="http://schemas.microsoft.com/office/drawing/2014/main" id="{A20C083C-7582-586C-41B9-50CEF9620244}"/>
              </a:ext>
            </a:extLst>
          </p:cNvPr>
          <p:cNvGrpSpPr/>
          <p:nvPr/>
        </p:nvGrpSpPr>
        <p:grpSpPr>
          <a:xfrm>
            <a:off x="1619086" y="1630341"/>
            <a:ext cx="12229918" cy="5666458"/>
            <a:chOff x="425284" y="867187"/>
            <a:chExt cx="13507890" cy="5666458"/>
          </a:xfrm>
        </p:grpSpPr>
        <p:grpSp>
          <p:nvGrpSpPr>
            <p:cNvPr id="10" name="Group 9">
              <a:extLst>
                <a:ext uri="{FF2B5EF4-FFF2-40B4-BE49-F238E27FC236}">
                  <a16:creationId xmlns:a16="http://schemas.microsoft.com/office/drawing/2014/main" id="{7DEA8216-CB98-E6D2-4A70-9FB8E12C435E}"/>
                </a:ext>
              </a:extLst>
            </p:cNvPr>
            <p:cNvGrpSpPr/>
            <p:nvPr/>
          </p:nvGrpSpPr>
          <p:grpSpPr>
            <a:xfrm>
              <a:off x="425284" y="867187"/>
              <a:ext cx="13507889" cy="5666458"/>
              <a:chOff x="1295399" y="-183224"/>
              <a:chExt cx="10445013" cy="5666458"/>
            </a:xfrm>
          </p:grpSpPr>
          <p:grpSp>
            <p:nvGrpSpPr>
              <p:cNvPr id="12" name="Group 11">
                <a:extLst>
                  <a:ext uri="{FF2B5EF4-FFF2-40B4-BE49-F238E27FC236}">
                    <a16:creationId xmlns:a16="http://schemas.microsoft.com/office/drawing/2014/main" id="{43E1CBCE-2F80-4CDF-45F0-FF9161C41098}"/>
                  </a:ext>
                </a:extLst>
              </p:cNvPr>
              <p:cNvGrpSpPr/>
              <p:nvPr/>
            </p:nvGrpSpPr>
            <p:grpSpPr>
              <a:xfrm>
                <a:off x="1295399" y="-183224"/>
                <a:ext cx="10445013" cy="4246847"/>
                <a:chOff x="1412238" y="-183224"/>
                <a:chExt cx="10445013" cy="4246847"/>
              </a:xfrm>
            </p:grpSpPr>
            <p:grpSp>
              <p:nvGrpSpPr>
                <p:cNvPr id="14" name="Group 13">
                  <a:extLst>
                    <a:ext uri="{FF2B5EF4-FFF2-40B4-BE49-F238E27FC236}">
                      <a16:creationId xmlns:a16="http://schemas.microsoft.com/office/drawing/2014/main" id="{9903B7D7-0337-B7CB-121E-08D500E485C4}"/>
                    </a:ext>
                  </a:extLst>
                </p:cNvPr>
                <p:cNvGrpSpPr/>
                <p:nvPr/>
              </p:nvGrpSpPr>
              <p:grpSpPr>
                <a:xfrm>
                  <a:off x="1412238" y="-183224"/>
                  <a:ext cx="10445013" cy="349455"/>
                  <a:chOff x="1412238" y="-183224"/>
                  <a:chExt cx="10445013" cy="349455"/>
                </a:xfrm>
              </p:grpSpPr>
              <p:sp>
                <p:nvSpPr>
                  <p:cNvPr id="18" name="object 6">
                    <a:extLst>
                      <a:ext uri="{FF2B5EF4-FFF2-40B4-BE49-F238E27FC236}">
                        <a16:creationId xmlns:a16="http://schemas.microsoft.com/office/drawing/2014/main" id="{85398DA2-8CAC-C2C8-D42F-1B99BB200B04}"/>
                      </a:ext>
                    </a:extLst>
                  </p:cNvPr>
                  <p:cNvSpPr txBox="1"/>
                  <p:nvPr/>
                </p:nvSpPr>
                <p:spPr>
                  <a:xfrm>
                    <a:off x="1412238" y="-183224"/>
                    <a:ext cx="4601208"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Resident of GCC Implementing states    </a:t>
                    </a:r>
                    <a:endParaRPr sz="2000" b="1" dirty="0">
                      <a:solidFill>
                        <a:schemeClr val="bg1"/>
                      </a:solidFill>
                      <a:latin typeface="Montserrat" pitchFamily="2" charset="0"/>
                      <a:cs typeface="Verdana"/>
                    </a:endParaRPr>
                  </a:p>
                </p:txBody>
              </p:sp>
              <p:sp>
                <p:nvSpPr>
                  <p:cNvPr id="19" name="object 7">
                    <a:extLst>
                      <a:ext uri="{FF2B5EF4-FFF2-40B4-BE49-F238E27FC236}">
                        <a16:creationId xmlns:a16="http://schemas.microsoft.com/office/drawing/2014/main" id="{E4437FAA-E90D-2024-5CF4-4B63B2D75106}"/>
                      </a:ext>
                    </a:extLst>
                  </p:cNvPr>
                  <p:cNvSpPr/>
                  <p:nvPr/>
                </p:nvSpPr>
                <p:spPr>
                  <a:xfrm flipV="1">
                    <a:off x="3608881" y="84070"/>
                    <a:ext cx="8248370" cy="76644"/>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grpSp>
              <p:nvGrpSpPr>
                <p:cNvPr id="15" name="Group 14">
                  <a:extLst>
                    <a:ext uri="{FF2B5EF4-FFF2-40B4-BE49-F238E27FC236}">
                      <a16:creationId xmlns:a16="http://schemas.microsoft.com/office/drawing/2014/main" id="{2F0CE94F-5717-37D1-06F2-059DFE766B8B}"/>
                    </a:ext>
                  </a:extLst>
                </p:cNvPr>
                <p:cNvGrpSpPr/>
                <p:nvPr/>
              </p:nvGrpSpPr>
              <p:grpSpPr>
                <a:xfrm>
                  <a:off x="1412238" y="3693364"/>
                  <a:ext cx="10445013" cy="370259"/>
                  <a:chOff x="1412238" y="3693364"/>
                  <a:chExt cx="10445013" cy="370259"/>
                </a:xfrm>
              </p:grpSpPr>
              <p:sp>
                <p:nvSpPr>
                  <p:cNvPr id="16" name="object 8">
                    <a:extLst>
                      <a:ext uri="{FF2B5EF4-FFF2-40B4-BE49-F238E27FC236}">
                        <a16:creationId xmlns:a16="http://schemas.microsoft.com/office/drawing/2014/main" id="{4B3243FC-1425-45A0-F25F-E13DA5FE0435}"/>
                      </a:ext>
                    </a:extLst>
                  </p:cNvPr>
                  <p:cNvSpPr txBox="1"/>
                  <p:nvPr/>
                </p:nvSpPr>
                <p:spPr>
                  <a:xfrm>
                    <a:off x="1412238" y="3693364"/>
                    <a:ext cx="1981200" cy="350096"/>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Non Residents</a:t>
                    </a:r>
                  </a:p>
                </p:txBody>
              </p:sp>
              <p:sp>
                <p:nvSpPr>
                  <p:cNvPr id="17" name="object 9">
                    <a:extLst>
                      <a:ext uri="{FF2B5EF4-FFF2-40B4-BE49-F238E27FC236}">
                        <a16:creationId xmlns:a16="http://schemas.microsoft.com/office/drawing/2014/main" id="{80B96722-E3A5-99C2-D06A-85E34F8C5662}"/>
                      </a:ext>
                    </a:extLst>
                  </p:cNvPr>
                  <p:cNvSpPr/>
                  <p:nvPr/>
                </p:nvSpPr>
                <p:spPr>
                  <a:xfrm>
                    <a:off x="3210124" y="4017904"/>
                    <a:ext cx="8647127" cy="45719"/>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a:p>
                </p:txBody>
              </p:sp>
            </p:grpSp>
          </p:grpSp>
          <p:sp>
            <p:nvSpPr>
              <p:cNvPr id="13" name="object 10">
                <a:extLst>
                  <a:ext uri="{FF2B5EF4-FFF2-40B4-BE49-F238E27FC236}">
                    <a16:creationId xmlns:a16="http://schemas.microsoft.com/office/drawing/2014/main" id="{5C5C20BA-3940-E32A-150C-26761D2CF54E}"/>
                  </a:ext>
                </a:extLst>
              </p:cNvPr>
              <p:cNvSpPr txBox="1"/>
              <p:nvPr/>
            </p:nvSpPr>
            <p:spPr>
              <a:xfrm>
                <a:off x="1295400" y="4085415"/>
                <a:ext cx="10445012" cy="1397819"/>
              </a:xfrm>
              <a:prstGeom prst="rect">
                <a:avLst/>
              </a:prstGeom>
            </p:spPr>
            <p:txBody>
              <a:bodyPr vert="horz" wrap="square" lIns="0" tIns="12700" rIns="0" bIns="0" rtlCol="0">
                <a:spAutoFit/>
              </a:bodyPr>
              <a:lstStyle/>
              <a:p>
                <a:pPr algn="just"/>
                <a:endParaRPr lang="en-US" dirty="0">
                  <a:latin typeface="Montserrat" panose="00000500000000000000" pitchFamily="2" charset="0"/>
                </a:endParaRPr>
              </a:p>
              <a:p>
                <a:pPr algn="just"/>
                <a:r>
                  <a:rPr lang="en-US" dirty="0">
                    <a:latin typeface="Montserrat" panose="00000500000000000000" pitchFamily="2" charset="0"/>
                  </a:rPr>
                  <a:t>The above thresholds </a:t>
                </a:r>
                <a:r>
                  <a:rPr lang="en-US" b="1" dirty="0">
                    <a:latin typeface="Montserrat" panose="00000500000000000000" pitchFamily="2" charset="0"/>
                  </a:rPr>
                  <a:t>do not apply</a:t>
                </a:r>
                <a:r>
                  <a:rPr lang="en-US" dirty="0">
                    <a:latin typeface="Montserrat" panose="00000500000000000000" pitchFamily="2" charset="0"/>
                  </a:rPr>
                  <a:t> to businesses or individuals </a:t>
                </a:r>
                <a:r>
                  <a:rPr lang="en-US" b="1" dirty="0">
                    <a:latin typeface="Montserrat" panose="00000500000000000000" pitchFamily="2" charset="0"/>
                  </a:rPr>
                  <a:t>not resident </a:t>
                </a:r>
                <a:r>
                  <a:rPr lang="en-US" dirty="0">
                    <a:latin typeface="Montserrat" panose="00000500000000000000" pitchFamily="2" charset="0"/>
                  </a:rPr>
                  <a:t>in a GCC implementing state.</a:t>
                </a:r>
              </a:p>
              <a:p>
                <a:pPr algn="just"/>
                <a:r>
                  <a:rPr lang="en-US" dirty="0">
                    <a:latin typeface="Montserrat" panose="00000500000000000000" pitchFamily="2" charset="0"/>
                  </a:rPr>
                  <a:t>Such persons </a:t>
                </a:r>
                <a:r>
                  <a:rPr lang="en-US" b="1" dirty="0">
                    <a:latin typeface="Montserrat" panose="00000500000000000000" pitchFamily="2" charset="0"/>
                  </a:rPr>
                  <a:t>must register for VAT if </a:t>
                </a:r>
                <a:r>
                  <a:rPr lang="en-US" dirty="0">
                    <a:latin typeface="Montserrat" panose="00000500000000000000" pitchFamily="2" charset="0"/>
                  </a:rPr>
                  <a:t>they make, or intend to </a:t>
                </a:r>
                <a:r>
                  <a:rPr lang="en-US" b="1" dirty="0">
                    <a:latin typeface="Montserrat" panose="00000500000000000000" pitchFamily="2" charset="0"/>
                  </a:rPr>
                  <a:t>make, taxable supplies </a:t>
                </a:r>
                <a:r>
                  <a:rPr lang="en-US" dirty="0">
                    <a:latin typeface="Montserrat" panose="00000500000000000000" pitchFamily="2" charset="0"/>
                  </a:rPr>
                  <a:t>in the UAE, irrespective of value, </a:t>
                </a:r>
                <a:r>
                  <a:rPr lang="en-US" b="1" dirty="0">
                    <a:latin typeface="Montserrat" panose="00000500000000000000" pitchFamily="2" charset="0"/>
                  </a:rPr>
                  <a:t>unless</a:t>
                </a:r>
                <a:r>
                  <a:rPr lang="en-US" dirty="0">
                    <a:latin typeface="Montserrat" panose="00000500000000000000" pitchFamily="2" charset="0"/>
                  </a:rPr>
                  <a:t> </a:t>
                </a:r>
                <a:r>
                  <a:rPr lang="en-US" b="1" dirty="0">
                    <a:latin typeface="Montserrat" panose="00000500000000000000" pitchFamily="2" charset="0"/>
                  </a:rPr>
                  <a:t>another person is responsible </a:t>
                </a:r>
                <a:r>
                  <a:rPr lang="en-US" dirty="0">
                    <a:latin typeface="Montserrat" panose="00000500000000000000" pitchFamily="2" charset="0"/>
                  </a:rPr>
                  <a:t>for accounting for VAT under the reverse charge mechanism</a:t>
                </a:r>
                <a:endParaRPr lang="en-US" dirty="0"/>
              </a:p>
            </p:txBody>
          </p:sp>
        </p:grpSp>
        <p:sp>
          <p:nvSpPr>
            <p:cNvPr id="11" name="object 5">
              <a:extLst>
                <a:ext uri="{FF2B5EF4-FFF2-40B4-BE49-F238E27FC236}">
                  <a16:creationId xmlns:a16="http://schemas.microsoft.com/office/drawing/2014/main" id="{7EBB89B0-2C4F-A0B3-2380-23CCC8513D7B}"/>
                </a:ext>
              </a:extLst>
            </p:cNvPr>
            <p:cNvSpPr txBox="1"/>
            <p:nvPr/>
          </p:nvSpPr>
          <p:spPr>
            <a:xfrm>
              <a:off x="425284" y="1475351"/>
              <a:ext cx="13507890" cy="3060453"/>
            </a:xfrm>
            <a:prstGeom prst="rect">
              <a:avLst/>
            </a:prstGeom>
          </p:spPr>
          <p:txBody>
            <a:bodyPr vert="horz" wrap="square" lIns="0" tIns="13335" rIns="0" bIns="0" rtlCol="0">
              <a:spAutoFit/>
            </a:bodyPr>
            <a:lstStyle/>
            <a:p>
              <a:pPr algn="just"/>
              <a:r>
                <a:rPr lang="en-US" dirty="0">
                  <a:latin typeface="Montserrat" panose="00000500000000000000" pitchFamily="2" charset="0"/>
                </a:rPr>
                <a:t>A person must register for VAT if either of the following conditions is met:</a:t>
              </a:r>
            </a:p>
            <a:p>
              <a:pPr marL="285750" indent="-285750" algn="just">
                <a:buFont typeface="Arial" panose="020B0604020202020204" pitchFamily="34" charset="0"/>
                <a:buChar char="•"/>
              </a:pPr>
              <a:r>
                <a:rPr lang="en-US" dirty="0">
                  <a:latin typeface="Montserrat" panose="00000500000000000000" pitchFamily="2" charset="0"/>
                </a:rPr>
                <a:t>The total value of taxable supplies and imports in the UAE </a:t>
              </a:r>
              <a:r>
                <a:rPr lang="en-US" b="1" dirty="0">
                  <a:latin typeface="Montserrat" panose="00000500000000000000" pitchFamily="2" charset="0"/>
                </a:rPr>
                <a:t>exceeds AED 375,000 </a:t>
              </a:r>
              <a:r>
                <a:rPr lang="en-US" dirty="0">
                  <a:latin typeface="Montserrat" panose="00000500000000000000" pitchFamily="2" charset="0"/>
                </a:rPr>
                <a:t>during the </a:t>
              </a:r>
              <a:r>
                <a:rPr lang="en-US" b="1" dirty="0">
                  <a:latin typeface="Montserrat" panose="00000500000000000000" pitchFamily="2" charset="0"/>
                </a:rPr>
                <a:t>previous</a:t>
              </a:r>
              <a:r>
                <a:rPr lang="en-US" dirty="0">
                  <a:latin typeface="Montserrat" panose="00000500000000000000" pitchFamily="2" charset="0"/>
                </a:rPr>
                <a:t> </a:t>
              </a:r>
              <a:r>
                <a:rPr lang="en-US" b="1" dirty="0">
                  <a:latin typeface="Montserrat" panose="00000500000000000000" pitchFamily="2" charset="0"/>
                </a:rPr>
                <a:t>12 months; </a:t>
              </a:r>
              <a:r>
                <a:rPr lang="en-US" dirty="0">
                  <a:latin typeface="Montserrat" panose="00000500000000000000" pitchFamily="2" charset="0"/>
                </a:rPr>
                <a:t>or</a:t>
              </a:r>
            </a:p>
            <a:p>
              <a:pPr marL="285750" indent="-285750" algn="just">
                <a:buFont typeface="Arial" panose="020B0604020202020204" pitchFamily="34" charset="0"/>
                <a:buChar char="•"/>
              </a:pPr>
              <a:r>
                <a:rPr lang="en-US" dirty="0">
                  <a:latin typeface="Montserrat" panose="00000500000000000000" pitchFamily="2" charset="0"/>
                </a:rPr>
                <a:t>The person expects taxable supplies in the UAE to </a:t>
              </a:r>
              <a:r>
                <a:rPr lang="en-US" b="1" dirty="0">
                  <a:latin typeface="Montserrat" panose="00000500000000000000" pitchFamily="2" charset="0"/>
                </a:rPr>
                <a:t>exceed AED 375,000 </a:t>
              </a:r>
              <a:r>
                <a:rPr lang="en-US" dirty="0">
                  <a:latin typeface="Montserrat" panose="00000500000000000000" pitchFamily="2" charset="0"/>
                </a:rPr>
                <a:t>within the </a:t>
              </a:r>
              <a:r>
                <a:rPr lang="en-US" b="1" dirty="0">
                  <a:latin typeface="Montserrat" panose="00000500000000000000" pitchFamily="2" charset="0"/>
                </a:rPr>
                <a:t>next 30 days</a:t>
              </a:r>
              <a:r>
                <a:rPr lang="en-US" dirty="0">
                  <a:latin typeface="Montserrat" panose="00000500000000000000" pitchFamily="2" charset="0"/>
                </a:rPr>
                <a:t>.</a:t>
              </a:r>
            </a:p>
            <a:p>
              <a:pPr algn="just"/>
              <a:endParaRPr lang="en-US" dirty="0">
                <a:latin typeface="Montserrat" panose="00000500000000000000" pitchFamily="2" charset="0"/>
              </a:endParaRPr>
            </a:p>
            <a:p>
              <a:pPr algn="just"/>
              <a:r>
                <a:rPr lang="en-US" dirty="0">
                  <a:latin typeface="Montserrat" panose="00000500000000000000" pitchFamily="2" charset="0"/>
                </a:rPr>
                <a:t>A person may register voluntarily if the mandatory threshold is not met, but:</a:t>
              </a:r>
            </a:p>
            <a:p>
              <a:pPr marL="285750" indent="-285750" algn="just">
                <a:buFont typeface="Arial" panose="020B0604020202020204" pitchFamily="34" charset="0"/>
                <a:buChar char="•"/>
              </a:pPr>
              <a:r>
                <a:rPr lang="en-US" dirty="0">
                  <a:latin typeface="Montserrat" panose="00000500000000000000" pitchFamily="2" charset="0"/>
                </a:rPr>
                <a:t>The value of taxable supplies and imports, or </a:t>
              </a:r>
              <a:r>
                <a:rPr lang="en-US" b="1" dirty="0">
                  <a:latin typeface="Montserrat" panose="00000500000000000000" pitchFamily="2" charset="0"/>
                </a:rPr>
                <a:t>taxable expenses</a:t>
              </a:r>
              <a:r>
                <a:rPr lang="en-US" dirty="0">
                  <a:latin typeface="Montserrat" panose="00000500000000000000" pitchFamily="2" charset="0"/>
                </a:rPr>
                <a:t>, </a:t>
              </a:r>
              <a:r>
                <a:rPr lang="en-US" b="1" dirty="0">
                  <a:latin typeface="Montserrat" panose="00000500000000000000" pitchFamily="2" charset="0"/>
                </a:rPr>
                <a:t>exceeded AED 187,500 </a:t>
              </a:r>
              <a:r>
                <a:rPr lang="en-US" dirty="0">
                  <a:latin typeface="Montserrat" panose="00000500000000000000" pitchFamily="2" charset="0"/>
                </a:rPr>
                <a:t>in the previous </a:t>
              </a:r>
              <a:r>
                <a:rPr lang="en-US" b="1" dirty="0">
                  <a:latin typeface="Montserrat" panose="00000500000000000000" pitchFamily="2" charset="0"/>
                </a:rPr>
                <a:t>12 months; </a:t>
              </a:r>
              <a:r>
                <a:rPr lang="en-US" dirty="0">
                  <a:latin typeface="Montserrat" panose="00000500000000000000" pitchFamily="2" charset="0"/>
                </a:rPr>
                <a:t>or</a:t>
              </a:r>
            </a:p>
            <a:p>
              <a:pPr marL="285750" indent="-285750" algn="just">
                <a:buFont typeface="Arial" panose="020B0604020202020204" pitchFamily="34" charset="0"/>
                <a:buChar char="•"/>
              </a:pPr>
              <a:r>
                <a:rPr lang="en-US" dirty="0">
                  <a:latin typeface="Montserrat" panose="00000500000000000000" pitchFamily="2" charset="0"/>
                </a:rPr>
                <a:t>The person expects taxable supplies or taxable expenses to </a:t>
              </a:r>
              <a:r>
                <a:rPr lang="en-US" b="1" dirty="0">
                  <a:latin typeface="Montserrat" panose="00000500000000000000" pitchFamily="2" charset="0"/>
                </a:rPr>
                <a:t>exceed AED 187,500 </a:t>
              </a:r>
              <a:r>
                <a:rPr lang="en-US" dirty="0">
                  <a:latin typeface="Montserrat" panose="00000500000000000000" pitchFamily="2" charset="0"/>
                </a:rPr>
                <a:t>within the </a:t>
              </a:r>
              <a:r>
                <a:rPr lang="en-US" b="1" dirty="0">
                  <a:latin typeface="Montserrat" panose="00000500000000000000" pitchFamily="2" charset="0"/>
                </a:rPr>
                <a:t>next 30 days</a:t>
              </a:r>
              <a:r>
                <a:rPr lang="en-US" dirty="0">
                  <a:latin typeface="Montserrat" panose="00000500000000000000" pitchFamily="2" charset="0"/>
                </a:rPr>
                <a:t>.</a:t>
              </a:r>
            </a:p>
            <a:p>
              <a:pPr algn="just"/>
              <a:endParaRPr lang="en-US" b="1" dirty="0">
                <a:latin typeface="Montserrat" panose="00000500000000000000" pitchFamily="2" charset="0"/>
              </a:endParaRPr>
            </a:p>
          </p:txBody>
        </p:sp>
      </p:grpSp>
      <p:sp>
        <p:nvSpPr>
          <p:cNvPr id="7" name="Slide Number Placeholder 6">
            <a:extLst>
              <a:ext uri="{FF2B5EF4-FFF2-40B4-BE49-F238E27FC236}">
                <a16:creationId xmlns:a16="http://schemas.microsoft.com/office/drawing/2014/main" id="{4DF61E47-388F-0357-5CBE-12FEEAC742A6}"/>
              </a:ext>
            </a:extLst>
          </p:cNvPr>
          <p:cNvSpPr>
            <a:spLocks noGrp="1"/>
          </p:cNvSpPr>
          <p:nvPr>
            <p:ph type="sldNum" sz="quarter" idx="12"/>
          </p:nvPr>
        </p:nvSpPr>
        <p:spPr/>
        <p:txBody>
          <a:bodyPr/>
          <a:lstStyle/>
          <a:p>
            <a:fld id="{9EEF8FA0-0E28-45DA-A438-FD13269BAD6D}" type="slidenum">
              <a:rPr lang="en-US" smtClean="0"/>
              <a:t>12</a:t>
            </a:fld>
            <a:endParaRPr lang="en-US" dirty="0"/>
          </a:p>
        </p:txBody>
      </p:sp>
    </p:spTree>
    <p:extLst>
      <p:ext uri="{BB962C8B-B14F-4D97-AF65-F5344CB8AC3E}">
        <p14:creationId xmlns:p14="http://schemas.microsoft.com/office/powerpoint/2010/main" val="2155035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AF90B-9726-92E7-D115-F7417C31100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78D203C-B801-94D0-1801-DFB37A0B97FE}"/>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47339EDC-59DE-0A56-4B5E-D5F346036F3F}"/>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978A2627-D856-F47A-6776-1172AB24FD5D}"/>
              </a:ext>
            </a:extLst>
          </p:cNvPr>
          <p:cNvSpPr txBox="1">
            <a:spLocks/>
          </p:cNvSpPr>
          <p:nvPr/>
        </p:nvSpPr>
        <p:spPr>
          <a:xfrm>
            <a:off x="1030777" y="2702261"/>
            <a:ext cx="12851477" cy="2044149"/>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Tax Invoice and Tax Credit Notes</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2B500F53-F761-F2DA-63B5-F0666AEA7E93}"/>
              </a:ext>
            </a:extLst>
          </p:cNvPr>
          <p:cNvSpPr>
            <a:spLocks noGrp="1"/>
          </p:cNvSpPr>
          <p:nvPr>
            <p:ph type="sldNum" sz="quarter" idx="12"/>
          </p:nvPr>
        </p:nvSpPr>
        <p:spPr/>
        <p:txBody>
          <a:bodyPr/>
          <a:lstStyle/>
          <a:p>
            <a:fld id="{9EEF8FA0-0E28-45DA-A438-FD13269BAD6D}" type="slidenum">
              <a:rPr lang="en-US" smtClean="0"/>
              <a:t>13</a:t>
            </a:fld>
            <a:endParaRPr lang="en-US" dirty="0"/>
          </a:p>
        </p:txBody>
      </p:sp>
    </p:spTree>
    <p:extLst>
      <p:ext uri="{BB962C8B-B14F-4D97-AF65-F5344CB8AC3E}">
        <p14:creationId xmlns:p14="http://schemas.microsoft.com/office/powerpoint/2010/main" val="416020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C766F-130F-CAA3-3AEB-C4151C27BA3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D3E5B8F-0A6C-4E9E-4499-FBDA9707F999}"/>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063A2714-0181-6B49-0335-EE33854FE23F}"/>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0A2A9477-B217-9237-31B8-37C86367922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FD1846C7-500A-965C-DE5F-5445438E95F3}"/>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Key VAT Documents</a:t>
            </a:r>
          </a:p>
        </p:txBody>
      </p:sp>
      <p:pic>
        <p:nvPicPr>
          <p:cNvPr id="5" name="Picture 4">
            <a:extLst>
              <a:ext uri="{FF2B5EF4-FFF2-40B4-BE49-F238E27FC236}">
                <a16:creationId xmlns:a16="http://schemas.microsoft.com/office/drawing/2014/main" id="{66FF779A-1357-38B1-A67A-B78B0A111079}"/>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90848C19-8515-309B-3983-CF39595ED8D2}"/>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pSp>
        <p:nvGrpSpPr>
          <p:cNvPr id="12" name="Group 11">
            <a:extLst>
              <a:ext uri="{FF2B5EF4-FFF2-40B4-BE49-F238E27FC236}">
                <a16:creationId xmlns:a16="http://schemas.microsoft.com/office/drawing/2014/main" id="{43E1CBCE-2F80-4CDF-45F0-FF9161C41098}"/>
              </a:ext>
            </a:extLst>
          </p:cNvPr>
          <p:cNvGrpSpPr/>
          <p:nvPr/>
        </p:nvGrpSpPr>
        <p:grpSpPr>
          <a:xfrm>
            <a:off x="1678327" y="2035024"/>
            <a:ext cx="12270428" cy="2543799"/>
            <a:chOff x="1412238" y="1213303"/>
            <a:chExt cx="10241281" cy="2095900"/>
          </a:xfrm>
        </p:grpSpPr>
        <p:grpSp>
          <p:nvGrpSpPr>
            <p:cNvPr id="14" name="Group 13">
              <a:extLst>
                <a:ext uri="{FF2B5EF4-FFF2-40B4-BE49-F238E27FC236}">
                  <a16:creationId xmlns:a16="http://schemas.microsoft.com/office/drawing/2014/main" id="{9903B7D7-0337-B7CB-121E-08D500E485C4}"/>
                </a:ext>
              </a:extLst>
            </p:cNvPr>
            <p:cNvGrpSpPr/>
            <p:nvPr/>
          </p:nvGrpSpPr>
          <p:grpSpPr>
            <a:xfrm>
              <a:off x="1412239" y="1213303"/>
              <a:ext cx="10241280" cy="287925"/>
              <a:chOff x="1412239" y="1213303"/>
              <a:chExt cx="10241280" cy="287925"/>
            </a:xfrm>
          </p:grpSpPr>
          <p:sp>
            <p:nvSpPr>
              <p:cNvPr id="18" name="object 6">
                <a:extLst>
                  <a:ext uri="{FF2B5EF4-FFF2-40B4-BE49-F238E27FC236}">
                    <a16:creationId xmlns:a16="http://schemas.microsoft.com/office/drawing/2014/main" id="{85398DA2-8CAC-C2C8-D42F-1B99BB200B04}"/>
                  </a:ext>
                </a:extLst>
              </p:cNvPr>
              <p:cNvSpPr txBox="1"/>
              <p:nvPr/>
            </p:nvSpPr>
            <p:spPr>
              <a:xfrm>
                <a:off x="1412239" y="1213303"/>
                <a:ext cx="2245360" cy="287925"/>
              </a:xfrm>
              <a:prstGeom prst="rect">
                <a:avLst/>
              </a:prstGeom>
              <a:solidFill>
                <a:srgbClr val="C8102E"/>
              </a:solidFill>
            </p:spPr>
            <p:txBody>
              <a:bodyPr vert="horz" wrap="square" lIns="0" tIns="41275" rIns="0" bIns="0" rtlCol="0" anchor="ctr">
                <a:spAutoFit/>
              </a:bodyPr>
              <a:lstStyle/>
              <a:p>
                <a:pPr marL="162560" algn="just">
                  <a:lnSpc>
                    <a:spcPct val="100000"/>
                  </a:lnSpc>
                  <a:spcBef>
                    <a:spcPts val="325"/>
                  </a:spcBef>
                </a:pPr>
                <a:r>
                  <a:rPr lang="en-IN" sz="2000" b="1" dirty="0">
                    <a:solidFill>
                      <a:schemeClr val="bg1"/>
                    </a:solidFill>
                    <a:latin typeface="Montserrat" pitchFamily="2" charset="0"/>
                    <a:cs typeface="Verdana"/>
                  </a:rPr>
                  <a:t>Tax Invoice </a:t>
                </a:r>
                <a:endParaRPr sz="2000" b="1" dirty="0">
                  <a:solidFill>
                    <a:schemeClr val="bg1"/>
                  </a:solidFill>
                  <a:latin typeface="Montserrat" pitchFamily="2" charset="0"/>
                  <a:cs typeface="Verdana"/>
                </a:endParaRPr>
              </a:p>
            </p:txBody>
          </p:sp>
          <p:sp>
            <p:nvSpPr>
              <p:cNvPr id="19" name="object 7">
                <a:extLst>
                  <a:ext uri="{FF2B5EF4-FFF2-40B4-BE49-F238E27FC236}">
                    <a16:creationId xmlns:a16="http://schemas.microsoft.com/office/drawing/2014/main" id="{E4437FAA-E90D-2024-5CF4-4B63B2D75106}"/>
                  </a:ext>
                </a:extLst>
              </p:cNvPr>
              <p:cNvSpPr/>
              <p:nvPr/>
            </p:nvSpPr>
            <p:spPr>
              <a:xfrm>
                <a:off x="3637279" y="1487502"/>
                <a:ext cx="8016240"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nchor="ctr"/>
              <a:lstStyle/>
              <a:p>
                <a:pPr algn="just"/>
                <a:endParaRPr dirty="0"/>
              </a:p>
            </p:txBody>
          </p:sp>
        </p:grpSp>
        <p:grpSp>
          <p:nvGrpSpPr>
            <p:cNvPr id="15" name="Group 14">
              <a:extLst>
                <a:ext uri="{FF2B5EF4-FFF2-40B4-BE49-F238E27FC236}">
                  <a16:creationId xmlns:a16="http://schemas.microsoft.com/office/drawing/2014/main" id="{2F0CE94F-5717-37D1-06F2-059DFE766B8B}"/>
                </a:ext>
              </a:extLst>
            </p:cNvPr>
            <p:cNvGrpSpPr/>
            <p:nvPr/>
          </p:nvGrpSpPr>
          <p:grpSpPr>
            <a:xfrm>
              <a:off x="1412238" y="2982523"/>
              <a:ext cx="10241281" cy="326680"/>
              <a:chOff x="1412238" y="2982523"/>
              <a:chExt cx="10241281" cy="326680"/>
            </a:xfrm>
          </p:grpSpPr>
          <p:sp>
            <p:nvSpPr>
              <p:cNvPr id="16" name="object 8">
                <a:extLst>
                  <a:ext uri="{FF2B5EF4-FFF2-40B4-BE49-F238E27FC236}">
                    <a16:creationId xmlns:a16="http://schemas.microsoft.com/office/drawing/2014/main" id="{4B3243FC-1425-45A0-F25F-E13DA5FE0435}"/>
                  </a:ext>
                </a:extLst>
              </p:cNvPr>
              <p:cNvSpPr txBox="1"/>
              <p:nvPr/>
            </p:nvSpPr>
            <p:spPr>
              <a:xfrm>
                <a:off x="1412238" y="2982523"/>
                <a:ext cx="3730214" cy="288453"/>
              </a:xfrm>
              <a:prstGeom prst="rect">
                <a:avLst/>
              </a:prstGeom>
              <a:solidFill>
                <a:srgbClr val="00843D"/>
              </a:solidFill>
            </p:spPr>
            <p:txBody>
              <a:bodyPr vert="horz" wrap="square" lIns="0" tIns="41910" rIns="0" bIns="0" rtlCol="0" anchor="ctr">
                <a:spAutoFit/>
              </a:bodyPr>
              <a:lstStyle/>
              <a:p>
                <a:pPr marL="162560" algn="just">
                  <a:lnSpc>
                    <a:spcPct val="100000"/>
                  </a:lnSpc>
                  <a:spcBef>
                    <a:spcPts val="325"/>
                  </a:spcBef>
                </a:pPr>
                <a:r>
                  <a:rPr lang="en-IN" sz="2000" b="1" dirty="0">
                    <a:solidFill>
                      <a:schemeClr val="bg1"/>
                    </a:solidFill>
                    <a:latin typeface="Montserrat" pitchFamily="2" charset="0"/>
                    <a:cs typeface="Verdana"/>
                  </a:rPr>
                  <a:t>Simplified Tax Invoice</a:t>
                </a:r>
              </a:p>
            </p:txBody>
          </p:sp>
          <p:sp>
            <p:nvSpPr>
              <p:cNvPr id="17" name="object 9">
                <a:extLst>
                  <a:ext uri="{FF2B5EF4-FFF2-40B4-BE49-F238E27FC236}">
                    <a16:creationId xmlns:a16="http://schemas.microsoft.com/office/drawing/2014/main" id="{80B96722-E3A5-99C2-D06A-85E34F8C5662}"/>
                  </a:ext>
                </a:extLst>
              </p:cNvPr>
              <p:cNvSpPr/>
              <p:nvPr/>
            </p:nvSpPr>
            <p:spPr>
              <a:xfrm>
                <a:off x="3089351" y="3271534"/>
                <a:ext cx="8564168" cy="37669"/>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nchor="ctr"/>
              <a:lstStyle/>
              <a:p>
                <a:pPr algn="just"/>
                <a:endParaRPr/>
              </a:p>
            </p:txBody>
          </p:sp>
        </p:grpSp>
      </p:grpSp>
      <p:sp>
        <p:nvSpPr>
          <p:cNvPr id="20" name="TextBox 19">
            <a:extLst>
              <a:ext uri="{FF2B5EF4-FFF2-40B4-BE49-F238E27FC236}">
                <a16:creationId xmlns:a16="http://schemas.microsoft.com/office/drawing/2014/main" id="{6613949E-2E53-335E-203D-8C2EFB601930}"/>
              </a:ext>
            </a:extLst>
          </p:cNvPr>
          <p:cNvSpPr txBox="1"/>
          <p:nvPr/>
        </p:nvSpPr>
        <p:spPr>
          <a:xfrm>
            <a:off x="1678328" y="2502781"/>
            <a:ext cx="12270427" cy="707886"/>
          </a:xfrm>
          <a:prstGeom prst="rect">
            <a:avLst/>
          </a:prstGeom>
          <a:noFill/>
        </p:spPr>
        <p:txBody>
          <a:bodyPr wrap="square" anchor="ctr">
            <a:spAutoFit/>
          </a:bodyPr>
          <a:lstStyle/>
          <a:p>
            <a:pPr algn="just"/>
            <a:r>
              <a:rPr lang="en-US" sz="2000" dirty="0">
                <a:latin typeface="Montserrat" panose="00000500000000000000" pitchFamily="2" charset="0"/>
              </a:rPr>
              <a:t>A written or electronic document issued by a VAT registrant that records a taxable supply and includes all prescribed details.</a:t>
            </a:r>
          </a:p>
        </p:txBody>
      </p:sp>
      <p:sp>
        <p:nvSpPr>
          <p:cNvPr id="22" name="TextBox 21">
            <a:extLst>
              <a:ext uri="{FF2B5EF4-FFF2-40B4-BE49-F238E27FC236}">
                <a16:creationId xmlns:a16="http://schemas.microsoft.com/office/drawing/2014/main" id="{E273CA2F-5C3C-9B77-DC27-151D5BBD204F}"/>
              </a:ext>
            </a:extLst>
          </p:cNvPr>
          <p:cNvSpPr txBox="1"/>
          <p:nvPr/>
        </p:nvSpPr>
        <p:spPr>
          <a:xfrm>
            <a:off x="1585834" y="4598919"/>
            <a:ext cx="12362921" cy="707886"/>
          </a:xfrm>
          <a:prstGeom prst="rect">
            <a:avLst/>
          </a:prstGeom>
          <a:noFill/>
        </p:spPr>
        <p:txBody>
          <a:bodyPr wrap="square" anchor="ctr">
            <a:spAutoFit/>
          </a:bodyPr>
          <a:lstStyle/>
          <a:p>
            <a:pPr algn="just"/>
            <a:r>
              <a:rPr lang="en-US" sz="2000" dirty="0">
                <a:latin typeface="Montserrat" panose="00000500000000000000" pitchFamily="2" charset="0"/>
              </a:rPr>
              <a:t>A simplified document issued mainly for </a:t>
            </a:r>
            <a:r>
              <a:rPr lang="en-US" sz="2000" b="1" dirty="0">
                <a:latin typeface="Montserrat" panose="00000500000000000000" pitchFamily="2" charset="0"/>
              </a:rPr>
              <a:t>retail, petty cash, or over-the-counter transactions</a:t>
            </a:r>
            <a:r>
              <a:rPr lang="en-US" sz="2000" dirty="0">
                <a:latin typeface="Montserrat" panose="00000500000000000000" pitchFamily="2" charset="0"/>
              </a:rPr>
              <a:t>, where issuing a full tax invoice is impractical.</a:t>
            </a:r>
          </a:p>
        </p:txBody>
      </p:sp>
      <p:sp>
        <p:nvSpPr>
          <p:cNvPr id="23" name="object 6">
            <a:extLst>
              <a:ext uri="{FF2B5EF4-FFF2-40B4-BE49-F238E27FC236}">
                <a16:creationId xmlns:a16="http://schemas.microsoft.com/office/drawing/2014/main" id="{6C29216F-8D6C-DB72-2E3E-4C98061396E4}"/>
              </a:ext>
            </a:extLst>
          </p:cNvPr>
          <p:cNvSpPr txBox="1"/>
          <p:nvPr/>
        </p:nvSpPr>
        <p:spPr>
          <a:xfrm>
            <a:off x="1678329" y="6283916"/>
            <a:ext cx="3409060" cy="349455"/>
          </a:xfrm>
          <a:prstGeom prst="rect">
            <a:avLst/>
          </a:prstGeom>
          <a:solidFill>
            <a:srgbClr val="C8102E"/>
          </a:solidFill>
        </p:spPr>
        <p:txBody>
          <a:bodyPr vert="horz" wrap="square" lIns="0" tIns="41275" rIns="0" bIns="0" rtlCol="0" anchor="ctr">
            <a:spAutoFit/>
          </a:bodyPr>
          <a:lstStyle/>
          <a:p>
            <a:pPr marL="162560" algn="just">
              <a:lnSpc>
                <a:spcPct val="100000"/>
              </a:lnSpc>
              <a:spcBef>
                <a:spcPts val="325"/>
              </a:spcBef>
            </a:pPr>
            <a:r>
              <a:rPr lang="en-IN" sz="2000" b="1" dirty="0">
                <a:solidFill>
                  <a:schemeClr val="bg1"/>
                </a:solidFill>
                <a:latin typeface="Montserrat" pitchFamily="2" charset="0"/>
                <a:cs typeface="Verdana"/>
              </a:rPr>
              <a:t>Tax Credit Note</a:t>
            </a:r>
            <a:endParaRPr sz="2000" b="1" dirty="0">
              <a:solidFill>
                <a:schemeClr val="bg1"/>
              </a:solidFill>
              <a:latin typeface="Montserrat" pitchFamily="2" charset="0"/>
              <a:cs typeface="Verdana"/>
            </a:endParaRPr>
          </a:p>
        </p:txBody>
      </p:sp>
      <p:sp>
        <p:nvSpPr>
          <p:cNvPr id="24" name="object 7">
            <a:extLst>
              <a:ext uri="{FF2B5EF4-FFF2-40B4-BE49-F238E27FC236}">
                <a16:creationId xmlns:a16="http://schemas.microsoft.com/office/drawing/2014/main" id="{F8E9EFE4-E64E-E547-FD3A-78BA166BB9E6}"/>
              </a:ext>
            </a:extLst>
          </p:cNvPr>
          <p:cNvSpPr/>
          <p:nvPr/>
        </p:nvSpPr>
        <p:spPr>
          <a:xfrm>
            <a:off x="3702049" y="6629892"/>
            <a:ext cx="10246706" cy="45719"/>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nchor="ctr"/>
          <a:lstStyle/>
          <a:p>
            <a:pPr algn="just"/>
            <a:endParaRPr/>
          </a:p>
        </p:txBody>
      </p:sp>
      <p:sp>
        <p:nvSpPr>
          <p:cNvPr id="26" name="TextBox 25">
            <a:extLst>
              <a:ext uri="{FF2B5EF4-FFF2-40B4-BE49-F238E27FC236}">
                <a16:creationId xmlns:a16="http://schemas.microsoft.com/office/drawing/2014/main" id="{C13FA8C4-F8B7-230D-5C03-6166A5D46964}"/>
              </a:ext>
            </a:extLst>
          </p:cNvPr>
          <p:cNvSpPr txBox="1"/>
          <p:nvPr/>
        </p:nvSpPr>
        <p:spPr>
          <a:xfrm>
            <a:off x="1678327" y="6694980"/>
            <a:ext cx="12120799" cy="400110"/>
          </a:xfrm>
          <a:prstGeom prst="rect">
            <a:avLst/>
          </a:prstGeom>
          <a:noFill/>
        </p:spPr>
        <p:txBody>
          <a:bodyPr wrap="square" anchor="ctr">
            <a:spAutoFit/>
          </a:bodyPr>
          <a:lstStyle/>
          <a:p>
            <a:pPr algn="just"/>
            <a:r>
              <a:rPr lang="en-US" sz="2000" dirty="0">
                <a:latin typeface="Montserrat" panose="00000500000000000000" pitchFamily="2" charset="0"/>
              </a:rPr>
              <a:t>A document issued to </a:t>
            </a:r>
            <a:r>
              <a:rPr lang="en-US" sz="2000" b="1" dirty="0">
                <a:latin typeface="Montserrat" panose="00000500000000000000" pitchFamily="2" charset="0"/>
              </a:rPr>
              <a:t>adjust or reduce the value of a taxable supply</a:t>
            </a:r>
            <a:r>
              <a:rPr lang="en-US" sz="2000" dirty="0">
                <a:latin typeface="Montserrat" panose="00000500000000000000" pitchFamily="2" charset="0"/>
              </a:rPr>
              <a:t>.</a:t>
            </a:r>
          </a:p>
        </p:txBody>
      </p:sp>
      <p:sp>
        <p:nvSpPr>
          <p:cNvPr id="7" name="Slide Number Placeholder 6">
            <a:extLst>
              <a:ext uri="{FF2B5EF4-FFF2-40B4-BE49-F238E27FC236}">
                <a16:creationId xmlns:a16="http://schemas.microsoft.com/office/drawing/2014/main" id="{D16941A2-5D86-20A8-F32C-CA11FFB36D47}"/>
              </a:ext>
            </a:extLst>
          </p:cNvPr>
          <p:cNvSpPr>
            <a:spLocks noGrp="1"/>
          </p:cNvSpPr>
          <p:nvPr>
            <p:ph type="sldNum" sz="quarter" idx="12"/>
          </p:nvPr>
        </p:nvSpPr>
        <p:spPr/>
        <p:txBody>
          <a:bodyPr/>
          <a:lstStyle/>
          <a:p>
            <a:fld id="{9EEF8FA0-0E28-45DA-A438-FD13269BAD6D}" type="slidenum">
              <a:rPr lang="en-US" smtClean="0"/>
              <a:t>14</a:t>
            </a:fld>
            <a:endParaRPr lang="en-US" dirty="0"/>
          </a:p>
        </p:txBody>
      </p:sp>
    </p:spTree>
    <p:extLst>
      <p:ext uri="{BB962C8B-B14F-4D97-AF65-F5344CB8AC3E}">
        <p14:creationId xmlns:p14="http://schemas.microsoft.com/office/powerpoint/2010/main" val="4262910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C034A-F767-B126-34DD-4BF1B89E0EC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88FA668-04C5-3ED8-CB5A-F1FBCB64281B}"/>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223C2F50-43C7-0258-1ECA-8515EF150318}"/>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1D63EED9-A402-28EE-0D2D-2DF382F8ACA5}"/>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C6EDE8FB-E6D3-822E-9C54-1A2976E4BF2E}"/>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Difference b/w Tax Invoice &amp; Simplified Tax Invoice  </a:t>
            </a:r>
            <a:endParaRPr lang="en-IN" sz="3200" b="1" dirty="0">
              <a:solidFill>
                <a:srgbClr val="00843D"/>
              </a:solidFill>
              <a:latin typeface="Montserrat" pitchFamily="2" charset="0"/>
            </a:endParaRPr>
          </a:p>
        </p:txBody>
      </p:sp>
      <p:pic>
        <p:nvPicPr>
          <p:cNvPr id="5" name="Picture 4">
            <a:extLst>
              <a:ext uri="{FF2B5EF4-FFF2-40B4-BE49-F238E27FC236}">
                <a16:creationId xmlns:a16="http://schemas.microsoft.com/office/drawing/2014/main" id="{C374E24D-3DAE-55F7-08A2-C048CBB327F5}"/>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4F4D3F91-B9D5-3313-42F9-101652AC07DF}"/>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10" name="Table 9">
            <a:extLst>
              <a:ext uri="{FF2B5EF4-FFF2-40B4-BE49-F238E27FC236}">
                <a16:creationId xmlns:a16="http://schemas.microsoft.com/office/drawing/2014/main" id="{7EE2E3D1-BB7B-4FA8-7B60-BDEB8C9FB58E}"/>
              </a:ext>
            </a:extLst>
          </p:cNvPr>
          <p:cNvGraphicFramePr>
            <a:graphicFrameLocks noGrp="1"/>
          </p:cNvGraphicFramePr>
          <p:nvPr>
            <p:extLst>
              <p:ext uri="{D42A27DB-BD31-4B8C-83A1-F6EECF244321}">
                <p14:modId xmlns:p14="http://schemas.microsoft.com/office/powerpoint/2010/main" val="337789000"/>
              </p:ext>
            </p:extLst>
          </p:nvPr>
        </p:nvGraphicFramePr>
        <p:xfrm>
          <a:off x="1551008" y="1573095"/>
          <a:ext cx="12646905" cy="6434377"/>
        </p:xfrm>
        <a:graphic>
          <a:graphicData uri="http://schemas.openxmlformats.org/drawingml/2006/table">
            <a:tbl>
              <a:tblPr firstRow="1" firstCol="1" bandRow="1">
                <a:tableStyleId>{74C1A8A3-306A-4EB7-A6B1-4F7E0EB9C5D6}</a:tableStyleId>
              </a:tblPr>
              <a:tblGrid>
                <a:gridCol w="801659">
                  <a:extLst>
                    <a:ext uri="{9D8B030D-6E8A-4147-A177-3AD203B41FA5}">
                      <a16:colId xmlns:a16="http://schemas.microsoft.com/office/drawing/2014/main" val="3945283719"/>
                    </a:ext>
                  </a:extLst>
                </a:gridCol>
                <a:gridCol w="8432097">
                  <a:extLst>
                    <a:ext uri="{9D8B030D-6E8A-4147-A177-3AD203B41FA5}">
                      <a16:colId xmlns:a16="http://schemas.microsoft.com/office/drawing/2014/main" val="3707018604"/>
                    </a:ext>
                  </a:extLst>
                </a:gridCol>
                <a:gridCol w="1264690">
                  <a:extLst>
                    <a:ext uri="{9D8B030D-6E8A-4147-A177-3AD203B41FA5}">
                      <a16:colId xmlns:a16="http://schemas.microsoft.com/office/drawing/2014/main" val="2703932834"/>
                    </a:ext>
                  </a:extLst>
                </a:gridCol>
                <a:gridCol w="2148459">
                  <a:extLst>
                    <a:ext uri="{9D8B030D-6E8A-4147-A177-3AD203B41FA5}">
                      <a16:colId xmlns:a16="http://schemas.microsoft.com/office/drawing/2014/main" val="3952823422"/>
                    </a:ext>
                  </a:extLst>
                </a:gridCol>
              </a:tblGrid>
              <a:tr h="353350">
                <a:tc>
                  <a:txBody>
                    <a:bodyPr/>
                    <a:lstStyle/>
                    <a:p>
                      <a:pPr marL="0" marR="0" algn="l">
                        <a:lnSpc>
                          <a:spcPct val="115000"/>
                        </a:lnSpc>
                        <a:spcAft>
                          <a:spcPts val="800"/>
                        </a:spcAft>
                        <a:buNone/>
                      </a:pPr>
                      <a:r>
                        <a:rPr lang="en-US" sz="1600" kern="100" dirty="0">
                          <a:effectLst/>
                          <a:latin typeface="Montserrat" pitchFamily="2" charset="0"/>
                        </a:rPr>
                        <a:t>S.No. </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Aft>
                          <a:spcPts val="800"/>
                        </a:spcAft>
                        <a:buNone/>
                      </a:pPr>
                      <a:r>
                        <a:rPr lang="en-US" sz="1600" kern="100" dirty="0">
                          <a:effectLst/>
                          <a:latin typeface="Montserrat" pitchFamily="2" charset="0"/>
                        </a:rPr>
                        <a:t>Particulars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Aft>
                          <a:spcPts val="800"/>
                        </a:spcAft>
                        <a:buNone/>
                      </a:pPr>
                      <a:r>
                        <a:rPr lang="en-US" sz="1600" kern="100" dirty="0">
                          <a:effectLst/>
                          <a:latin typeface="Montserrat" pitchFamily="2" charset="0"/>
                        </a:rPr>
                        <a:t>Tax Invoice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Aft>
                          <a:spcPts val="800"/>
                        </a:spcAft>
                        <a:buNone/>
                      </a:pPr>
                      <a:r>
                        <a:rPr lang="en-US" sz="1600" kern="100" dirty="0">
                          <a:effectLst/>
                          <a:latin typeface="Montserrat" pitchFamily="2" charset="0"/>
                        </a:rPr>
                        <a:t>Simplified Tax Invoice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7147289"/>
                  </a:ext>
                </a:extLst>
              </a:tr>
              <a:tr h="247346">
                <a:tc>
                  <a:txBody>
                    <a:bodyPr/>
                    <a:lstStyle/>
                    <a:p>
                      <a:pPr marL="0" marR="0" algn="l">
                        <a:buNone/>
                      </a:pPr>
                      <a:r>
                        <a:rPr lang="en-US" sz="1600" kern="100">
                          <a:effectLst/>
                          <a:latin typeface="Montserrat" pitchFamily="2" charset="0"/>
                        </a:rPr>
                        <a:t>1</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The words “Tax Invoice” clearly displayed on the invoice. </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 </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dirty="0">
                          <a:effectLst/>
                          <a:latin typeface="Montserrat" pitchFamily="2" charset="0"/>
                        </a:rPr>
                        <a:t>Yes </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9315325"/>
                  </a:ext>
                </a:extLst>
              </a:tr>
              <a:tr h="247346">
                <a:tc>
                  <a:txBody>
                    <a:bodyPr/>
                    <a:lstStyle/>
                    <a:p>
                      <a:pPr marL="0" marR="0" algn="l">
                        <a:buNone/>
                      </a:pPr>
                      <a:r>
                        <a:rPr lang="en-US" sz="1600" kern="100">
                          <a:effectLst/>
                          <a:latin typeface="Montserrat" pitchFamily="2" charset="0"/>
                        </a:rPr>
                        <a:t>2</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dirty="0">
                          <a:effectLst/>
                          <a:latin typeface="Montserrat" pitchFamily="2" charset="0"/>
                        </a:rPr>
                        <a:t>The name, address, and TRN of the Registrant making the supply.  </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 </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383861"/>
                  </a:ext>
                </a:extLst>
              </a:tr>
              <a:tr h="247346">
                <a:tc>
                  <a:txBody>
                    <a:bodyPr/>
                    <a:lstStyle/>
                    <a:p>
                      <a:pPr marL="0" marR="0" algn="l">
                        <a:buNone/>
                      </a:pPr>
                      <a:r>
                        <a:rPr lang="en-US" sz="1600" kern="100">
                          <a:effectLst/>
                          <a:latin typeface="Montserrat" pitchFamily="2" charset="0"/>
                        </a:rPr>
                        <a:t>3</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The name, address, and TRN of the Recipient where he is a Registrant. </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No</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4549964"/>
                  </a:ext>
                </a:extLst>
              </a:tr>
              <a:tr h="622895">
                <a:tc>
                  <a:txBody>
                    <a:bodyPr/>
                    <a:lstStyle/>
                    <a:p>
                      <a:pPr marL="0" marR="0" algn="l">
                        <a:buNone/>
                      </a:pPr>
                      <a:r>
                        <a:rPr lang="en-US" sz="1600" kern="100">
                          <a:effectLst/>
                          <a:latin typeface="Montserrat" pitchFamily="2" charset="0"/>
                        </a:rPr>
                        <a:t>4</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dirty="0">
                          <a:effectLst/>
                          <a:latin typeface="Montserrat" pitchFamily="2" charset="0"/>
                        </a:rPr>
                        <a:t>A sequential Tax Invoice number or a unique number which enables identification of the Tax Invoice and the order of the Tax Invoice in any sequence of invoices. </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dirty="0">
                          <a:effectLst/>
                          <a:latin typeface="Montserrat" pitchFamily="2" charset="0"/>
                        </a:rPr>
                        <a:t>No</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9138394"/>
                  </a:ext>
                </a:extLst>
              </a:tr>
              <a:tr h="247346">
                <a:tc>
                  <a:txBody>
                    <a:bodyPr/>
                    <a:lstStyle/>
                    <a:p>
                      <a:pPr marL="0" marR="0" algn="l">
                        <a:buNone/>
                      </a:pPr>
                      <a:r>
                        <a:rPr lang="en-US" sz="1600" kern="100">
                          <a:effectLst/>
                          <a:latin typeface="Montserrat" pitchFamily="2" charset="0"/>
                        </a:rPr>
                        <a:t>5</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The date of issuing the Tax Invoice. </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dirty="0">
                          <a:effectLst/>
                          <a:latin typeface="Montserrat" pitchFamily="2" charset="0"/>
                        </a:rPr>
                        <a:t>Yes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1613957"/>
                  </a:ext>
                </a:extLst>
              </a:tr>
              <a:tr h="415262">
                <a:tc>
                  <a:txBody>
                    <a:bodyPr/>
                    <a:lstStyle/>
                    <a:p>
                      <a:pPr marL="0" marR="0" algn="l">
                        <a:buNone/>
                      </a:pPr>
                      <a:r>
                        <a:rPr lang="en-US" sz="1600" kern="100">
                          <a:effectLst/>
                          <a:latin typeface="Montserrat" pitchFamily="2" charset="0"/>
                        </a:rPr>
                        <a:t>6</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dirty="0">
                          <a:effectLst/>
                          <a:latin typeface="Montserrat" pitchFamily="2" charset="0"/>
                        </a:rPr>
                        <a:t>The date of supply if different from the date the Tax Invoice was issued. </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dirty="0">
                          <a:effectLst/>
                          <a:latin typeface="Montserrat" pitchFamily="2" charset="0"/>
                        </a:rPr>
                        <a:t>No</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8307914"/>
                  </a:ext>
                </a:extLst>
              </a:tr>
              <a:tr h="267737">
                <a:tc>
                  <a:txBody>
                    <a:bodyPr/>
                    <a:lstStyle/>
                    <a:p>
                      <a:pPr marL="0" marR="0" algn="l">
                        <a:buNone/>
                      </a:pPr>
                      <a:r>
                        <a:rPr lang="en-US" sz="1600" kern="100">
                          <a:effectLst/>
                          <a:latin typeface="Montserrat" pitchFamily="2" charset="0"/>
                        </a:rPr>
                        <a:t>7</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Aft>
                          <a:spcPts val="800"/>
                        </a:spcAft>
                        <a:buNone/>
                      </a:pPr>
                      <a:r>
                        <a:rPr lang="en-US" sz="1600" kern="100" dirty="0">
                          <a:effectLst/>
                          <a:latin typeface="Montserrat" pitchFamily="2" charset="0"/>
                        </a:rPr>
                        <a:t>A description of the Goods or Services supplied. </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4292152"/>
                  </a:ext>
                </a:extLst>
              </a:tr>
              <a:tr h="552184">
                <a:tc>
                  <a:txBody>
                    <a:bodyPr/>
                    <a:lstStyle/>
                    <a:p>
                      <a:pPr marL="0" marR="0" algn="l">
                        <a:buNone/>
                      </a:pPr>
                      <a:r>
                        <a:rPr lang="en-US" sz="1600" kern="100">
                          <a:effectLst/>
                          <a:latin typeface="Montserrat" pitchFamily="2" charset="0"/>
                        </a:rPr>
                        <a:t>8</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Aft>
                          <a:spcPts val="800"/>
                        </a:spcAft>
                        <a:buNone/>
                      </a:pPr>
                      <a:r>
                        <a:rPr lang="en-US" sz="1600" kern="100" dirty="0">
                          <a:effectLst/>
                          <a:latin typeface="Montserrat" pitchFamily="2" charset="0"/>
                        </a:rPr>
                        <a:t>For each Good or Service, the unit price, the quantity or volume supplied, the rate of Tax and the amount payable expressed in AED. </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No</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112016"/>
                  </a:ext>
                </a:extLst>
              </a:tr>
              <a:tr h="267737">
                <a:tc>
                  <a:txBody>
                    <a:bodyPr/>
                    <a:lstStyle/>
                    <a:p>
                      <a:pPr marL="0" marR="0" algn="l">
                        <a:buNone/>
                      </a:pPr>
                      <a:r>
                        <a:rPr lang="en-US" sz="1600" kern="100">
                          <a:effectLst/>
                          <a:latin typeface="Montserrat" pitchFamily="2" charset="0"/>
                        </a:rPr>
                        <a:t>9</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Aft>
                          <a:spcPts val="800"/>
                        </a:spcAft>
                        <a:buNone/>
                      </a:pPr>
                      <a:r>
                        <a:rPr lang="en-US" sz="1600" kern="100" dirty="0">
                          <a:effectLst/>
                          <a:latin typeface="Montserrat" pitchFamily="2" charset="0"/>
                        </a:rPr>
                        <a:t>The amount of any discount offered. </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No</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8583390"/>
                  </a:ext>
                </a:extLst>
              </a:tr>
              <a:tr h="267737">
                <a:tc>
                  <a:txBody>
                    <a:bodyPr/>
                    <a:lstStyle/>
                    <a:p>
                      <a:pPr marL="0" marR="0" algn="l">
                        <a:buNone/>
                      </a:pPr>
                      <a:r>
                        <a:rPr lang="en-US" sz="1600" kern="100">
                          <a:effectLst/>
                          <a:latin typeface="Montserrat" pitchFamily="2" charset="0"/>
                        </a:rPr>
                        <a:t>10</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Aft>
                          <a:spcPts val="800"/>
                        </a:spcAft>
                        <a:buNone/>
                      </a:pPr>
                      <a:r>
                        <a:rPr lang="en-US" sz="1600" kern="100">
                          <a:effectLst/>
                          <a:latin typeface="Montserrat" pitchFamily="2" charset="0"/>
                        </a:rPr>
                        <a:t>The gross amount payable expressed in AED. </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No</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868233"/>
                  </a:ext>
                </a:extLst>
              </a:tr>
              <a:tr h="836632">
                <a:tc>
                  <a:txBody>
                    <a:bodyPr/>
                    <a:lstStyle/>
                    <a:p>
                      <a:pPr marL="0" marR="0" algn="l">
                        <a:buNone/>
                      </a:pPr>
                      <a:r>
                        <a:rPr lang="en-US" sz="1600" kern="100">
                          <a:effectLst/>
                          <a:latin typeface="Montserrat" pitchFamily="2" charset="0"/>
                        </a:rPr>
                        <a:t>11</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Aft>
                          <a:spcPts val="800"/>
                        </a:spcAft>
                        <a:buNone/>
                      </a:pPr>
                      <a:r>
                        <a:rPr lang="en-US" sz="1600" kern="100" dirty="0">
                          <a:effectLst/>
                          <a:latin typeface="Montserrat" pitchFamily="2" charset="0"/>
                        </a:rPr>
                        <a:t>The Tax amount charged under the provisions of the Decree-Law expressed in AED, together with the rate of exchange applied where the currency is converted from a currency other than the UAE dirham. </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No</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5280641"/>
                  </a:ext>
                </a:extLst>
              </a:tr>
              <a:tr h="941118">
                <a:tc>
                  <a:txBody>
                    <a:bodyPr/>
                    <a:lstStyle/>
                    <a:p>
                      <a:pPr marL="0" marR="0" algn="l">
                        <a:buNone/>
                      </a:pPr>
                      <a:r>
                        <a:rPr lang="en-US" sz="1600" kern="100">
                          <a:effectLst/>
                          <a:latin typeface="Montserrat" pitchFamily="2" charset="0"/>
                        </a:rPr>
                        <a:t>12</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Aft>
                          <a:spcPts val="800"/>
                        </a:spcAft>
                        <a:buNone/>
                      </a:pPr>
                      <a:r>
                        <a:rPr lang="en-US" sz="1600" kern="100">
                          <a:effectLst/>
                          <a:latin typeface="Montserrat" pitchFamily="2" charset="0"/>
                        </a:rPr>
                        <a:t>Where the invoice relates to a supply under which the Recipient of Goods or Recipient of Services is required to account for Tax, a statement that the Recipient is required to account for Tax, and a reference to the relevant provision of the Decree-Law. </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Yes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No</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7005615"/>
                  </a:ext>
                </a:extLst>
              </a:tr>
              <a:tr h="463566">
                <a:tc>
                  <a:txBody>
                    <a:bodyPr/>
                    <a:lstStyle/>
                    <a:p>
                      <a:pPr marL="0" marR="0" algn="l">
                        <a:buNone/>
                      </a:pPr>
                      <a:r>
                        <a:rPr lang="en-US" sz="1600" kern="100">
                          <a:effectLst/>
                          <a:latin typeface="Montserrat" pitchFamily="2" charset="0"/>
                        </a:rPr>
                        <a:t>13</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15000"/>
                        </a:lnSpc>
                        <a:spcAft>
                          <a:spcPts val="800"/>
                        </a:spcAft>
                        <a:buNone/>
                      </a:pPr>
                      <a:r>
                        <a:rPr lang="en-US" sz="1600" kern="100" dirty="0">
                          <a:effectLst/>
                          <a:latin typeface="Montserrat" pitchFamily="2" charset="0"/>
                        </a:rPr>
                        <a:t>The total Consideration and the Tax amount charged expressed in AED. </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a:effectLst/>
                          <a:latin typeface="Montserrat" pitchFamily="2" charset="0"/>
                        </a:rPr>
                        <a:t>No</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buNone/>
                      </a:pPr>
                      <a:r>
                        <a:rPr lang="en-US" sz="1600" kern="100" dirty="0">
                          <a:effectLst/>
                          <a:latin typeface="Montserrat" pitchFamily="2" charset="0"/>
                        </a:rPr>
                        <a:t>Yes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3186" marR="631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921252"/>
                  </a:ext>
                </a:extLst>
              </a:tr>
            </a:tbl>
          </a:graphicData>
        </a:graphic>
      </p:graphicFrame>
      <p:sp>
        <p:nvSpPr>
          <p:cNvPr id="7" name="Slide Number Placeholder 6">
            <a:extLst>
              <a:ext uri="{FF2B5EF4-FFF2-40B4-BE49-F238E27FC236}">
                <a16:creationId xmlns:a16="http://schemas.microsoft.com/office/drawing/2014/main" id="{062E35DA-B43B-F74D-E892-93411AB50887}"/>
              </a:ext>
            </a:extLst>
          </p:cNvPr>
          <p:cNvSpPr>
            <a:spLocks noGrp="1"/>
          </p:cNvSpPr>
          <p:nvPr>
            <p:ph type="sldNum" sz="quarter" idx="12"/>
          </p:nvPr>
        </p:nvSpPr>
        <p:spPr/>
        <p:txBody>
          <a:bodyPr/>
          <a:lstStyle/>
          <a:p>
            <a:fld id="{9EEF8FA0-0E28-45DA-A438-FD13269BAD6D}" type="slidenum">
              <a:rPr lang="en-US" smtClean="0"/>
              <a:t>15</a:t>
            </a:fld>
            <a:endParaRPr lang="en-US" dirty="0"/>
          </a:p>
        </p:txBody>
      </p:sp>
    </p:spTree>
    <p:extLst>
      <p:ext uri="{BB962C8B-B14F-4D97-AF65-F5344CB8AC3E}">
        <p14:creationId xmlns:p14="http://schemas.microsoft.com/office/powerpoint/2010/main" val="3701709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2C7D2-5422-CF23-8ADC-16BBE346EFA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56ED372-D747-96BB-9833-C02F592DA6FA}"/>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A863CEF4-FAFD-5EAA-7354-49EF46773BD6}"/>
              </a:ext>
            </a:extLst>
          </p:cNvPr>
          <p:cNvSpPr/>
          <p:nvPr/>
        </p:nvSpPr>
        <p:spPr>
          <a:xfrm>
            <a:off x="0" y="-88875"/>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32847A70-10C9-7AB7-C473-597D2F8E8969}"/>
              </a:ext>
            </a:extLst>
          </p:cNvPr>
          <p:cNvSpPr txBox="1">
            <a:spLocks/>
          </p:cNvSpPr>
          <p:nvPr/>
        </p:nvSpPr>
        <p:spPr>
          <a:xfrm>
            <a:off x="2794975" y="3305009"/>
            <a:ext cx="8510335"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Bad Debt Relief</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35B85DDC-9056-2F26-2047-92A65F65B6F2}"/>
              </a:ext>
            </a:extLst>
          </p:cNvPr>
          <p:cNvSpPr>
            <a:spLocks noGrp="1"/>
          </p:cNvSpPr>
          <p:nvPr>
            <p:ph type="sldNum" sz="quarter" idx="12"/>
          </p:nvPr>
        </p:nvSpPr>
        <p:spPr/>
        <p:txBody>
          <a:bodyPr/>
          <a:lstStyle/>
          <a:p>
            <a:fld id="{9EEF8FA0-0E28-45DA-A438-FD13269BAD6D}" type="slidenum">
              <a:rPr lang="en-US" smtClean="0"/>
              <a:t>16</a:t>
            </a:fld>
            <a:endParaRPr lang="en-US" dirty="0"/>
          </a:p>
        </p:txBody>
      </p:sp>
    </p:spTree>
    <p:extLst>
      <p:ext uri="{BB962C8B-B14F-4D97-AF65-F5344CB8AC3E}">
        <p14:creationId xmlns:p14="http://schemas.microsoft.com/office/powerpoint/2010/main" val="3640740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E632B-FAAC-57FC-EC75-BF1BB1CD2EF9}"/>
              </a:ext>
            </a:extLst>
          </p:cNvPr>
          <p:cNvSpPr/>
          <p:nvPr/>
        </p:nvSpPr>
        <p:spPr>
          <a:xfrm>
            <a:off x="0" y="0"/>
            <a:ext cx="1040564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B55663EA-DC23-270A-D533-B2E2C1461169}"/>
              </a:ext>
            </a:extLst>
          </p:cNvPr>
          <p:cNvSpPr/>
          <p:nvPr/>
        </p:nvSpPr>
        <p:spPr>
          <a:xfrm>
            <a:off x="10625557" y="802"/>
            <a:ext cx="41669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2">
            <a:extLst>
              <a:ext uri="{FF2B5EF4-FFF2-40B4-BE49-F238E27FC236}">
                <a16:creationId xmlns:a16="http://schemas.microsoft.com/office/drawing/2014/main" id="{2E89229D-0F14-E251-B206-C4F9C795F093}"/>
              </a:ext>
            </a:extLst>
          </p:cNvPr>
          <p:cNvSpPr txBox="1">
            <a:spLocks/>
          </p:cNvSpPr>
          <p:nvPr/>
        </p:nvSpPr>
        <p:spPr>
          <a:xfrm>
            <a:off x="491452" y="456450"/>
            <a:ext cx="9820948"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chemeClr val="bg1"/>
                </a:solidFill>
                <a:latin typeface="Montserrat" pitchFamily="2" charset="0"/>
              </a:rPr>
              <a:t>VAT Registration Requirements</a:t>
            </a:r>
            <a:endParaRPr lang="en-IN" sz="3200" b="1" dirty="0">
              <a:solidFill>
                <a:schemeClr val="bg1"/>
              </a:solidFill>
              <a:latin typeface="Montserrat" pitchFamily="2" charset="0"/>
            </a:endParaRPr>
          </a:p>
        </p:txBody>
      </p:sp>
      <p:pic>
        <p:nvPicPr>
          <p:cNvPr id="5" name="Picture 4">
            <a:extLst>
              <a:ext uri="{FF2B5EF4-FFF2-40B4-BE49-F238E27FC236}">
                <a16:creationId xmlns:a16="http://schemas.microsoft.com/office/drawing/2014/main" id="{F99B9119-79C1-59D7-C8FC-E01A05F83D6A}"/>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7" name="TextBox 6">
            <a:extLst>
              <a:ext uri="{FF2B5EF4-FFF2-40B4-BE49-F238E27FC236}">
                <a16:creationId xmlns:a16="http://schemas.microsoft.com/office/drawing/2014/main" id="{608657FD-1F2C-DC22-9CC1-75E81CB653C0}"/>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pSp>
        <p:nvGrpSpPr>
          <p:cNvPr id="19" name="Group 18">
            <a:extLst>
              <a:ext uri="{FF2B5EF4-FFF2-40B4-BE49-F238E27FC236}">
                <a16:creationId xmlns:a16="http://schemas.microsoft.com/office/drawing/2014/main" id="{3D2C0C7C-669C-521B-0B93-A315090E3926}"/>
              </a:ext>
            </a:extLst>
          </p:cNvPr>
          <p:cNvGrpSpPr/>
          <p:nvPr/>
        </p:nvGrpSpPr>
        <p:grpSpPr>
          <a:xfrm>
            <a:off x="491452" y="3700426"/>
            <a:ext cx="13390137" cy="3000119"/>
            <a:chOff x="425279" y="2460901"/>
            <a:chExt cx="13293278" cy="2805915"/>
          </a:xfrm>
        </p:grpSpPr>
        <p:grpSp>
          <p:nvGrpSpPr>
            <p:cNvPr id="8" name="Group 7">
              <a:extLst>
                <a:ext uri="{FF2B5EF4-FFF2-40B4-BE49-F238E27FC236}">
                  <a16:creationId xmlns:a16="http://schemas.microsoft.com/office/drawing/2014/main" id="{1E878FF1-512D-CC01-593D-9E3D81CFDB37}"/>
                </a:ext>
              </a:extLst>
            </p:cNvPr>
            <p:cNvGrpSpPr/>
            <p:nvPr/>
          </p:nvGrpSpPr>
          <p:grpSpPr>
            <a:xfrm>
              <a:off x="425279" y="2460901"/>
              <a:ext cx="13244423" cy="2805915"/>
              <a:chOff x="1295394" y="1410490"/>
              <a:chExt cx="10241287" cy="2805915"/>
            </a:xfrm>
          </p:grpSpPr>
          <p:grpSp>
            <p:nvGrpSpPr>
              <p:cNvPr id="9" name="Group 8">
                <a:extLst>
                  <a:ext uri="{FF2B5EF4-FFF2-40B4-BE49-F238E27FC236}">
                    <a16:creationId xmlns:a16="http://schemas.microsoft.com/office/drawing/2014/main" id="{CC75DE42-71AA-46EC-A4A0-803949DFC7AC}"/>
                  </a:ext>
                </a:extLst>
              </p:cNvPr>
              <p:cNvGrpSpPr/>
              <p:nvPr/>
            </p:nvGrpSpPr>
            <p:grpSpPr>
              <a:xfrm>
                <a:off x="1295394" y="1410490"/>
                <a:ext cx="10241287" cy="2197366"/>
                <a:chOff x="1412233" y="1410490"/>
                <a:chExt cx="10241287" cy="2197366"/>
              </a:xfrm>
            </p:grpSpPr>
            <p:grpSp>
              <p:nvGrpSpPr>
                <p:cNvPr id="12" name="Group 11">
                  <a:extLst>
                    <a:ext uri="{FF2B5EF4-FFF2-40B4-BE49-F238E27FC236}">
                      <a16:creationId xmlns:a16="http://schemas.microsoft.com/office/drawing/2014/main" id="{52BB543D-376F-A04D-ECD4-0F5FC4C6496A}"/>
                    </a:ext>
                  </a:extLst>
                </p:cNvPr>
                <p:cNvGrpSpPr/>
                <p:nvPr/>
              </p:nvGrpSpPr>
              <p:grpSpPr>
                <a:xfrm>
                  <a:off x="1412233" y="1410490"/>
                  <a:ext cx="10241287" cy="326835"/>
                  <a:chOff x="1412233" y="1410490"/>
                  <a:chExt cx="10241287" cy="326835"/>
                </a:xfrm>
              </p:grpSpPr>
              <p:sp>
                <p:nvSpPr>
                  <p:cNvPr id="16" name="object 6">
                    <a:extLst>
                      <a:ext uri="{FF2B5EF4-FFF2-40B4-BE49-F238E27FC236}">
                        <a16:creationId xmlns:a16="http://schemas.microsoft.com/office/drawing/2014/main" id="{22A5801C-5950-5F8B-5CB7-474A7E9ADDAB}"/>
                      </a:ext>
                    </a:extLst>
                  </p:cNvPr>
                  <p:cNvSpPr txBox="1"/>
                  <p:nvPr/>
                </p:nvSpPr>
                <p:spPr>
                  <a:xfrm>
                    <a:off x="1412233" y="1410490"/>
                    <a:ext cx="3881750" cy="32683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Conditions to claim Bad Debt Relief</a:t>
                    </a:r>
                    <a:endParaRPr sz="2000" b="1" dirty="0">
                      <a:solidFill>
                        <a:schemeClr val="bg1"/>
                      </a:solidFill>
                      <a:latin typeface="Montserrat" pitchFamily="2" charset="0"/>
                      <a:cs typeface="Verdana"/>
                    </a:endParaRPr>
                  </a:p>
                </p:txBody>
              </p:sp>
              <p:sp>
                <p:nvSpPr>
                  <p:cNvPr id="17" name="object 7">
                    <a:extLst>
                      <a:ext uri="{FF2B5EF4-FFF2-40B4-BE49-F238E27FC236}">
                        <a16:creationId xmlns:a16="http://schemas.microsoft.com/office/drawing/2014/main" id="{43DA8659-4B16-E895-4D0D-6478A3E9161F}"/>
                      </a:ext>
                    </a:extLst>
                  </p:cNvPr>
                  <p:cNvSpPr/>
                  <p:nvPr/>
                </p:nvSpPr>
                <p:spPr>
                  <a:xfrm>
                    <a:off x="3637280" y="1731635"/>
                    <a:ext cx="8016240"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grpSp>
              <p:nvGrpSpPr>
                <p:cNvPr id="13" name="Group 12">
                  <a:extLst>
                    <a:ext uri="{FF2B5EF4-FFF2-40B4-BE49-F238E27FC236}">
                      <a16:creationId xmlns:a16="http://schemas.microsoft.com/office/drawing/2014/main" id="{5E3C3AAB-2A87-6392-E149-D9888C624D94}"/>
                    </a:ext>
                  </a:extLst>
                </p:cNvPr>
                <p:cNvGrpSpPr/>
                <p:nvPr/>
              </p:nvGrpSpPr>
              <p:grpSpPr>
                <a:xfrm>
                  <a:off x="1412235" y="3280422"/>
                  <a:ext cx="10202525" cy="327434"/>
                  <a:chOff x="1412235" y="3280422"/>
                  <a:chExt cx="10202525" cy="327434"/>
                </a:xfrm>
              </p:grpSpPr>
              <p:sp>
                <p:nvSpPr>
                  <p:cNvPr id="14" name="object 8">
                    <a:extLst>
                      <a:ext uri="{FF2B5EF4-FFF2-40B4-BE49-F238E27FC236}">
                        <a16:creationId xmlns:a16="http://schemas.microsoft.com/office/drawing/2014/main" id="{2D7B22AA-4ABA-3418-897A-3DE6C7BF723C}"/>
                      </a:ext>
                    </a:extLst>
                  </p:cNvPr>
                  <p:cNvSpPr txBox="1"/>
                  <p:nvPr/>
                </p:nvSpPr>
                <p:spPr>
                  <a:xfrm>
                    <a:off x="1412235" y="3280422"/>
                    <a:ext cx="3617450" cy="327434"/>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Amount of Bad Debt Adjustment</a:t>
                    </a:r>
                  </a:p>
                </p:txBody>
              </p:sp>
              <p:sp>
                <p:nvSpPr>
                  <p:cNvPr id="15" name="object 9">
                    <a:extLst>
                      <a:ext uri="{FF2B5EF4-FFF2-40B4-BE49-F238E27FC236}">
                        <a16:creationId xmlns:a16="http://schemas.microsoft.com/office/drawing/2014/main" id="{458F6688-4350-CF47-B323-77BFE1640CCB}"/>
                      </a:ext>
                    </a:extLst>
                  </p:cNvPr>
                  <p:cNvSpPr/>
                  <p:nvPr/>
                </p:nvSpPr>
                <p:spPr>
                  <a:xfrm>
                    <a:off x="3354680" y="3582750"/>
                    <a:ext cx="8260080" cy="0"/>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dirty="0"/>
                  </a:p>
                </p:txBody>
              </p:sp>
            </p:grpSp>
          </p:grpSp>
          <p:sp>
            <p:nvSpPr>
              <p:cNvPr id="11" name="object 10">
                <a:extLst>
                  <a:ext uri="{FF2B5EF4-FFF2-40B4-BE49-F238E27FC236}">
                    <a16:creationId xmlns:a16="http://schemas.microsoft.com/office/drawing/2014/main" id="{8D6992E2-793F-F45C-3FD5-DBE5A8CE7C6E}"/>
                  </a:ext>
                </a:extLst>
              </p:cNvPr>
              <p:cNvSpPr txBox="1"/>
              <p:nvPr/>
            </p:nvSpPr>
            <p:spPr>
              <a:xfrm>
                <a:off x="1295400" y="4018915"/>
                <a:ext cx="10162286" cy="197490"/>
              </a:xfrm>
              <a:prstGeom prst="rect">
                <a:avLst/>
              </a:prstGeom>
            </p:spPr>
            <p:txBody>
              <a:bodyPr vert="horz" wrap="square" lIns="0" tIns="12700" rIns="0" bIns="0" rtlCol="0">
                <a:spAutoFit/>
              </a:bodyPr>
              <a:lstStyle/>
              <a:p>
                <a:pPr marL="12700">
                  <a:spcBef>
                    <a:spcPts val="100"/>
                  </a:spcBef>
                </a:pPr>
                <a:endParaRPr lang="en-GB" sz="1200" spc="-5" dirty="0">
                  <a:latin typeface="Montserrat" pitchFamily="2" charset="0"/>
                  <a:cs typeface="Verdana"/>
                </a:endParaRPr>
              </a:p>
            </p:txBody>
          </p:sp>
        </p:grpSp>
        <p:sp>
          <p:nvSpPr>
            <p:cNvPr id="18" name="object 5">
              <a:extLst>
                <a:ext uri="{FF2B5EF4-FFF2-40B4-BE49-F238E27FC236}">
                  <a16:creationId xmlns:a16="http://schemas.microsoft.com/office/drawing/2014/main" id="{29B2167A-3974-968A-5DE0-C8FAA329F526}"/>
                </a:ext>
              </a:extLst>
            </p:cNvPr>
            <p:cNvSpPr txBox="1"/>
            <p:nvPr/>
          </p:nvSpPr>
          <p:spPr>
            <a:xfrm>
              <a:off x="425287" y="2826081"/>
              <a:ext cx="13293270" cy="1567003"/>
            </a:xfrm>
            <a:prstGeom prst="rect">
              <a:avLst/>
            </a:prstGeom>
          </p:spPr>
          <p:txBody>
            <a:bodyPr vert="horz" wrap="square" lIns="0" tIns="13335" rIns="0" bIns="0" rtlCol="0">
              <a:spAutoFit/>
            </a:bodyPr>
            <a:lstStyle/>
            <a:p>
              <a:pPr marL="285750" indent="-285750" algn="just">
                <a:buFont typeface="Arial" panose="020B0604020202020204" pitchFamily="34" charset="0"/>
                <a:buChar char="•"/>
              </a:pPr>
              <a:r>
                <a:rPr lang="en-US" dirty="0">
                  <a:latin typeface="Montserrat" panose="00000500000000000000" pitchFamily="2" charset="0"/>
                </a:rPr>
                <a:t>A supplier may adjust VAT only if all four conditions are satisfied:</a:t>
              </a:r>
            </a:p>
            <a:p>
              <a:pPr marL="285750" indent="-285750" algn="just">
                <a:buFont typeface="Arial" panose="020B0604020202020204" pitchFamily="34" charset="0"/>
                <a:buChar char="•"/>
              </a:pPr>
              <a:r>
                <a:rPr lang="en-US" dirty="0">
                  <a:latin typeface="Montserrat" panose="00000500000000000000" pitchFamily="2" charset="0"/>
                </a:rPr>
                <a:t>Supply Made and VAT Accounted</a:t>
              </a:r>
            </a:p>
            <a:p>
              <a:pPr marL="285750" indent="-285750" algn="just">
                <a:buFont typeface="Arial" panose="020B0604020202020204" pitchFamily="34" charset="0"/>
                <a:buChar char="•"/>
              </a:pPr>
              <a:r>
                <a:rPr lang="en-US" dirty="0">
                  <a:latin typeface="Montserrat" panose="00000500000000000000" pitchFamily="2" charset="0"/>
                </a:rPr>
                <a:t>The unpaid amount must be written off as bad debt</a:t>
              </a:r>
            </a:p>
            <a:p>
              <a:pPr marL="285750" indent="-285750" algn="just">
                <a:buFont typeface="Arial" panose="020B0604020202020204" pitchFamily="34" charset="0"/>
                <a:buChar char="•"/>
              </a:pPr>
              <a:r>
                <a:rPr lang="en-US" dirty="0">
                  <a:latin typeface="Montserrat" panose="00000500000000000000" pitchFamily="2" charset="0"/>
                </a:rPr>
                <a:t>More than 6 months must pass</a:t>
              </a:r>
            </a:p>
            <a:p>
              <a:pPr marL="285750" indent="-285750" algn="just">
                <a:buFont typeface="Arial" panose="020B0604020202020204" pitchFamily="34" charset="0"/>
                <a:buChar char="•"/>
              </a:pPr>
              <a:r>
                <a:rPr lang="en-US" dirty="0">
                  <a:latin typeface="Montserrat" panose="00000500000000000000" pitchFamily="2" charset="0"/>
                </a:rPr>
                <a:t>The supplier must notify the customer of the amount written off. </a:t>
              </a:r>
            </a:p>
            <a:p>
              <a:pPr algn="just"/>
              <a:endParaRPr lang="en-US" b="1" dirty="0"/>
            </a:p>
          </p:txBody>
        </p:sp>
      </p:grpSp>
      <p:sp>
        <p:nvSpPr>
          <p:cNvPr id="6" name="TextBox 5">
            <a:extLst>
              <a:ext uri="{FF2B5EF4-FFF2-40B4-BE49-F238E27FC236}">
                <a16:creationId xmlns:a16="http://schemas.microsoft.com/office/drawing/2014/main" id="{48792093-2743-9CFB-0A65-266F48BF5879}"/>
              </a:ext>
            </a:extLst>
          </p:cNvPr>
          <p:cNvSpPr txBox="1"/>
          <p:nvPr/>
        </p:nvSpPr>
        <p:spPr>
          <a:xfrm>
            <a:off x="491460" y="1975547"/>
            <a:ext cx="13340918" cy="1754326"/>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Montserrat" panose="00000500000000000000" pitchFamily="2" charset="0"/>
              </a:rPr>
              <a:t>Under UAE VAT, </a:t>
            </a:r>
            <a:r>
              <a:rPr lang="en-US" b="1" dirty="0">
                <a:latin typeface="Montserrat" panose="00000500000000000000" pitchFamily="2" charset="0"/>
              </a:rPr>
              <a:t>suppliers </a:t>
            </a:r>
            <a:r>
              <a:rPr lang="en-US" dirty="0">
                <a:latin typeface="Montserrat" panose="00000500000000000000" pitchFamily="2" charset="0"/>
              </a:rPr>
              <a:t>must </a:t>
            </a:r>
            <a:r>
              <a:rPr lang="en-US" b="1" dirty="0">
                <a:latin typeface="Montserrat" panose="00000500000000000000" pitchFamily="2" charset="0"/>
              </a:rPr>
              <a:t>account for output VAT </a:t>
            </a:r>
            <a:r>
              <a:rPr lang="en-US" dirty="0">
                <a:latin typeface="Montserrat" panose="00000500000000000000" pitchFamily="2" charset="0"/>
              </a:rPr>
              <a:t>when the tax invoice is issued, </a:t>
            </a:r>
            <a:r>
              <a:rPr lang="en-US" b="1" dirty="0">
                <a:latin typeface="Montserrat" panose="00000500000000000000" pitchFamily="2" charset="0"/>
              </a:rPr>
              <a:t>even if payment </a:t>
            </a:r>
            <a:r>
              <a:rPr lang="en-US" dirty="0">
                <a:latin typeface="Montserrat" panose="00000500000000000000" pitchFamily="2" charset="0"/>
              </a:rPr>
              <a:t>is </a:t>
            </a:r>
            <a:r>
              <a:rPr lang="en-US" b="1" dirty="0">
                <a:latin typeface="Montserrat" panose="00000500000000000000" pitchFamily="2" charset="0"/>
              </a:rPr>
              <a:t>no</a:t>
            </a:r>
            <a:r>
              <a:rPr lang="en-US" dirty="0">
                <a:latin typeface="Montserrat" panose="00000500000000000000" pitchFamily="2" charset="0"/>
              </a:rPr>
              <a:t>t yet </a:t>
            </a:r>
            <a:r>
              <a:rPr lang="en-US" b="1" dirty="0">
                <a:latin typeface="Montserrat" panose="00000500000000000000" pitchFamily="2" charset="0"/>
              </a:rPr>
              <a:t>received.</a:t>
            </a:r>
            <a:r>
              <a:rPr lang="en-US" dirty="0">
                <a:latin typeface="Montserrat" panose="00000500000000000000" pitchFamily="2" charset="0"/>
              </a:rPr>
              <a:t> </a:t>
            </a:r>
          </a:p>
          <a:p>
            <a:pPr marL="285750" indent="-285750" algn="just">
              <a:buFont typeface="Arial" panose="020B0604020202020204" pitchFamily="34" charset="0"/>
              <a:buChar char="•"/>
            </a:pPr>
            <a:r>
              <a:rPr lang="en-US" dirty="0">
                <a:latin typeface="Montserrat" panose="00000500000000000000" pitchFamily="2" charset="0"/>
              </a:rPr>
              <a:t>If the</a:t>
            </a:r>
            <a:r>
              <a:rPr lang="en-US" b="1" dirty="0">
                <a:latin typeface="Montserrat" panose="00000500000000000000" pitchFamily="2" charset="0"/>
              </a:rPr>
              <a:t> customer fails to pay the invoice</a:t>
            </a:r>
            <a:r>
              <a:rPr lang="en-US" dirty="0">
                <a:latin typeface="Montserrat" panose="00000500000000000000" pitchFamily="2" charset="0"/>
              </a:rPr>
              <a:t>, </a:t>
            </a:r>
            <a:r>
              <a:rPr lang="en-US" b="1" dirty="0">
                <a:latin typeface="Montserrat" panose="00000500000000000000" pitchFamily="2" charset="0"/>
              </a:rPr>
              <a:t>VAT</a:t>
            </a:r>
            <a:r>
              <a:rPr lang="en-US" dirty="0">
                <a:latin typeface="Montserrat" panose="00000500000000000000" pitchFamily="2" charset="0"/>
              </a:rPr>
              <a:t> already </a:t>
            </a:r>
            <a:r>
              <a:rPr lang="en-US" b="1" dirty="0">
                <a:latin typeface="Montserrat" panose="00000500000000000000" pitchFamily="2" charset="0"/>
              </a:rPr>
              <a:t>paid</a:t>
            </a:r>
            <a:r>
              <a:rPr lang="en-US" dirty="0">
                <a:latin typeface="Montserrat" panose="00000500000000000000" pitchFamily="2" charset="0"/>
              </a:rPr>
              <a:t> to the Federal Tax Authority (FTA) may become a </a:t>
            </a:r>
            <a:r>
              <a:rPr lang="en-US" b="1" dirty="0">
                <a:latin typeface="Montserrat" panose="00000500000000000000" pitchFamily="2" charset="0"/>
              </a:rPr>
              <a:t>cost to the supplier</a:t>
            </a:r>
            <a:r>
              <a:rPr lang="en-US" dirty="0">
                <a:latin typeface="Montserrat" panose="00000500000000000000" pitchFamily="2" charset="0"/>
              </a:rPr>
              <a:t>.</a:t>
            </a:r>
          </a:p>
          <a:p>
            <a:pPr marL="285750" indent="-285750" algn="just">
              <a:buFont typeface="Arial" panose="020B0604020202020204" pitchFamily="34" charset="0"/>
              <a:buChar char="•"/>
            </a:pPr>
            <a:r>
              <a:rPr lang="en-US" dirty="0">
                <a:latin typeface="Montserrat" panose="00000500000000000000" pitchFamily="2" charset="0"/>
              </a:rPr>
              <a:t>The </a:t>
            </a:r>
            <a:r>
              <a:rPr lang="en-US" b="1" dirty="0">
                <a:latin typeface="Montserrat" panose="00000500000000000000" pitchFamily="2" charset="0"/>
              </a:rPr>
              <a:t>Bad Debt Relief scheme</a:t>
            </a:r>
            <a:r>
              <a:rPr lang="en-US" dirty="0">
                <a:latin typeface="Montserrat" panose="00000500000000000000" pitchFamily="2" charset="0"/>
              </a:rPr>
              <a:t> allows suppliers to </a:t>
            </a:r>
            <a:r>
              <a:rPr lang="en-US" b="1" dirty="0">
                <a:latin typeface="Montserrat" panose="00000500000000000000" pitchFamily="2" charset="0"/>
              </a:rPr>
              <a:t>adjust or recover the VAT </a:t>
            </a:r>
            <a:r>
              <a:rPr lang="en-US" dirty="0">
                <a:latin typeface="Montserrat" panose="00000500000000000000" pitchFamily="2" charset="0"/>
              </a:rPr>
              <a:t>related to unpaid invoices. </a:t>
            </a:r>
          </a:p>
          <a:p>
            <a:pPr algn="just"/>
            <a:r>
              <a:rPr lang="en-US" b="1" dirty="0">
                <a:latin typeface="Montserrat" panose="00000500000000000000" pitchFamily="2" charset="0"/>
              </a:rPr>
              <a:t> </a:t>
            </a:r>
          </a:p>
        </p:txBody>
      </p:sp>
      <p:sp>
        <p:nvSpPr>
          <p:cNvPr id="20" name="TextBox 19">
            <a:extLst>
              <a:ext uri="{FF2B5EF4-FFF2-40B4-BE49-F238E27FC236}">
                <a16:creationId xmlns:a16="http://schemas.microsoft.com/office/drawing/2014/main" id="{C8363429-D05F-E064-958E-0EA40D69877F}"/>
              </a:ext>
            </a:extLst>
          </p:cNvPr>
          <p:cNvSpPr txBox="1"/>
          <p:nvPr/>
        </p:nvSpPr>
        <p:spPr>
          <a:xfrm>
            <a:off x="491454" y="6193997"/>
            <a:ext cx="13340923" cy="369332"/>
          </a:xfrm>
          <a:prstGeom prst="rect">
            <a:avLst/>
          </a:prstGeom>
          <a:noFill/>
        </p:spPr>
        <p:txBody>
          <a:bodyPr wrap="square">
            <a:spAutoFit/>
          </a:bodyPr>
          <a:lstStyle/>
          <a:p>
            <a:pPr algn="just"/>
            <a:r>
              <a:rPr lang="en-US" dirty="0">
                <a:latin typeface="Montserrat" panose="00000500000000000000" pitchFamily="2" charset="0"/>
              </a:rPr>
              <a:t>Relief is allowed </a:t>
            </a:r>
            <a:r>
              <a:rPr lang="en-US" b="1" dirty="0">
                <a:latin typeface="Montserrat" panose="00000500000000000000" pitchFamily="2" charset="0"/>
              </a:rPr>
              <a:t>only for the portion of consideration written off</a:t>
            </a:r>
            <a:endParaRPr lang="en-US" dirty="0">
              <a:latin typeface="Montserrat" panose="00000500000000000000" pitchFamily="2" charset="0"/>
            </a:endParaRPr>
          </a:p>
        </p:txBody>
      </p:sp>
      <p:grpSp>
        <p:nvGrpSpPr>
          <p:cNvPr id="10" name="Group 9">
            <a:extLst>
              <a:ext uri="{FF2B5EF4-FFF2-40B4-BE49-F238E27FC236}">
                <a16:creationId xmlns:a16="http://schemas.microsoft.com/office/drawing/2014/main" id="{6BD02354-25B9-37B3-EC15-A0D7D747D4FE}"/>
              </a:ext>
            </a:extLst>
          </p:cNvPr>
          <p:cNvGrpSpPr/>
          <p:nvPr/>
        </p:nvGrpSpPr>
        <p:grpSpPr>
          <a:xfrm>
            <a:off x="491452" y="6603098"/>
            <a:ext cx="13409374" cy="349455"/>
            <a:chOff x="491452" y="6532758"/>
            <a:chExt cx="13409374" cy="349455"/>
          </a:xfrm>
        </p:grpSpPr>
        <p:sp>
          <p:nvSpPr>
            <p:cNvPr id="22" name="object 6">
              <a:extLst>
                <a:ext uri="{FF2B5EF4-FFF2-40B4-BE49-F238E27FC236}">
                  <a16:creationId xmlns:a16="http://schemas.microsoft.com/office/drawing/2014/main" id="{1F6C6E3B-A0C3-45E9-6EB4-F5B5E405E6E5}"/>
                </a:ext>
              </a:extLst>
            </p:cNvPr>
            <p:cNvSpPr txBox="1"/>
            <p:nvPr/>
          </p:nvSpPr>
          <p:spPr>
            <a:xfrm>
              <a:off x="491452" y="6532758"/>
              <a:ext cx="4115697"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Example</a:t>
              </a:r>
              <a:endParaRPr sz="2000" b="1" dirty="0">
                <a:solidFill>
                  <a:schemeClr val="bg1"/>
                </a:solidFill>
                <a:latin typeface="Montserrat" pitchFamily="2" charset="0"/>
                <a:cs typeface="Verdana"/>
              </a:endParaRPr>
            </a:p>
          </p:txBody>
        </p:sp>
        <p:sp>
          <p:nvSpPr>
            <p:cNvPr id="23" name="object 7">
              <a:extLst>
                <a:ext uri="{FF2B5EF4-FFF2-40B4-BE49-F238E27FC236}">
                  <a16:creationId xmlns:a16="http://schemas.microsoft.com/office/drawing/2014/main" id="{78E0F41F-AC40-9BFA-E768-EAB5AD310EB0}"/>
                </a:ext>
              </a:extLst>
            </p:cNvPr>
            <p:cNvSpPr/>
            <p:nvPr/>
          </p:nvSpPr>
          <p:spPr>
            <a:xfrm flipV="1">
              <a:off x="3164455" y="6782697"/>
              <a:ext cx="10736371" cy="70342"/>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sp>
        <p:nvSpPr>
          <p:cNvPr id="25" name="TextBox 24">
            <a:extLst>
              <a:ext uri="{FF2B5EF4-FFF2-40B4-BE49-F238E27FC236}">
                <a16:creationId xmlns:a16="http://schemas.microsoft.com/office/drawing/2014/main" id="{3BFD1C59-460D-6F1F-0FA9-AE10956ED6E5}"/>
              </a:ext>
            </a:extLst>
          </p:cNvPr>
          <p:cNvSpPr txBox="1"/>
          <p:nvPr/>
        </p:nvSpPr>
        <p:spPr>
          <a:xfrm>
            <a:off x="491455" y="7119434"/>
            <a:ext cx="5427431" cy="923330"/>
          </a:xfrm>
          <a:prstGeom prst="rect">
            <a:avLst/>
          </a:prstGeom>
          <a:noFill/>
        </p:spPr>
        <p:txBody>
          <a:bodyPr wrap="square">
            <a:spAutoFit/>
          </a:bodyPr>
          <a:lstStyle/>
          <a:p>
            <a:pPr algn="just"/>
            <a:r>
              <a:rPr lang="en-US" dirty="0">
                <a:latin typeface="Montserrat" panose="00000500000000000000" pitchFamily="2" charset="0"/>
              </a:rPr>
              <a:t>Supply value = AED 100</a:t>
            </a:r>
          </a:p>
          <a:p>
            <a:pPr algn="just"/>
            <a:r>
              <a:rPr lang="en-US" dirty="0">
                <a:latin typeface="Montserrat" panose="00000500000000000000" pitchFamily="2" charset="0"/>
              </a:rPr>
              <a:t>VAT = AED 5</a:t>
            </a:r>
          </a:p>
          <a:p>
            <a:pPr algn="just"/>
            <a:r>
              <a:rPr lang="en-US" dirty="0">
                <a:latin typeface="Montserrat" panose="00000500000000000000" pitchFamily="2" charset="0"/>
              </a:rPr>
              <a:t>Total = AED 105</a:t>
            </a:r>
          </a:p>
        </p:txBody>
      </p:sp>
      <p:graphicFrame>
        <p:nvGraphicFramePr>
          <p:cNvPr id="26" name="Table 25">
            <a:extLst>
              <a:ext uri="{FF2B5EF4-FFF2-40B4-BE49-F238E27FC236}">
                <a16:creationId xmlns:a16="http://schemas.microsoft.com/office/drawing/2014/main" id="{BBADB75C-8320-0A59-14F0-3052CA55FD00}"/>
              </a:ext>
            </a:extLst>
          </p:cNvPr>
          <p:cNvGraphicFramePr>
            <a:graphicFrameLocks noGrp="1"/>
          </p:cNvGraphicFramePr>
          <p:nvPr>
            <p:extLst>
              <p:ext uri="{D42A27DB-BD31-4B8C-83A1-F6EECF244321}">
                <p14:modId xmlns:p14="http://schemas.microsoft.com/office/powerpoint/2010/main" val="1350458800"/>
              </p:ext>
            </p:extLst>
          </p:nvPr>
        </p:nvGraphicFramePr>
        <p:xfrm>
          <a:off x="6286981" y="7025837"/>
          <a:ext cx="6551689" cy="1112520"/>
        </p:xfrm>
        <a:graphic>
          <a:graphicData uri="http://schemas.openxmlformats.org/drawingml/2006/table">
            <a:tbl>
              <a:tblPr firstRow="1" bandRow="1">
                <a:tableStyleId>{74C1A8A3-306A-4EB7-A6B1-4F7E0EB9C5D6}</a:tableStyleId>
              </a:tblPr>
              <a:tblGrid>
                <a:gridCol w="3351798">
                  <a:extLst>
                    <a:ext uri="{9D8B030D-6E8A-4147-A177-3AD203B41FA5}">
                      <a16:colId xmlns:a16="http://schemas.microsoft.com/office/drawing/2014/main" val="2159740713"/>
                    </a:ext>
                  </a:extLst>
                </a:gridCol>
                <a:gridCol w="3199891">
                  <a:extLst>
                    <a:ext uri="{9D8B030D-6E8A-4147-A177-3AD203B41FA5}">
                      <a16:colId xmlns:a16="http://schemas.microsoft.com/office/drawing/2014/main" val="3223903877"/>
                    </a:ext>
                  </a:extLst>
                </a:gridCol>
              </a:tblGrid>
              <a:tr h="370840">
                <a:tc>
                  <a:txBody>
                    <a:bodyPr/>
                    <a:lstStyle/>
                    <a:p>
                      <a:pPr algn="ctr"/>
                      <a:r>
                        <a:rPr lang="en-US" sz="1600" b="1" dirty="0">
                          <a:latin typeface="Montserrat" panose="00000500000000000000" pitchFamily="2" charset="0"/>
                        </a:rPr>
                        <a:t>Scenario</a:t>
                      </a:r>
                    </a:p>
                  </a:txBody>
                  <a:tcPr/>
                </a:tc>
                <a:tc>
                  <a:txBody>
                    <a:bodyPr/>
                    <a:lstStyle/>
                    <a:p>
                      <a:pPr algn="ctr"/>
                      <a:r>
                        <a:rPr lang="en-US" sz="1600" b="1" dirty="0">
                          <a:latin typeface="Montserrat" pitchFamily="2" charset="0"/>
                        </a:rPr>
                        <a:t>Adjustment</a:t>
                      </a:r>
                      <a:r>
                        <a:rPr lang="en-US" sz="1600" dirty="0">
                          <a:latin typeface="Montserrat" pitchFamily="2" charset="0"/>
                        </a:rPr>
                        <a:t> </a:t>
                      </a:r>
                      <a:r>
                        <a:rPr lang="en-US" sz="1600" b="1" dirty="0">
                          <a:latin typeface="Montserrat" panose="00000500000000000000" pitchFamily="2" charset="0"/>
                        </a:rPr>
                        <a:t>allowed</a:t>
                      </a:r>
                    </a:p>
                  </a:txBody>
                  <a:tcPr/>
                </a:tc>
                <a:extLst>
                  <a:ext uri="{0D108BD9-81ED-4DB2-BD59-A6C34878D82A}">
                    <a16:rowId xmlns:a16="http://schemas.microsoft.com/office/drawing/2014/main" val="1143493317"/>
                  </a:ext>
                </a:extLst>
              </a:tr>
              <a:tr h="370840">
                <a:tc>
                  <a:txBody>
                    <a:bodyPr/>
                    <a:lstStyle/>
                    <a:p>
                      <a:pPr algn="ctr"/>
                      <a:r>
                        <a:rPr lang="en-US" sz="1600" b="0" dirty="0">
                          <a:latin typeface="Montserrat" panose="00000500000000000000" pitchFamily="2" charset="0"/>
                        </a:rPr>
                        <a:t>Entire amount written off</a:t>
                      </a:r>
                    </a:p>
                  </a:txBody>
                  <a:tcPr/>
                </a:tc>
                <a:tc>
                  <a:txBody>
                    <a:bodyPr/>
                    <a:lstStyle/>
                    <a:p>
                      <a:pPr algn="ctr"/>
                      <a:r>
                        <a:rPr lang="en-US" sz="1600" dirty="0">
                          <a:latin typeface="Montserrat" pitchFamily="2" charset="0"/>
                        </a:rPr>
                        <a:t>VAT </a:t>
                      </a:r>
                      <a:r>
                        <a:rPr lang="en-US" sz="1600" b="0" dirty="0">
                          <a:latin typeface="Montserrat" pitchFamily="2" charset="0"/>
                        </a:rPr>
                        <a:t>adjustment</a:t>
                      </a:r>
                      <a:r>
                        <a:rPr lang="en-US" sz="1600" dirty="0">
                          <a:latin typeface="Montserrat" panose="00000500000000000000" pitchFamily="2" charset="0"/>
                        </a:rPr>
                        <a:t> = AED 5</a:t>
                      </a:r>
                    </a:p>
                  </a:txBody>
                  <a:tcPr/>
                </a:tc>
                <a:extLst>
                  <a:ext uri="{0D108BD9-81ED-4DB2-BD59-A6C34878D82A}">
                    <a16:rowId xmlns:a16="http://schemas.microsoft.com/office/drawing/2014/main" val="1777902367"/>
                  </a:ext>
                </a:extLst>
              </a:tr>
              <a:tr h="370840">
                <a:tc>
                  <a:txBody>
                    <a:bodyPr/>
                    <a:lstStyle/>
                    <a:p>
                      <a:pPr algn="ctr"/>
                      <a:r>
                        <a:rPr lang="en-US" sz="1600" dirty="0">
                          <a:latin typeface="Montserrat" panose="00000500000000000000" pitchFamily="2" charset="0"/>
                        </a:rPr>
                        <a:t>50% recovered</a:t>
                      </a:r>
                    </a:p>
                  </a:txBody>
                  <a:tcPr/>
                </a:tc>
                <a:tc>
                  <a:txBody>
                    <a:bodyPr/>
                    <a:lstStyle/>
                    <a:p>
                      <a:pPr algn="ctr"/>
                      <a:r>
                        <a:rPr lang="en-US" sz="1600" dirty="0">
                          <a:latin typeface="Montserrat" panose="00000500000000000000" pitchFamily="2" charset="0"/>
                        </a:rPr>
                        <a:t>VAT  adjustment = AED 2.5 </a:t>
                      </a:r>
                    </a:p>
                  </a:txBody>
                  <a:tcPr/>
                </a:tc>
                <a:extLst>
                  <a:ext uri="{0D108BD9-81ED-4DB2-BD59-A6C34878D82A}">
                    <a16:rowId xmlns:a16="http://schemas.microsoft.com/office/drawing/2014/main" val="3164506160"/>
                  </a:ext>
                </a:extLst>
              </a:tr>
            </a:tbl>
          </a:graphicData>
        </a:graphic>
      </p:graphicFrame>
      <p:sp>
        <p:nvSpPr>
          <p:cNvPr id="21" name="Slide Number Placeholder 20">
            <a:extLst>
              <a:ext uri="{FF2B5EF4-FFF2-40B4-BE49-F238E27FC236}">
                <a16:creationId xmlns:a16="http://schemas.microsoft.com/office/drawing/2014/main" id="{42C8D25E-62EE-F478-7632-F6212CF91C92}"/>
              </a:ext>
            </a:extLst>
          </p:cNvPr>
          <p:cNvSpPr>
            <a:spLocks noGrp="1"/>
          </p:cNvSpPr>
          <p:nvPr>
            <p:ph type="sldNum" sz="quarter" idx="12"/>
          </p:nvPr>
        </p:nvSpPr>
        <p:spPr/>
        <p:txBody>
          <a:bodyPr/>
          <a:lstStyle/>
          <a:p>
            <a:fld id="{9EEF8FA0-0E28-45DA-A438-FD13269BAD6D}" type="slidenum">
              <a:rPr lang="en-US" smtClean="0"/>
              <a:t>17</a:t>
            </a:fld>
            <a:endParaRPr lang="en-US" dirty="0"/>
          </a:p>
        </p:txBody>
      </p:sp>
    </p:spTree>
    <p:extLst>
      <p:ext uri="{BB962C8B-B14F-4D97-AF65-F5344CB8AC3E}">
        <p14:creationId xmlns:p14="http://schemas.microsoft.com/office/powerpoint/2010/main" val="265940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109F7-B03E-156C-018E-69970FCDE02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2812E70-80FD-6B27-82D1-BBF8EAD2FA4C}"/>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1DE7D5BF-66BD-BC1F-A991-03D57A98F686}"/>
              </a:ext>
            </a:extLst>
          </p:cNvPr>
          <p:cNvSpPr/>
          <p:nvPr/>
        </p:nvSpPr>
        <p:spPr>
          <a:xfrm>
            <a:off x="0" y="49875"/>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BFB05FBC-68AF-67E5-6E84-C349DD820F7B}"/>
              </a:ext>
            </a:extLst>
          </p:cNvPr>
          <p:cNvSpPr txBox="1">
            <a:spLocks/>
          </p:cNvSpPr>
          <p:nvPr/>
        </p:nvSpPr>
        <p:spPr>
          <a:xfrm>
            <a:off x="3376865" y="3687394"/>
            <a:ext cx="6812643"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Tax Agents</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F07992BD-9785-5A2C-8278-291DB0704A3F}"/>
              </a:ext>
            </a:extLst>
          </p:cNvPr>
          <p:cNvSpPr>
            <a:spLocks noGrp="1"/>
          </p:cNvSpPr>
          <p:nvPr>
            <p:ph type="sldNum" sz="quarter" idx="12"/>
          </p:nvPr>
        </p:nvSpPr>
        <p:spPr/>
        <p:txBody>
          <a:bodyPr/>
          <a:lstStyle/>
          <a:p>
            <a:fld id="{9EEF8FA0-0E28-45DA-A438-FD13269BAD6D}" type="slidenum">
              <a:rPr lang="en-US" smtClean="0"/>
              <a:t>18</a:t>
            </a:fld>
            <a:endParaRPr lang="en-US" dirty="0"/>
          </a:p>
        </p:txBody>
      </p:sp>
    </p:spTree>
    <p:extLst>
      <p:ext uri="{BB962C8B-B14F-4D97-AF65-F5344CB8AC3E}">
        <p14:creationId xmlns:p14="http://schemas.microsoft.com/office/powerpoint/2010/main" val="2683105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C766F-130F-CAA3-3AEB-C4151C27BA3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D3E5B8F-0A6C-4E9E-4499-FBDA9707F999}"/>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063A2714-0181-6B49-0335-EE33854FE23F}"/>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0A2A9477-B217-9237-31B8-37C86367922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FD1846C7-500A-965C-DE5F-5445438E95F3}"/>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Tax Agent </a:t>
            </a:r>
          </a:p>
        </p:txBody>
      </p:sp>
      <p:pic>
        <p:nvPicPr>
          <p:cNvPr id="5" name="Picture 4">
            <a:extLst>
              <a:ext uri="{FF2B5EF4-FFF2-40B4-BE49-F238E27FC236}">
                <a16:creationId xmlns:a16="http://schemas.microsoft.com/office/drawing/2014/main" id="{66FF779A-1357-38B1-A67A-B78B0A111079}"/>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90848C19-8515-309B-3983-CF39595ED8D2}"/>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pSp>
        <p:nvGrpSpPr>
          <p:cNvPr id="9" name="Group 8">
            <a:extLst>
              <a:ext uri="{FF2B5EF4-FFF2-40B4-BE49-F238E27FC236}">
                <a16:creationId xmlns:a16="http://schemas.microsoft.com/office/drawing/2014/main" id="{A20C083C-7582-586C-41B9-50CEF9620244}"/>
              </a:ext>
            </a:extLst>
          </p:cNvPr>
          <p:cNvGrpSpPr/>
          <p:nvPr/>
        </p:nvGrpSpPr>
        <p:grpSpPr>
          <a:xfrm>
            <a:off x="1678328" y="3128651"/>
            <a:ext cx="12137422" cy="2720473"/>
            <a:chOff x="425284" y="2546343"/>
            <a:chExt cx="13405729" cy="2720473"/>
          </a:xfrm>
        </p:grpSpPr>
        <p:grpSp>
          <p:nvGrpSpPr>
            <p:cNvPr id="10" name="Group 9">
              <a:extLst>
                <a:ext uri="{FF2B5EF4-FFF2-40B4-BE49-F238E27FC236}">
                  <a16:creationId xmlns:a16="http://schemas.microsoft.com/office/drawing/2014/main" id="{7DEA8216-CB98-E6D2-4A70-9FB8E12C435E}"/>
                </a:ext>
              </a:extLst>
            </p:cNvPr>
            <p:cNvGrpSpPr/>
            <p:nvPr/>
          </p:nvGrpSpPr>
          <p:grpSpPr>
            <a:xfrm>
              <a:off x="425284" y="2546343"/>
              <a:ext cx="13405729" cy="2720473"/>
              <a:chOff x="1295399" y="1495932"/>
              <a:chExt cx="10366017" cy="2720473"/>
            </a:xfrm>
          </p:grpSpPr>
          <p:grpSp>
            <p:nvGrpSpPr>
              <p:cNvPr id="14" name="Group 13">
                <a:extLst>
                  <a:ext uri="{FF2B5EF4-FFF2-40B4-BE49-F238E27FC236}">
                    <a16:creationId xmlns:a16="http://schemas.microsoft.com/office/drawing/2014/main" id="{9903B7D7-0337-B7CB-121E-08D500E485C4}"/>
                  </a:ext>
                </a:extLst>
              </p:cNvPr>
              <p:cNvGrpSpPr/>
              <p:nvPr/>
            </p:nvGrpSpPr>
            <p:grpSpPr>
              <a:xfrm>
                <a:off x="1295399" y="1495932"/>
                <a:ext cx="10366017" cy="349455"/>
                <a:chOff x="1412238" y="1495932"/>
                <a:chExt cx="10366017" cy="349455"/>
              </a:xfrm>
            </p:grpSpPr>
            <p:sp>
              <p:nvSpPr>
                <p:cNvPr id="18" name="object 6">
                  <a:extLst>
                    <a:ext uri="{FF2B5EF4-FFF2-40B4-BE49-F238E27FC236}">
                      <a16:creationId xmlns:a16="http://schemas.microsoft.com/office/drawing/2014/main" id="{85398DA2-8CAC-C2C8-D42F-1B99BB200B04}"/>
                    </a:ext>
                  </a:extLst>
                </p:cNvPr>
                <p:cNvSpPr txBox="1"/>
                <p:nvPr/>
              </p:nvSpPr>
              <p:spPr>
                <a:xfrm>
                  <a:off x="1412238" y="1495932"/>
                  <a:ext cx="3607276"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US" sz="2000" b="1" dirty="0">
                      <a:solidFill>
                        <a:schemeClr val="bg1"/>
                      </a:solidFill>
                      <a:latin typeface="Montserrat" pitchFamily="2" charset="0"/>
                      <a:cs typeface="Verdana"/>
                    </a:rPr>
                    <a:t>Typical Responsibility include:</a:t>
                  </a:r>
                  <a:endParaRPr sz="2000" b="1" dirty="0">
                    <a:solidFill>
                      <a:schemeClr val="bg1"/>
                    </a:solidFill>
                    <a:latin typeface="Montserrat" pitchFamily="2" charset="0"/>
                    <a:cs typeface="Verdana"/>
                  </a:endParaRPr>
                </a:p>
              </p:txBody>
            </p:sp>
            <p:sp>
              <p:nvSpPr>
                <p:cNvPr id="19" name="object 7">
                  <a:extLst>
                    <a:ext uri="{FF2B5EF4-FFF2-40B4-BE49-F238E27FC236}">
                      <a16:creationId xmlns:a16="http://schemas.microsoft.com/office/drawing/2014/main" id="{E4437FAA-E90D-2024-5CF4-4B63B2D75106}"/>
                    </a:ext>
                  </a:extLst>
                </p:cNvPr>
                <p:cNvSpPr/>
                <p:nvPr/>
              </p:nvSpPr>
              <p:spPr>
                <a:xfrm flipV="1">
                  <a:off x="3637278" y="1794156"/>
                  <a:ext cx="8140977" cy="45719"/>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a:p>
              </p:txBody>
            </p:sp>
          </p:grpSp>
          <p:sp>
            <p:nvSpPr>
              <p:cNvPr id="13" name="object 10">
                <a:extLst>
                  <a:ext uri="{FF2B5EF4-FFF2-40B4-BE49-F238E27FC236}">
                    <a16:creationId xmlns:a16="http://schemas.microsoft.com/office/drawing/2014/main" id="{5C5C20BA-3940-E32A-150C-26761D2CF54E}"/>
                  </a:ext>
                </a:extLst>
              </p:cNvPr>
              <p:cNvSpPr txBox="1"/>
              <p:nvPr/>
            </p:nvSpPr>
            <p:spPr>
              <a:xfrm>
                <a:off x="1295400" y="4018915"/>
                <a:ext cx="10162286" cy="197490"/>
              </a:xfrm>
              <a:prstGeom prst="rect">
                <a:avLst/>
              </a:prstGeom>
            </p:spPr>
            <p:txBody>
              <a:bodyPr vert="horz" wrap="square" lIns="0" tIns="12700" rIns="0" bIns="0" rtlCol="0">
                <a:spAutoFit/>
              </a:bodyPr>
              <a:lstStyle/>
              <a:p>
                <a:pPr marL="12700">
                  <a:spcBef>
                    <a:spcPts val="100"/>
                  </a:spcBef>
                </a:pPr>
                <a:endParaRPr lang="en-GB" sz="1200" spc="-5" dirty="0">
                  <a:latin typeface="Montserrat" pitchFamily="2" charset="0"/>
                  <a:cs typeface="Verdana"/>
                </a:endParaRPr>
              </a:p>
            </p:txBody>
          </p:sp>
        </p:grpSp>
        <p:sp>
          <p:nvSpPr>
            <p:cNvPr id="11" name="object 5">
              <a:extLst>
                <a:ext uri="{FF2B5EF4-FFF2-40B4-BE49-F238E27FC236}">
                  <a16:creationId xmlns:a16="http://schemas.microsoft.com/office/drawing/2014/main" id="{7EBB89B0-2C4F-A0B3-2380-23CCC8513D7B}"/>
                </a:ext>
              </a:extLst>
            </p:cNvPr>
            <p:cNvSpPr txBox="1"/>
            <p:nvPr/>
          </p:nvSpPr>
          <p:spPr>
            <a:xfrm>
              <a:off x="491452" y="2872482"/>
              <a:ext cx="10966234" cy="198130"/>
            </a:xfrm>
            <a:prstGeom prst="rect">
              <a:avLst/>
            </a:prstGeom>
          </p:spPr>
          <p:txBody>
            <a:bodyPr vert="horz" wrap="square" lIns="0" tIns="13335" rIns="0" bIns="0" rtlCol="0">
              <a:spAutoFit/>
            </a:bodyPr>
            <a:lstStyle/>
            <a:p>
              <a:pPr marL="12700">
                <a:spcBef>
                  <a:spcPts val="105"/>
                </a:spcBef>
              </a:pPr>
              <a:endParaRPr lang="en-IN" sz="1200" dirty="0">
                <a:effectLst/>
                <a:latin typeface="Montserrat" panose="02000505000000020004" pitchFamily="2" charset="0"/>
                <a:ea typeface="Calibri" panose="020F0502020204030204" pitchFamily="34" charset="0"/>
              </a:endParaRPr>
            </a:p>
          </p:txBody>
        </p:sp>
      </p:grpSp>
      <p:sp>
        <p:nvSpPr>
          <p:cNvPr id="20" name="TextBox 19">
            <a:extLst>
              <a:ext uri="{FF2B5EF4-FFF2-40B4-BE49-F238E27FC236}">
                <a16:creationId xmlns:a16="http://schemas.microsoft.com/office/drawing/2014/main" id="{A3FFB269-ECAC-5420-11C9-6FAD8C117D19}"/>
              </a:ext>
            </a:extLst>
          </p:cNvPr>
          <p:cNvSpPr txBox="1"/>
          <p:nvPr/>
        </p:nvSpPr>
        <p:spPr>
          <a:xfrm>
            <a:off x="1659229" y="1701150"/>
            <a:ext cx="12156523" cy="923330"/>
          </a:xfrm>
          <a:prstGeom prst="rect">
            <a:avLst/>
          </a:prstGeom>
          <a:noFill/>
        </p:spPr>
        <p:txBody>
          <a:bodyPr wrap="square">
            <a:spAutoFit/>
          </a:bodyPr>
          <a:lstStyle/>
          <a:p>
            <a:pPr algn="just"/>
            <a:r>
              <a:rPr lang="en-US" dirty="0">
                <a:latin typeface="Montserrat" panose="00000500000000000000" pitchFamily="2" charset="0"/>
              </a:rPr>
              <a:t>A </a:t>
            </a:r>
            <a:r>
              <a:rPr lang="en-US" b="1" dirty="0">
                <a:latin typeface="Montserrat" panose="00000500000000000000" pitchFamily="2" charset="0"/>
              </a:rPr>
              <a:t>Tax Agent</a:t>
            </a:r>
            <a:r>
              <a:rPr lang="en-US" dirty="0">
                <a:latin typeface="Montserrat" panose="00000500000000000000" pitchFamily="2" charset="0"/>
              </a:rPr>
              <a:t> is a person appointed by a business or individual to </a:t>
            </a:r>
            <a:r>
              <a:rPr lang="en-US" b="1" dirty="0">
                <a:latin typeface="Montserrat" panose="00000500000000000000" pitchFamily="2" charset="0"/>
              </a:rPr>
              <a:t>represent</a:t>
            </a:r>
            <a:r>
              <a:rPr lang="en-US" dirty="0">
                <a:latin typeface="Montserrat" panose="00000500000000000000" pitchFamily="2" charset="0"/>
              </a:rPr>
              <a:t> them </a:t>
            </a:r>
            <a:r>
              <a:rPr lang="en-US" b="1" dirty="0">
                <a:latin typeface="Montserrat" panose="00000500000000000000" pitchFamily="2" charset="0"/>
              </a:rPr>
              <a:t>before</a:t>
            </a:r>
            <a:r>
              <a:rPr lang="en-US" dirty="0">
                <a:latin typeface="Montserrat" panose="00000500000000000000" pitchFamily="2" charset="0"/>
              </a:rPr>
              <a:t> the </a:t>
            </a:r>
            <a:r>
              <a:rPr lang="en-US" b="1" dirty="0">
                <a:latin typeface="Montserrat" panose="00000500000000000000" pitchFamily="2" charset="0"/>
              </a:rPr>
              <a:t>Federal Tax Authority (FTA)</a:t>
            </a:r>
            <a:r>
              <a:rPr lang="en-US" dirty="0">
                <a:latin typeface="Montserrat" panose="00000500000000000000" pitchFamily="2" charset="0"/>
              </a:rPr>
              <a:t> in relation to their </a:t>
            </a:r>
            <a:r>
              <a:rPr lang="en-US" b="1" dirty="0">
                <a:latin typeface="Montserrat" panose="00000500000000000000" pitchFamily="2" charset="0"/>
              </a:rPr>
              <a:t>tax affairs</a:t>
            </a:r>
            <a:r>
              <a:rPr lang="en-US" dirty="0">
                <a:latin typeface="Montserrat" panose="00000500000000000000" pitchFamily="2" charset="0"/>
              </a:rPr>
              <a:t>. The primary purpose of a Tax Agent is to help taxpayers </a:t>
            </a:r>
            <a:r>
              <a:rPr lang="en-US" b="1" dirty="0">
                <a:latin typeface="Montserrat" panose="00000500000000000000" pitchFamily="2" charset="0"/>
              </a:rPr>
              <a:t>comply </a:t>
            </a:r>
            <a:r>
              <a:rPr lang="en-US" dirty="0">
                <a:latin typeface="Montserrat" panose="00000500000000000000" pitchFamily="2" charset="0"/>
              </a:rPr>
              <a:t>with their </a:t>
            </a:r>
            <a:r>
              <a:rPr lang="en-US" b="1" dirty="0">
                <a:latin typeface="Montserrat" panose="00000500000000000000" pitchFamily="2" charset="0"/>
              </a:rPr>
              <a:t>tax obligations</a:t>
            </a:r>
            <a:endParaRPr lang="en-US" dirty="0">
              <a:latin typeface="Montserrat" panose="00000500000000000000" pitchFamily="2" charset="0"/>
            </a:endParaRPr>
          </a:p>
        </p:txBody>
      </p:sp>
      <p:sp>
        <p:nvSpPr>
          <p:cNvPr id="22" name="TextBox 21">
            <a:extLst>
              <a:ext uri="{FF2B5EF4-FFF2-40B4-BE49-F238E27FC236}">
                <a16:creationId xmlns:a16="http://schemas.microsoft.com/office/drawing/2014/main" id="{D6A508E1-0BC3-A911-ED15-6A74E0003638}"/>
              </a:ext>
            </a:extLst>
          </p:cNvPr>
          <p:cNvSpPr txBox="1"/>
          <p:nvPr/>
        </p:nvSpPr>
        <p:spPr>
          <a:xfrm>
            <a:off x="1551008" y="3683538"/>
            <a:ext cx="12264744" cy="1754326"/>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Montserrat" panose="00000500000000000000" pitchFamily="2" charset="0"/>
              </a:rPr>
              <a:t>Assisting businesses with </a:t>
            </a:r>
            <a:r>
              <a:rPr lang="en-US" b="1" dirty="0">
                <a:latin typeface="Montserrat" panose="00000500000000000000" pitchFamily="2" charset="0"/>
              </a:rPr>
              <a:t>VAT registration</a:t>
            </a:r>
            <a:r>
              <a:rPr lang="en-US" dirty="0">
                <a:latin typeface="Montserrat" panose="00000500000000000000" pitchFamily="2" charset="0"/>
              </a:rPr>
              <a:t>.</a:t>
            </a:r>
          </a:p>
          <a:p>
            <a:pPr marL="285750" indent="-285750" algn="just">
              <a:buFont typeface="Arial" panose="020B0604020202020204" pitchFamily="34" charset="0"/>
              <a:buChar char="•"/>
            </a:pPr>
            <a:r>
              <a:rPr lang="en-US" dirty="0">
                <a:latin typeface="Montserrat" panose="00000500000000000000" pitchFamily="2" charset="0"/>
              </a:rPr>
              <a:t>Preparing and </a:t>
            </a:r>
            <a:r>
              <a:rPr lang="en-US" b="1" dirty="0">
                <a:latin typeface="Montserrat" panose="00000500000000000000" pitchFamily="2" charset="0"/>
              </a:rPr>
              <a:t>filing tax returns</a:t>
            </a:r>
            <a:r>
              <a:rPr lang="en-US" dirty="0">
                <a:latin typeface="Montserrat" panose="00000500000000000000" pitchFamily="2" charset="0"/>
              </a:rPr>
              <a:t> with the FTA.</a:t>
            </a:r>
          </a:p>
          <a:p>
            <a:pPr marL="285750" indent="-285750" algn="just">
              <a:buFont typeface="Arial" panose="020B0604020202020204" pitchFamily="34" charset="0"/>
              <a:buChar char="•"/>
            </a:pPr>
            <a:r>
              <a:rPr lang="en-US" dirty="0">
                <a:latin typeface="Montserrat" panose="00000500000000000000" pitchFamily="2" charset="0"/>
              </a:rPr>
              <a:t>Maintaining </a:t>
            </a:r>
            <a:r>
              <a:rPr lang="en-US" b="1" dirty="0">
                <a:latin typeface="Montserrat" panose="00000500000000000000" pitchFamily="2" charset="0"/>
              </a:rPr>
              <a:t>tax records and documentation</a:t>
            </a:r>
            <a:r>
              <a:rPr lang="en-US" dirty="0">
                <a:latin typeface="Montserrat" panose="00000500000000000000" pitchFamily="2" charset="0"/>
              </a:rPr>
              <a:t>.</a:t>
            </a:r>
          </a:p>
          <a:p>
            <a:pPr marL="285750" indent="-285750" algn="just">
              <a:buFont typeface="Arial" panose="020B0604020202020204" pitchFamily="34" charset="0"/>
              <a:buChar char="•"/>
            </a:pPr>
            <a:r>
              <a:rPr lang="en-US" dirty="0">
                <a:latin typeface="Montserrat" panose="00000500000000000000" pitchFamily="2" charset="0"/>
              </a:rPr>
              <a:t>Communicating with the </a:t>
            </a:r>
            <a:r>
              <a:rPr lang="en-US" b="1" dirty="0">
                <a:latin typeface="Montserrat" panose="00000500000000000000" pitchFamily="2" charset="0"/>
              </a:rPr>
              <a:t>FTA on tax matters</a:t>
            </a:r>
            <a:r>
              <a:rPr lang="en-US" dirty="0">
                <a:latin typeface="Montserrat" panose="00000500000000000000" pitchFamily="2" charset="0"/>
              </a:rPr>
              <a:t>.</a:t>
            </a:r>
          </a:p>
          <a:p>
            <a:pPr marL="285750" indent="-285750" algn="just">
              <a:buFont typeface="Arial" panose="020B0604020202020204" pitchFamily="34" charset="0"/>
              <a:buChar char="•"/>
            </a:pPr>
            <a:r>
              <a:rPr lang="en-US" dirty="0">
                <a:latin typeface="Montserrat" panose="00000500000000000000" pitchFamily="2" charset="0"/>
              </a:rPr>
              <a:t>Submitting </a:t>
            </a:r>
            <a:r>
              <a:rPr lang="en-US" b="1" dirty="0">
                <a:latin typeface="Montserrat" panose="00000500000000000000" pitchFamily="2" charset="0"/>
              </a:rPr>
              <a:t>requests for reconsideration or appeals</a:t>
            </a:r>
            <a:r>
              <a:rPr lang="en-US" dirty="0">
                <a:latin typeface="Montserrat" panose="00000500000000000000" pitchFamily="2" charset="0"/>
              </a:rPr>
              <a:t> against FTA decisions.</a:t>
            </a:r>
          </a:p>
          <a:p>
            <a:pPr algn="just"/>
            <a:endParaRPr lang="en-US" dirty="0">
              <a:latin typeface="Montserrat" panose="00000500000000000000" pitchFamily="2" charset="0"/>
            </a:endParaRPr>
          </a:p>
        </p:txBody>
      </p:sp>
      <p:sp>
        <p:nvSpPr>
          <p:cNvPr id="24" name="TextBox 23">
            <a:extLst>
              <a:ext uri="{FF2B5EF4-FFF2-40B4-BE49-F238E27FC236}">
                <a16:creationId xmlns:a16="http://schemas.microsoft.com/office/drawing/2014/main" id="{43969D75-2541-6ED1-EAC7-AC472EA44919}"/>
              </a:ext>
            </a:extLst>
          </p:cNvPr>
          <p:cNvSpPr txBox="1"/>
          <p:nvPr/>
        </p:nvSpPr>
        <p:spPr>
          <a:xfrm>
            <a:off x="1551008" y="5369644"/>
            <a:ext cx="12264744" cy="646331"/>
          </a:xfrm>
          <a:prstGeom prst="rect">
            <a:avLst/>
          </a:prstGeom>
          <a:noFill/>
        </p:spPr>
        <p:txBody>
          <a:bodyPr wrap="square">
            <a:spAutoFit/>
          </a:bodyPr>
          <a:lstStyle/>
          <a:p>
            <a:pPr algn="just"/>
            <a:r>
              <a:rPr lang="en-US" dirty="0">
                <a:latin typeface="Montserrat" panose="00000500000000000000" pitchFamily="2" charset="0"/>
              </a:rPr>
              <a:t>A Tax Agent must be </a:t>
            </a:r>
            <a:r>
              <a:rPr lang="en-US" b="1" dirty="0">
                <a:latin typeface="Montserrat" panose="00000500000000000000" pitchFamily="2" charset="0"/>
              </a:rPr>
              <a:t>registered with the FTA</a:t>
            </a:r>
            <a:r>
              <a:rPr lang="en-US" dirty="0">
                <a:latin typeface="Montserrat" panose="00000500000000000000" pitchFamily="2" charset="0"/>
              </a:rPr>
              <a:t> and must be associated with a </a:t>
            </a:r>
            <a:r>
              <a:rPr lang="en-US" b="1" dirty="0">
                <a:latin typeface="Montserrat" panose="00000500000000000000" pitchFamily="2" charset="0"/>
              </a:rPr>
              <a:t>registered Tax Agency</a:t>
            </a:r>
            <a:r>
              <a:rPr lang="en-US" dirty="0">
                <a:latin typeface="Montserrat" panose="00000500000000000000" pitchFamily="2" charset="0"/>
              </a:rPr>
              <a:t> (usually an accounting, tax, or law firm) before </a:t>
            </a:r>
            <a:r>
              <a:rPr lang="en-US" dirty="0" err="1">
                <a:latin typeface="Montserrat" panose="00000500000000000000" pitchFamily="2" charset="0"/>
              </a:rPr>
              <a:t>practising</a:t>
            </a:r>
            <a:endParaRPr lang="en-US" dirty="0">
              <a:latin typeface="Montserrat" panose="00000500000000000000" pitchFamily="2" charset="0"/>
            </a:endParaRPr>
          </a:p>
        </p:txBody>
      </p:sp>
      <p:sp>
        <p:nvSpPr>
          <p:cNvPr id="26" name="TextBox 25">
            <a:extLst>
              <a:ext uri="{FF2B5EF4-FFF2-40B4-BE49-F238E27FC236}">
                <a16:creationId xmlns:a16="http://schemas.microsoft.com/office/drawing/2014/main" id="{AF4E6A67-C5AC-0073-22AC-16C1B0D81159}"/>
              </a:ext>
            </a:extLst>
          </p:cNvPr>
          <p:cNvSpPr txBox="1"/>
          <p:nvPr/>
        </p:nvSpPr>
        <p:spPr>
          <a:xfrm>
            <a:off x="1620803" y="6185483"/>
            <a:ext cx="12194949" cy="1477328"/>
          </a:xfrm>
          <a:prstGeom prst="rect">
            <a:avLst/>
          </a:prstGeom>
          <a:noFill/>
        </p:spPr>
        <p:txBody>
          <a:bodyPr wrap="square">
            <a:spAutoFit/>
          </a:bodyPr>
          <a:lstStyle/>
          <a:p>
            <a:pPr algn="just"/>
            <a:r>
              <a:rPr lang="en-US" b="1" dirty="0">
                <a:latin typeface="Montserrat" panose="00000500000000000000" pitchFamily="2" charset="0"/>
              </a:rPr>
              <a:t>Tax Agency: </a:t>
            </a:r>
            <a:r>
              <a:rPr lang="en-US" dirty="0">
                <a:latin typeface="Montserrat" panose="00000500000000000000" pitchFamily="2" charset="0"/>
              </a:rPr>
              <a:t>A </a:t>
            </a:r>
            <a:r>
              <a:rPr lang="en-US" b="1" dirty="0">
                <a:latin typeface="Montserrat" panose="00000500000000000000" pitchFamily="2" charset="0"/>
              </a:rPr>
              <a:t>Tax Agency</a:t>
            </a:r>
            <a:r>
              <a:rPr lang="en-US" dirty="0">
                <a:latin typeface="Montserrat" panose="00000500000000000000" pitchFamily="2" charset="0"/>
              </a:rPr>
              <a:t> is a </a:t>
            </a:r>
            <a:r>
              <a:rPr lang="en-US" b="1" dirty="0">
                <a:latin typeface="Montserrat" panose="00000500000000000000" pitchFamily="2" charset="0"/>
              </a:rPr>
              <a:t>licensed legal entity</a:t>
            </a:r>
            <a:r>
              <a:rPr lang="en-US" dirty="0">
                <a:latin typeface="Montserrat" panose="00000500000000000000" pitchFamily="2" charset="0"/>
              </a:rPr>
              <a:t> registered with the FTA to provide tax agency services.</a:t>
            </a:r>
          </a:p>
          <a:p>
            <a:pPr marL="285750" indent="-285750" algn="just">
              <a:buFont typeface="Arial" panose="020B0604020202020204" pitchFamily="34" charset="0"/>
              <a:buChar char="•"/>
            </a:pPr>
            <a:r>
              <a:rPr lang="en-US" dirty="0">
                <a:latin typeface="Montserrat" panose="00000500000000000000" pitchFamily="2" charset="0"/>
              </a:rPr>
              <a:t>It is typically an </a:t>
            </a:r>
            <a:r>
              <a:rPr lang="en-US" b="1" dirty="0">
                <a:latin typeface="Montserrat" panose="00000500000000000000" pitchFamily="2" charset="0"/>
              </a:rPr>
              <a:t>accounting, tax advisory, or law firm</a:t>
            </a:r>
            <a:r>
              <a:rPr lang="en-US" dirty="0">
                <a:latin typeface="Montserrat" panose="00000500000000000000" pitchFamily="2" charset="0"/>
              </a:rPr>
              <a:t>.</a:t>
            </a:r>
          </a:p>
          <a:p>
            <a:pPr marL="285750" indent="-285750" algn="just">
              <a:buFont typeface="Arial" panose="020B0604020202020204" pitchFamily="34" charset="0"/>
              <a:buChar char="•"/>
            </a:pPr>
            <a:r>
              <a:rPr lang="en-US" dirty="0">
                <a:latin typeface="Montserrat" panose="00000500000000000000" pitchFamily="2" charset="0"/>
              </a:rPr>
              <a:t>The agency must have </a:t>
            </a:r>
            <a:r>
              <a:rPr lang="en-US" b="1" dirty="0">
                <a:latin typeface="Montserrat" panose="00000500000000000000" pitchFamily="2" charset="0"/>
              </a:rPr>
              <a:t>at least one registered Tax Agent</a:t>
            </a:r>
            <a:r>
              <a:rPr lang="en-US" dirty="0">
                <a:latin typeface="Montserrat" panose="00000500000000000000" pitchFamily="2" charset="0"/>
              </a:rPr>
              <a:t> associated with it to operate..</a:t>
            </a:r>
          </a:p>
          <a:p>
            <a:pPr marL="285750" indent="-285750" algn="just">
              <a:buFont typeface="Arial" panose="020B0604020202020204" pitchFamily="34" charset="0"/>
              <a:buChar char="•"/>
            </a:pPr>
            <a:endParaRPr lang="en-US" b="1" dirty="0">
              <a:latin typeface="Montserrat" panose="00000500000000000000" pitchFamily="2" charset="0"/>
            </a:endParaRPr>
          </a:p>
        </p:txBody>
      </p:sp>
      <p:sp>
        <p:nvSpPr>
          <p:cNvPr id="7" name="Slide Number Placeholder 6">
            <a:extLst>
              <a:ext uri="{FF2B5EF4-FFF2-40B4-BE49-F238E27FC236}">
                <a16:creationId xmlns:a16="http://schemas.microsoft.com/office/drawing/2014/main" id="{13C7C68C-CE74-D46F-E403-109DB418BBD6}"/>
              </a:ext>
            </a:extLst>
          </p:cNvPr>
          <p:cNvSpPr>
            <a:spLocks noGrp="1"/>
          </p:cNvSpPr>
          <p:nvPr>
            <p:ph type="sldNum" sz="quarter" idx="12"/>
          </p:nvPr>
        </p:nvSpPr>
        <p:spPr/>
        <p:txBody>
          <a:bodyPr/>
          <a:lstStyle/>
          <a:p>
            <a:fld id="{9EEF8FA0-0E28-45DA-A438-FD13269BAD6D}" type="slidenum">
              <a:rPr lang="en-US" smtClean="0"/>
              <a:t>19</a:t>
            </a:fld>
            <a:endParaRPr lang="en-US" dirty="0"/>
          </a:p>
        </p:txBody>
      </p:sp>
    </p:spTree>
    <p:extLst>
      <p:ext uri="{BB962C8B-B14F-4D97-AF65-F5344CB8AC3E}">
        <p14:creationId xmlns:p14="http://schemas.microsoft.com/office/powerpoint/2010/main" val="880103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10B6B-B68B-AEF5-20F0-07C2BF6F15C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9C31EED-B455-F005-1415-EB83248580C8}"/>
              </a:ext>
            </a:extLst>
          </p:cNvPr>
          <p:cNvGrpSpPr/>
          <p:nvPr/>
        </p:nvGrpSpPr>
        <p:grpSpPr>
          <a:xfrm rot="16200000">
            <a:off x="-3495627" y="3496210"/>
            <a:ext cx="8226682" cy="1234257"/>
            <a:chOff x="0" y="0"/>
            <a:chExt cx="11042250" cy="1690707"/>
          </a:xfrm>
        </p:grpSpPr>
        <p:sp>
          <p:nvSpPr>
            <p:cNvPr id="3" name="Rectangle 2">
              <a:extLst>
                <a:ext uri="{FF2B5EF4-FFF2-40B4-BE49-F238E27FC236}">
                  <a16:creationId xmlns:a16="http://schemas.microsoft.com/office/drawing/2014/main" id="{2C5D938C-B259-638C-3B25-E77F2A27191A}"/>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id="{3ECD61CD-E890-CD19-E563-995E55EA4FCF}"/>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 name="Title 2">
            <a:extLst>
              <a:ext uri="{FF2B5EF4-FFF2-40B4-BE49-F238E27FC236}">
                <a16:creationId xmlns:a16="http://schemas.microsoft.com/office/drawing/2014/main" id="{9D7438DF-A949-8F9F-9453-6DDC791AF113}"/>
              </a:ext>
            </a:extLst>
          </p:cNvPr>
          <p:cNvSpPr txBox="1">
            <a:spLocks/>
          </p:cNvSpPr>
          <p:nvPr/>
        </p:nvSpPr>
        <p:spPr>
          <a:xfrm>
            <a:off x="1542719" y="305979"/>
            <a:ext cx="8090061"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Table of Content</a:t>
            </a:r>
          </a:p>
        </p:txBody>
      </p:sp>
      <p:pic>
        <p:nvPicPr>
          <p:cNvPr id="6" name="Picture 5">
            <a:extLst>
              <a:ext uri="{FF2B5EF4-FFF2-40B4-BE49-F238E27FC236}">
                <a16:creationId xmlns:a16="http://schemas.microsoft.com/office/drawing/2014/main" id="{4A638D11-4648-4C86-5EB1-FDF9CE46001C}"/>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7" name="TextBox 6">
            <a:extLst>
              <a:ext uri="{FF2B5EF4-FFF2-40B4-BE49-F238E27FC236}">
                <a16:creationId xmlns:a16="http://schemas.microsoft.com/office/drawing/2014/main" id="{74519F09-5049-9CFF-0EB7-CB9AC5870AFB}"/>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27" name="Slide Number Placeholder 26">
            <a:extLst>
              <a:ext uri="{FF2B5EF4-FFF2-40B4-BE49-F238E27FC236}">
                <a16:creationId xmlns:a16="http://schemas.microsoft.com/office/drawing/2014/main" id="{801DDFE3-05BA-685B-5625-E29DF0D59C19}"/>
              </a:ext>
            </a:extLst>
          </p:cNvPr>
          <p:cNvSpPr>
            <a:spLocks noGrp="1"/>
          </p:cNvSpPr>
          <p:nvPr>
            <p:ph type="sldNum" sz="quarter" idx="12"/>
          </p:nvPr>
        </p:nvSpPr>
        <p:spPr/>
        <p:txBody>
          <a:bodyPr/>
          <a:lstStyle/>
          <a:p>
            <a:fld id="{9EEF8FA0-0E28-45DA-A438-FD13269BAD6D}" type="slidenum">
              <a:rPr lang="en-US" smtClean="0"/>
              <a:t>2</a:t>
            </a:fld>
            <a:endParaRPr lang="en-US" dirty="0"/>
          </a:p>
        </p:txBody>
      </p:sp>
      <p:grpSp>
        <p:nvGrpSpPr>
          <p:cNvPr id="35" name="Group 34">
            <a:extLst>
              <a:ext uri="{FF2B5EF4-FFF2-40B4-BE49-F238E27FC236}">
                <a16:creationId xmlns:a16="http://schemas.microsoft.com/office/drawing/2014/main" id="{2645D875-1EF2-4CB3-9FF3-B895F088EA86}"/>
              </a:ext>
            </a:extLst>
          </p:cNvPr>
          <p:cNvGrpSpPr/>
          <p:nvPr/>
        </p:nvGrpSpPr>
        <p:grpSpPr>
          <a:xfrm>
            <a:off x="1476489" y="1754659"/>
            <a:ext cx="12762998" cy="6237368"/>
            <a:chOff x="1476489" y="1573095"/>
            <a:chExt cx="12762998" cy="6418932"/>
          </a:xfrm>
        </p:grpSpPr>
        <p:grpSp>
          <p:nvGrpSpPr>
            <p:cNvPr id="26" name="Group 25">
              <a:extLst>
                <a:ext uri="{FF2B5EF4-FFF2-40B4-BE49-F238E27FC236}">
                  <a16:creationId xmlns:a16="http://schemas.microsoft.com/office/drawing/2014/main" id="{4008D613-7D1F-447D-CACA-D3D00750488E}"/>
                </a:ext>
              </a:extLst>
            </p:cNvPr>
            <p:cNvGrpSpPr/>
            <p:nvPr/>
          </p:nvGrpSpPr>
          <p:grpSpPr>
            <a:xfrm>
              <a:off x="5884049" y="1573095"/>
              <a:ext cx="3950208" cy="6418932"/>
              <a:chOff x="7031278" y="1608248"/>
              <a:chExt cx="7055111" cy="6418932"/>
            </a:xfrm>
          </p:grpSpPr>
          <p:sp>
            <p:nvSpPr>
              <p:cNvPr id="11" name="object 6">
                <a:extLst>
                  <a:ext uri="{FF2B5EF4-FFF2-40B4-BE49-F238E27FC236}">
                    <a16:creationId xmlns:a16="http://schemas.microsoft.com/office/drawing/2014/main" id="{84ABA404-359D-5077-9D78-047DFC836624}"/>
                  </a:ext>
                </a:extLst>
              </p:cNvPr>
              <p:cNvSpPr/>
              <p:nvPr/>
            </p:nvSpPr>
            <p:spPr>
              <a:xfrm>
                <a:off x="7031278" y="160824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Reverse Charge Mechanism </a:t>
                </a:r>
                <a:endParaRPr dirty="0">
                  <a:solidFill>
                    <a:prstClr val="black"/>
                  </a:solidFill>
                  <a:latin typeface="Montserrat" pitchFamily="2" charset="0"/>
                </a:endParaRPr>
              </a:p>
            </p:txBody>
          </p:sp>
          <p:sp>
            <p:nvSpPr>
              <p:cNvPr id="12" name="object 7">
                <a:extLst>
                  <a:ext uri="{FF2B5EF4-FFF2-40B4-BE49-F238E27FC236}">
                    <a16:creationId xmlns:a16="http://schemas.microsoft.com/office/drawing/2014/main" id="{BFE2E755-52AF-7D18-0066-D40C62D53206}"/>
                  </a:ext>
                </a:extLst>
              </p:cNvPr>
              <p:cNvSpPr/>
              <p:nvPr/>
            </p:nvSpPr>
            <p:spPr>
              <a:xfrm>
                <a:off x="7031278" y="243815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Place Of Supply</a:t>
                </a:r>
              </a:p>
            </p:txBody>
          </p:sp>
          <p:sp>
            <p:nvSpPr>
              <p:cNvPr id="9" name="object 6">
                <a:extLst>
                  <a:ext uri="{FF2B5EF4-FFF2-40B4-BE49-F238E27FC236}">
                    <a16:creationId xmlns:a16="http://schemas.microsoft.com/office/drawing/2014/main" id="{7F9A2EA2-5B26-736E-581E-5F1595BA0FAF}"/>
                  </a:ext>
                </a:extLst>
              </p:cNvPr>
              <p:cNvSpPr/>
              <p:nvPr/>
            </p:nvSpPr>
            <p:spPr>
              <a:xfrm>
                <a:off x="7031278" y="326805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Value Of Supply </a:t>
                </a:r>
                <a:endParaRPr dirty="0">
                  <a:solidFill>
                    <a:prstClr val="black"/>
                  </a:solidFill>
                  <a:latin typeface="Montserrat" pitchFamily="2" charset="0"/>
                </a:endParaRPr>
              </a:p>
            </p:txBody>
          </p:sp>
          <p:sp>
            <p:nvSpPr>
              <p:cNvPr id="10" name="object 7">
                <a:extLst>
                  <a:ext uri="{FF2B5EF4-FFF2-40B4-BE49-F238E27FC236}">
                    <a16:creationId xmlns:a16="http://schemas.microsoft.com/office/drawing/2014/main" id="{DB75087E-5003-FA9B-ED07-D7820871821E}"/>
                  </a:ext>
                </a:extLst>
              </p:cNvPr>
              <p:cNvSpPr/>
              <p:nvPr/>
            </p:nvSpPr>
            <p:spPr>
              <a:xfrm>
                <a:off x="7031278" y="409796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Input VAT  </a:t>
                </a:r>
              </a:p>
            </p:txBody>
          </p:sp>
          <p:sp>
            <p:nvSpPr>
              <p:cNvPr id="17" name="object 6">
                <a:extLst>
                  <a:ext uri="{FF2B5EF4-FFF2-40B4-BE49-F238E27FC236}">
                    <a16:creationId xmlns:a16="http://schemas.microsoft.com/office/drawing/2014/main" id="{655845C9-5DAE-F679-1583-9234EE457811}"/>
                  </a:ext>
                </a:extLst>
              </p:cNvPr>
              <p:cNvSpPr/>
              <p:nvPr/>
            </p:nvSpPr>
            <p:spPr>
              <a:xfrm>
                <a:off x="7031278" y="492786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Profit Margin Scheme</a:t>
                </a:r>
                <a:endParaRPr dirty="0">
                  <a:solidFill>
                    <a:prstClr val="black"/>
                  </a:solidFill>
                  <a:latin typeface="Montserrat" pitchFamily="2" charset="0"/>
                </a:endParaRPr>
              </a:p>
            </p:txBody>
          </p:sp>
          <p:sp>
            <p:nvSpPr>
              <p:cNvPr id="18" name="object 7">
                <a:extLst>
                  <a:ext uri="{FF2B5EF4-FFF2-40B4-BE49-F238E27FC236}">
                    <a16:creationId xmlns:a16="http://schemas.microsoft.com/office/drawing/2014/main" id="{B86F1DC6-4F95-523E-A612-861F159DD087}"/>
                  </a:ext>
                </a:extLst>
              </p:cNvPr>
              <p:cNvSpPr/>
              <p:nvPr/>
            </p:nvSpPr>
            <p:spPr>
              <a:xfrm>
                <a:off x="7031278" y="575777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Excess Recoverable Tax </a:t>
                </a:r>
              </a:p>
            </p:txBody>
          </p:sp>
          <p:sp>
            <p:nvSpPr>
              <p:cNvPr id="19" name="object 6">
                <a:extLst>
                  <a:ext uri="{FF2B5EF4-FFF2-40B4-BE49-F238E27FC236}">
                    <a16:creationId xmlns:a16="http://schemas.microsoft.com/office/drawing/2014/main" id="{227EA03F-A9C2-3AE8-2D38-393016857E1A}"/>
                  </a:ext>
                </a:extLst>
              </p:cNvPr>
              <p:cNvSpPr/>
              <p:nvPr/>
            </p:nvSpPr>
            <p:spPr>
              <a:xfrm>
                <a:off x="7031278" y="658767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Capital Assets</a:t>
                </a:r>
                <a:endParaRPr dirty="0">
                  <a:solidFill>
                    <a:prstClr val="black"/>
                  </a:solidFill>
                  <a:latin typeface="Montserrat" pitchFamily="2" charset="0"/>
                </a:endParaRPr>
              </a:p>
            </p:txBody>
          </p:sp>
          <p:sp>
            <p:nvSpPr>
              <p:cNvPr id="20" name="object 7">
                <a:extLst>
                  <a:ext uri="{FF2B5EF4-FFF2-40B4-BE49-F238E27FC236}">
                    <a16:creationId xmlns:a16="http://schemas.microsoft.com/office/drawing/2014/main" id="{DC1571AE-FEB6-8C68-4DA1-6A600A63B423}"/>
                  </a:ext>
                </a:extLst>
              </p:cNvPr>
              <p:cNvSpPr/>
              <p:nvPr/>
            </p:nvSpPr>
            <p:spPr>
              <a:xfrm>
                <a:off x="7031278" y="7417580"/>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Designated Zones  </a:t>
                </a:r>
              </a:p>
            </p:txBody>
          </p:sp>
        </p:grpSp>
        <p:grpSp>
          <p:nvGrpSpPr>
            <p:cNvPr id="13" name="Group 12">
              <a:extLst>
                <a:ext uri="{FF2B5EF4-FFF2-40B4-BE49-F238E27FC236}">
                  <a16:creationId xmlns:a16="http://schemas.microsoft.com/office/drawing/2014/main" id="{5F7ECE55-9898-1AAC-C815-4DBDF5B60471}"/>
                </a:ext>
              </a:extLst>
            </p:cNvPr>
            <p:cNvGrpSpPr/>
            <p:nvPr/>
          </p:nvGrpSpPr>
          <p:grpSpPr>
            <a:xfrm>
              <a:off x="1476489" y="1573095"/>
              <a:ext cx="3952538" cy="6418932"/>
              <a:chOff x="7031278" y="1608248"/>
              <a:chExt cx="7055111" cy="6418932"/>
            </a:xfrm>
          </p:grpSpPr>
          <p:sp>
            <p:nvSpPr>
              <p:cNvPr id="14" name="object 6">
                <a:extLst>
                  <a:ext uri="{FF2B5EF4-FFF2-40B4-BE49-F238E27FC236}">
                    <a16:creationId xmlns:a16="http://schemas.microsoft.com/office/drawing/2014/main" id="{025385AE-ED61-55C9-4CAE-73C8F1868D4E}"/>
                  </a:ext>
                </a:extLst>
              </p:cNvPr>
              <p:cNvSpPr/>
              <p:nvPr/>
            </p:nvSpPr>
            <p:spPr>
              <a:xfrm>
                <a:off x="7031278" y="160824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VAT On Supplies</a:t>
                </a:r>
                <a:endParaRPr dirty="0">
                  <a:solidFill>
                    <a:prstClr val="black"/>
                  </a:solidFill>
                  <a:latin typeface="Montserrat" pitchFamily="2" charset="0"/>
                </a:endParaRPr>
              </a:p>
            </p:txBody>
          </p:sp>
          <p:sp>
            <p:nvSpPr>
              <p:cNvPr id="15" name="object 7">
                <a:extLst>
                  <a:ext uri="{FF2B5EF4-FFF2-40B4-BE49-F238E27FC236}">
                    <a16:creationId xmlns:a16="http://schemas.microsoft.com/office/drawing/2014/main" id="{A63B99C0-5B49-F672-192B-23942247516D}"/>
                  </a:ext>
                </a:extLst>
              </p:cNvPr>
              <p:cNvSpPr/>
              <p:nvPr/>
            </p:nvSpPr>
            <p:spPr>
              <a:xfrm>
                <a:off x="7031278" y="243815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VAT Registration</a:t>
                </a:r>
              </a:p>
            </p:txBody>
          </p:sp>
          <p:sp>
            <p:nvSpPr>
              <p:cNvPr id="16" name="object 6">
                <a:extLst>
                  <a:ext uri="{FF2B5EF4-FFF2-40B4-BE49-F238E27FC236}">
                    <a16:creationId xmlns:a16="http://schemas.microsoft.com/office/drawing/2014/main" id="{E59DDCC7-5B9B-7B79-BD6E-74438FFCB326}"/>
                  </a:ext>
                </a:extLst>
              </p:cNvPr>
              <p:cNvSpPr/>
              <p:nvPr/>
            </p:nvSpPr>
            <p:spPr>
              <a:xfrm>
                <a:off x="7031278" y="326805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Tax Invoice and Tax  Credit Notes</a:t>
                </a:r>
                <a:endParaRPr dirty="0">
                  <a:solidFill>
                    <a:prstClr val="black"/>
                  </a:solidFill>
                  <a:latin typeface="Montserrat" pitchFamily="2" charset="0"/>
                </a:endParaRPr>
              </a:p>
            </p:txBody>
          </p:sp>
          <p:sp>
            <p:nvSpPr>
              <p:cNvPr id="21" name="object 7">
                <a:extLst>
                  <a:ext uri="{FF2B5EF4-FFF2-40B4-BE49-F238E27FC236}">
                    <a16:creationId xmlns:a16="http://schemas.microsoft.com/office/drawing/2014/main" id="{9D824434-2971-D36F-8ADF-701BDD0976FC}"/>
                  </a:ext>
                </a:extLst>
              </p:cNvPr>
              <p:cNvSpPr/>
              <p:nvPr/>
            </p:nvSpPr>
            <p:spPr>
              <a:xfrm>
                <a:off x="7031278" y="409796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Bad Debt Relief </a:t>
                </a:r>
              </a:p>
            </p:txBody>
          </p:sp>
          <p:sp>
            <p:nvSpPr>
              <p:cNvPr id="22" name="object 6">
                <a:extLst>
                  <a:ext uri="{FF2B5EF4-FFF2-40B4-BE49-F238E27FC236}">
                    <a16:creationId xmlns:a16="http://schemas.microsoft.com/office/drawing/2014/main" id="{0A1C6155-7049-1CC4-AD20-F8F70A527A45}"/>
                  </a:ext>
                </a:extLst>
              </p:cNvPr>
              <p:cNvSpPr/>
              <p:nvPr/>
            </p:nvSpPr>
            <p:spPr>
              <a:xfrm>
                <a:off x="7031278" y="492786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Tax Agents</a:t>
                </a:r>
                <a:endParaRPr dirty="0">
                  <a:solidFill>
                    <a:prstClr val="black"/>
                  </a:solidFill>
                  <a:latin typeface="Montserrat" pitchFamily="2" charset="0"/>
                </a:endParaRPr>
              </a:p>
            </p:txBody>
          </p:sp>
          <p:sp>
            <p:nvSpPr>
              <p:cNvPr id="23" name="object 7">
                <a:extLst>
                  <a:ext uri="{FF2B5EF4-FFF2-40B4-BE49-F238E27FC236}">
                    <a16:creationId xmlns:a16="http://schemas.microsoft.com/office/drawing/2014/main" id="{740D5F22-CC26-543B-C38D-D18BFE76B288}"/>
                  </a:ext>
                </a:extLst>
              </p:cNvPr>
              <p:cNvSpPr/>
              <p:nvPr/>
            </p:nvSpPr>
            <p:spPr>
              <a:xfrm>
                <a:off x="7031278" y="575777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VAT Returns</a:t>
                </a:r>
              </a:p>
            </p:txBody>
          </p:sp>
          <p:sp>
            <p:nvSpPr>
              <p:cNvPr id="24" name="object 6">
                <a:extLst>
                  <a:ext uri="{FF2B5EF4-FFF2-40B4-BE49-F238E27FC236}">
                    <a16:creationId xmlns:a16="http://schemas.microsoft.com/office/drawing/2014/main" id="{53D40B66-4E2E-E633-5D23-21B4E69076BA}"/>
                  </a:ext>
                </a:extLst>
              </p:cNvPr>
              <p:cNvSpPr/>
              <p:nvPr/>
            </p:nvSpPr>
            <p:spPr>
              <a:xfrm>
                <a:off x="7031278" y="658767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Tax Groups</a:t>
                </a:r>
                <a:endParaRPr dirty="0">
                  <a:solidFill>
                    <a:prstClr val="black"/>
                  </a:solidFill>
                  <a:latin typeface="Montserrat" pitchFamily="2" charset="0"/>
                </a:endParaRPr>
              </a:p>
            </p:txBody>
          </p:sp>
          <p:sp>
            <p:nvSpPr>
              <p:cNvPr id="25" name="object 7">
                <a:extLst>
                  <a:ext uri="{FF2B5EF4-FFF2-40B4-BE49-F238E27FC236}">
                    <a16:creationId xmlns:a16="http://schemas.microsoft.com/office/drawing/2014/main" id="{CA5876BF-8BB0-C380-C24C-90FBA6C53947}"/>
                  </a:ext>
                </a:extLst>
              </p:cNvPr>
              <p:cNvSpPr/>
              <p:nvPr/>
            </p:nvSpPr>
            <p:spPr>
              <a:xfrm>
                <a:off x="7031278" y="7417580"/>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VAT On Imports </a:t>
                </a:r>
              </a:p>
            </p:txBody>
          </p:sp>
        </p:grpSp>
        <p:grpSp>
          <p:nvGrpSpPr>
            <p:cNvPr id="8" name="Group 7">
              <a:extLst>
                <a:ext uri="{FF2B5EF4-FFF2-40B4-BE49-F238E27FC236}">
                  <a16:creationId xmlns:a16="http://schemas.microsoft.com/office/drawing/2014/main" id="{479DE974-DC5B-CADD-0126-0069491687FD}"/>
                </a:ext>
              </a:extLst>
            </p:cNvPr>
            <p:cNvGrpSpPr/>
            <p:nvPr/>
          </p:nvGrpSpPr>
          <p:grpSpPr>
            <a:xfrm>
              <a:off x="10289279" y="1573095"/>
              <a:ext cx="3950208" cy="5589030"/>
              <a:chOff x="7031278" y="1608248"/>
              <a:chExt cx="7055111" cy="5589030"/>
            </a:xfrm>
          </p:grpSpPr>
          <p:sp>
            <p:nvSpPr>
              <p:cNvPr id="28" name="object 6">
                <a:extLst>
                  <a:ext uri="{FF2B5EF4-FFF2-40B4-BE49-F238E27FC236}">
                    <a16:creationId xmlns:a16="http://schemas.microsoft.com/office/drawing/2014/main" id="{9D98A192-5C7C-3607-F6E0-A12265A1D474}"/>
                  </a:ext>
                </a:extLst>
              </p:cNvPr>
              <p:cNvSpPr/>
              <p:nvPr/>
            </p:nvSpPr>
            <p:spPr>
              <a:xfrm>
                <a:off x="7031278" y="160824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Real Estate </a:t>
                </a:r>
                <a:endParaRPr dirty="0">
                  <a:solidFill>
                    <a:prstClr val="black"/>
                  </a:solidFill>
                  <a:latin typeface="Montserrat" pitchFamily="2" charset="0"/>
                </a:endParaRPr>
              </a:p>
            </p:txBody>
          </p:sp>
          <p:sp>
            <p:nvSpPr>
              <p:cNvPr id="29" name="object 7">
                <a:extLst>
                  <a:ext uri="{FF2B5EF4-FFF2-40B4-BE49-F238E27FC236}">
                    <a16:creationId xmlns:a16="http://schemas.microsoft.com/office/drawing/2014/main" id="{025FC86F-A5F9-8E34-0399-BA04F1C09C18}"/>
                  </a:ext>
                </a:extLst>
              </p:cNvPr>
              <p:cNvSpPr/>
              <p:nvPr/>
            </p:nvSpPr>
            <p:spPr>
              <a:xfrm>
                <a:off x="7031278" y="243815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Business Visitors</a:t>
                </a:r>
              </a:p>
            </p:txBody>
          </p:sp>
          <p:sp>
            <p:nvSpPr>
              <p:cNvPr id="30" name="object 6">
                <a:extLst>
                  <a:ext uri="{FF2B5EF4-FFF2-40B4-BE49-F238E27FC236}">
                    <a16:creationId xmlns:a16="http://schemas.microsoft.com/office/drawing/2014/main" id="{46E75986-FA52-6EB9-E4EE-619780D015D5}"/>
                  </a:ext>
                </a:extLst>
              </p:cNvPr>
              <p:cNvSpPr/>
              <p:nvPr/>
            </p:nvSpPr>
            <p:spPr>
              <a:xfrm>
                <a:off x="7031278" y="326805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Tourist Visitors </a:t>
                </a:r>
                <a:endParaRPr dirty="0">
                  <a:solidFill>
                    <a:prstClr val="black"/>
                  </a:solidFill>
                  <a:latin typeface="Montserrat" pitchFamily="2" charset="0"/>
                </a:endParaRPr>
              </a:p>
            </p:txBody>
          </p:sp>
          <p:sp>
            <p:nvSpPr>
              <p:cNvPr id="31" name="object 7">
                <a:extLst>
                  <a:ext uri="{FF2B5EF4-FFF2-40B4-BE49-F238E27FC236}">
                    <a16:creationId xmlns:a16="http://schemas.microsoft.com/office/drawing/2014/main" id="{995FFADB-A171-F8A3-A040-31D6EFA3D8EF}"/>
                  </a:ext>
                </a:extLst>
              </p:cNvPr>
              <p:cNvSpPr/>
              <p:nvPr/>
            </p:nvSpPr>
            <p:spPr>
              <a:xfrm>
                <a:off x="7031278" y="409796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E-invoicing  </a:t>
                </a:r>
              </a:p>
            </p:txBody>
          </p:sp>
          <p:sp>
            <p:nvSpPr>
              <p:cNvPr id="32" name="object 6">
                <a:extLst>
                  <a:ext uri="{FF2B5EF4-FFF2-40B4-BE49-F238E27FC236}">
                    <a16:creationId xmlns:a16="http://schemas.microsoft.com/office/drawing/2014/main" id="{418865F8-00F2-4B69-282B-9D08A4E7A1AA}"/>
                  </a:ext>
                </a:extLst>
              </p:cNvPr>
              <p:cNvSpPr/>
              <p:nvPr/>
            </p:nvSpPr>
            <p:spPr>
              <a:xfrm>
                <a:off x="7031278" y="492786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Revenue Sharing</a:t>
                </a:r>
                <a:endParaRPr dirty="0">
                  <a:solidFill>
                    <a:prstClr val="black"/>
                  </a:solidFill>
                  <a:latin typeface="Montserrat" pitchFamily="2" charset="0"/>
                </a:endParaRPr>
              </a:p>
            </p:txBody>
          </p:sp>
          <p:sp>
            <p:nvSpPr>
              <p:cNvPr id="33" name="object 7">
                <a:extLst>
                  <a:ext uri="{FF2B5EF4-FFF2-40B4-BE49-F238E27FC236}">
                    <a16:creationId xmlns:a16="http://schemas.microsoft.com/office/drawing/2014/main" id="{659C8468-8696-620E-9FA0-16967936D4EA}"/>
                  </a:ext>
                </a:extLst>
              </p:cNvPr>
              <p:cNvSpPr/>
              <p:nvPr/>
            </p:nvSpPr>
            <p:spPr>
              <a:xfrm>
                <a:off x="7031278" y="575777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pPr lvl="1"/>
                <a:r>
                  <a:rPr lang="en-GB" dirty="0">
                    <a:solidFill>
                      <a:prstClr val="black"/>
                    </a:solidFill>
                    <a:latin typeface="Montserrat" pitchFamily="2" charset="0"/>
                  </a:rPr>
                  <a:t>Violations and Administrative  Penalties</a:t>
                </a:r>
              </a:p>
            </p:txBody>
          </p:sp>
          <p:sp>
            <p:nvSpPr>
              <p:cNvPr id="34" name="object 6">
                <a:extLst>
                  <a:ext uri="{FF2B5EF4-FFF2-40B4-BE49-F238E27FC236}">
                    <a16:creationId xmlns:a16="http://schemas.microsoft.com/office/drawing/2014/main" id="{A4BD1D28-A65A-FDF6-15D6-41729399335D}"/>
                  </a:ext>
                </a:extLst>
              </p:cNvPr>
              <p:cNvSpPr/>
              <p:nvPr/>
            </p:nvSpPr>
            <p:spPr>
              <a:xfrm>
                <a:off x="7031278" y="658767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solidFill>
                <a:schemeClr val="accent5">
                  <a:lumMod val="60000"/>
                  <a:lumOff val="40000"/>
                </a:schemeClr>
              </a:solidFill>
            </p:spPr>
            <p:txBody>
              <a:bodyPr wrap="square" lIns="0" tIns="0" rIns="0" bIns="0" rtlCol="0" anchor="ctr"/>
              <a:lstStyle/>
              <a:p>
                <a:r>
                  <a:rPr lang="en-GB" dirty="0">
                    <a:solidFill>
                      <a:prstClr val="black"/>
                    </a:solidFill>
                    <a:latin typeface="Montserrat" pitchFamily="2" charset="0"/>
                  </a:rPr>
                  <a:t>     About Us</a:t>
                </a:r>
                <a:endParaRPr dirty="0">
                  <a:solidFill>
                    <a:prstClr val="black"/>
                  </a:solidFill>
                  <a:latin typeface="Montserrat" pitchFamily="2" charset="0"/>
                </a:endParaRPr>
              </a:p>
            </p:txBody>
          </p:sp>
        </p:grpSp>
      </p:grpSp>
    </p:spTree>
    <p:extLst>
      <p:ext uri="{BB962C8B-B14F-4D97-AF65-F5344CB8AC3E}">
        <p14:creationId xmlns:p14="http://schemas.microsoft.com/office/powerpoint/2010/main" val="4170113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C766F-130F-CAA3-3AEB-C4151C27BA3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D3E5B8F-0A6C-4E9E-4499-FBDA9707F999}"/>
              </a:ext>
            </a:extLst>
          </p:cNvPr>
          <p:cNvGrpSpPr/>
          <p:nvPr/>
        </p:nvGrpSpPr>
        <p:grpSpPr>
          <a:xfrm rot="16200000">
            <a:off x="-3434300" y="3530486"/>
            <a:ext cx="8226681" cy="1234257"/>
            <a:chOff x="0" y="0"/>
            <a:chExt cx="11042250" cy="1690707"/>
          </a:xfrm>
        </p:grpSpPr>
        <p:sp>
          <p:nvSpPr>
            <p:cNvPr id="2" name="Rectangle 1">
              <a:extLst>
                <a:ext uri="{FF2B5EF4-FFF2-40B4-BE49-F238E27FC236}">
                  <a16:creationId xmlns:a16="http://schemas.microsoft.com/office/drawing/2014/main" id="{063A2714-0181-6B49-0335-EE33854FE23F}"/>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0A2A9477-B217-9237-31B8-37C86367922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FD1846C7-500A-965C-DE5F-5445438E95F3}"/>
              </a:ext>
            </a:extLst>
          </p:cNvPr>
          <p:cNvSpPr txBox="1">
            <a:spLocks/>
          </p:cNvSpPr>
          <p:nvPr/>
        </p:nvSpPr>
        <p:spPr>
          <a:xfrm>
            <a:off x="1551007" y="456450"/>
            <a:ext cx="12331247"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Conditions  </a:t>
            </a:r>
          </a:p>
        </p:txBody>
      </p:sp>
      <p:pic>
        <p:nvPicPr>
          <p:cNvPr id="5" name="Picture 4">
            <a:extLst>
              <a:ext uri="{FF2B5EF4-FFF2-40B4-BE49-F238E27FC236}">
                <a16:creationId xmlns:a16="http://schemas.microsoft.com/office/drawing/2014/main" id="{66FF779A-1357-38B1-A67A-B78B0A111079}"/>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90848C19-8515-309B-3983-CF39595ED8D2}"/>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pSp>
        <p:nvGrpSpPr>
          <p:cNvPr id="9" name="Group 8">
            <a:extLst>
              <a:ext uri="{FF2B5EF4-FFF2-40B4-BE49-F238E27FC236}">
                <a16:creationId xmlns:a16="http://schemas.microsoft.com/office/drawing/2014/main" id="{A20C083C-7582-586C-41B9-50CEF9620244}"/>
              </a:ext>
            </a:extLst>
          </p:cNvPr>
          <p:cNvGrpSpPr/>
          <p:nvPr/>
        </p:nvGrpSpPr>
        <p:grpSpPr>
          <a:xfrm>
            <a:off x="1627912" y="3032202"/>
            <a:ext cx="11824269" cy="1139112"/>
            <a:chOff x="443647" y="2197214"/>
            <a:chExt cx="13060792" cy="1139112"/>
          </a:xfrm>
        </p:grpSpPr>
        <p:grpSp>
          <p:nvGrpSpPr>
            <p:cNvPr id="12" name="Group 11">
              <a:extLst>
                <a:ext uri="{FF2B5EF4-FFF2-40B4-BE49-F238E27FC236}">
                  <a16:creationId xmlns:a16="http://schemas.microsoft.com/office/drawing/2014/main" id="{43E1CBCE-2F80-4CDF-45F0-FF9161C41098}"/>
                </a:ext>
              </a:extLst>
            </p:cNvPr>
            <p:cNvGrpSpPr/>
            <p:nvPr/>
          </p:nvGrpSpPr>
          <p:grpSpPr>
            <a:xfrm>
              <a:off x="443647" y="2197214"/>
              <a:ext cx="13060792" cy="1139112"/>
              <a:chOff x="1426438" y="1146803"/>
              <a:chExt cx="10099293" cy="1139112"/>
            </a:xfrm>
          </p:grpSpPr>
          <p:grpSp>
            <p:nvGrpSpPr>
              <p:cNvPr id="14" name="Group 13">
                <a:extLst>
                  <a:ext uri="{FF2B5EF4-FFF2-40B4-BE49-F238E27FC236}">
                    <a16:creationId xmlns:a16="http://schemas.microsoft.com/office/drawing/2014/main" id="{9903B7D7-0337-B7CB-121E-08D500E485C4}"/>
                  </a:ext>
                </a:extLst>
              </p:cNvPr>
              <p:cNvGrpSpPr/>
              <p:nvPr/>
            </p:nvGrpSpPr>
            <p:grpSpPr>
              <a:xfrm>
                <a:off x="1426438" y="1146803"/>
                <a:ext cx="10099293" cy="349455"/>
                <a:chOff x="1426438" y="1146803"/>
                <a:chExt cx="10099293" cy="349455"/>
              </a:xfrm>
            </p:grpSpPr>
            <p:sp>
              <p:nvSpPr>
                <p:cNvPr id="18" name="object 6">
                  <a:extLst>
                    <a:ext uri="{FF2B5EF4-FFF2-40B4-BE49-F238E27FC236}">
                      <a16:creationId xmlns:a16="http://schemas.microsoft.com/office/drawing/2014/main" id="{85398DA2-8CAC-C2C8-D42F-1B99BB200B04}"/>
                    </a:ext>
                  </a:extLst>
                </p:cNvPr>
                <p:cNvSpPr txBox="1"/>
                <p:nvPr/>
              </p:nvSpPr>
              <p:spPr>
                <a:xfrm>
                  <a:off x="1426438" y="1146803"/>
                  <a:ext cx="2245360"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anose="00000500000000000000" pitchFamily="2" charset="0"/>
                      <a:cs typeface="Verdana"/>
                    </a:rPr>
                    <a:t>Experience</a:t>
                  </a:r>
                  <a:endParaRPr sz="2000" b="1" dirty="0">
                    <a:solidFill>
                      <a:schemeClr val="bg1"/>
                    </a:solidFill>
                    <a:latin typeface="Montserrat" panose="00000500000000000000" pitchFamily="2" charset="0"/>
                    <a:cs typeface="Verdana"/>
                  </a:endParaRPr>
                </a:p>
              </p:txBody>
            </p:sp>
            <p:sp>
              <p:nvSpPr>
                <p:cNvPr id="19" name="object 7">
                  <a:extLst>
                    <a:ext uri="{FF2B5EF4-FFF2-40B4-BE49-F238E27FC236}">
                      <a16:creationId xmlns:a16="http://schemas.microsoft.com/office/drawing/2014/main" id="{E4437FAA-E90D-2024-5CF4-4B63B2D75106}"/>
                    </a:ext>
                  </a:extLst>
                </p:cNvPr>
                <p:cNvSpPr/>
                <p:nvPr/>
              </p:nvSpPr>
              <p:spPr>
                <a:xfrm>
                  <a:off x="3509491" y="1490750"/>
                  <a:ext cx="8016240"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sz="1600" dirty="0">
                    <a:latin typeface="Montserrat" panose="00000500000000000000" pitchFamily="2" charset="0"/>
                  </a:endParaRPr>
                </a:p>
              </p:txBody>
            </p:sp>
          </p:grpSp>
          <p:grpSp>
            <p:nvGrpSpPr>
              <p:cNvPr id="15" name="Group 14">
                <a:extLst>
                  <a:ext uri="{FF2B5EF4-FFF2-40B4-BE49-F238E27FC236}">
                    <a16:creationId xmlns:a16="http://schemas.microsoft.com/office/drawing/2014/main" id="{2F0CE94F-5717-37D1-06F2-059DFE766B8B}"/>
                  </a:ext>
                </a:extLst>
              </p:cNvPr>
              <p:cNvGrpSpPr/>
              <p:nvPr/>
            </p:nvGrpSpPr>
            <p:grpSpPr>
              <a:xfrm>
                <a:off x="1426438" y="1935819"/>
                <a:ext cx="10099285" cy="350096"/>
                <a:chOff x="1426438" y="1935819"/>
                <a:chExt cx="10099285" cy="350096"/>
              </a:xfrm>
            </p:grpSpPr>
            <p:sp>
              <p:nvSpPr>
                <p:cNvPr id="16" name="object 8">
                  <a:extLst>
                    <a:ext uri="{FF2B5EF4-FFF2-40B4-BE49-F238E27FC236}">
                      <a16:creationId xmlns:a16="http://schemas.microsoft.com/office/drawing/2014/main" id="{4B3243FC-1425-45A0-F25F-E13DA5FE0435}"/>
                    </a:ext>
                  </a:extLst>
                </p:cNvPr>
                <p:cNvSpPr txBox="1"/>
                <p:nvPr/>
              </p:nvSpPr>
              <p:spPr>
                <a:xfrm>
                  <a:off x="1426438" y="1935819"/>
                  <a:ext cx="2415743" cy="350096"/>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2000" b="1" dirty="0">
                      <a:solidFill>
                        <a:schemeClr val="bg1"/>
                      </a:solidFill>
                      <a:latin typeface="Montserrat" panose="00000500000000000000" pitchFamily="2" charset="0"/>
                      <a:cs typeface="Verdana"/>
                    </a:rPr>
                    <a:t>Language Skills </a:t>
                  </a:r>
                </a:p>
              </p:txBody>
            </p:sp>
            <p:sp>
              <p:nvSpPr>
                <p:cNvPr id="17" name="object 9">
                  <a:extLst>
                    <a:ext uri="{FF2B5EF4-FFF2-40B4-BE49-F238E27FC236}">
                      <a16:creationId xmlns:a16="http://schemas.microsoft.com/office/drawing/2014/main" id="{80B96722-E3A5-99C2-D06A-85E34F8C5662}"/>
                    </a:ext>
                  </a:extLst>
                </p:cNvPr>
                <p:cNvSpPr/>
                <p:nvPr/>
              </p:nvSpPr>
              <p:spPr>
                <a:xfrm>
                  <a:off x="3265643" y="2256650"/>
                  <a:ext cx="8260080" cy="0"/>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sz="1600" dirty="0">
                    <a:latin typeface="Montserrat" panose="00000500000000000000" pitchFamily="2" charset="0"/>
                  </a:endParaRPr>
                </a:p>
              </p:txBody>
            </p:sp>
          </p:grpSp>
        </p:grpSp>
        <p:sp>
          <p:nvSpPr>
            <p:cNvPr id="11" name="object 5">
              <a:extLst>
                <a:ext uri="{FF2B5EF4-FFF2-40B4-BE49-F238E27FC236}">
                  <a16:creationId xmlns:a16="http://schemas.microsoft.com/office/drawing/2014/main" id="{7EBB89B0-2C4F-A0B3-2380-23CCC8513D7B}"/>
                </a:ext>
              </a:extLst>
            </p:cNvPr>
            <p:cNvSpPr txBox="1"/>
            <p:nvPr/>
          </p:nvSpPr>
          <p:spPr>
            <a:xfrm>
              <a:off x="491452" y="2872482"/>
              <a:ext cx="10966234" cy="259686"/>
            </a:xfrm>
            <a:prstGeom prst="rect">
              <a:avLst/>
            </a:prstGeom>
          </p:spPr>
          <p:txBody>
            <a:bodyPr vert="horz" wrap="square" lIns="0" tIns="13335" rIns="0" bIns="0" rtlCol="0">
              <a:spAutoFit/>
            </a:bodyPr>
            <a:lstStyle/>
            <a:p>
              <a:pPr marL="12700">
                <a:spcBef>
                  <a:spcPts val="105"/>
                </a:spcBef>
              </a:pPr>
              <a:endParaRPr lang="en-IN" sz="1600" dirty="0">
                <a:effectLst/>
                <a:latin typeface="Montserrat" panose="00000500000000000000" pitchFamily="2" charset="0"/>
                <a:ea typeface="Calibri" panose="020F0502020204030204" pitchFamily="34" charset="0"/>
              </a:endParaRPr>
            </a:p>
          </p:txBody>
        </p:sp>
      </p:grpSp>
      <p:sp>
        <p:nvSpPr>
          <p:cNvPr id="20" name="TextBox 19">
            <a:extLst>
              <a:ext uri="{FF2B5EF4-FFF2-40B4-BE49-F238E27FC236}">
                <a16:creationId xmlns:a16="http://schemas.microsoft.com/office/drawing/2014/main" id="{355A0C0D-A09A-5544-0A76-862B17BF13D7}"/>
              </a:ext>
            </a:extLst>
          </p:cNvPr>
          <p:cNvSpPr txBox="1"/>
          <p:nvPr/>
        </p:nvSpPr>
        <p:spPr>
          <a:xfrm>
            <a:off x="1518693" y="1529042"/>
            <a:ext cx="12363562" cy="1477328"/>
          </a:xfrm>
          <a:prstGeom prst="rect">
            <a:avLst/>
          </a:prstGeom>
          <a:noFill/>
        </p:spPr>
        <p:txBody>
          <a:bodyPr wrap="square">
            <a:spAutoFit/>
          </a:bodyPr>
          <a:lstStyle/>
          <a:p>
            <a:pPr algn="just"/>
            <a:r>
              <a:rPr lang="en-US" dirty="0">
                <a:latin typeface="Montserrat" panose="00000500000000000000" pitchFamily="2" charset="0"/>
              </a:rPr>
              <a:t>To qualify as a Tax Agent, an individual must satisfy the following conditions:</a:t>
            </a:r>
          </a:p>
          <a:p>
            <a:pPr algn="just"/>
            <a:endParaRPr lang="en-US" b="1" dirty="0">
              <a:latin typeface="Montserrat" panose="00000500000000000000" pitchFamily="2" charset="0"/>
            </a:endParaRPr>
          </a:p>
          <a:p>
            <a:pPr algn="just"/>
            <a:r>
              <a:rPr lang="en-US" b="1" dirty="0">
                <a:latin typeface="Montserrat" panose="00000500000000000000" pitchFamily="2" charset="0"/>
              </a:rPr>
              <a:t>Educational Qualification</a:t>
            </a:r>
            <a:endParaRPr lang="en-US" dirty="0">
              <a:latin typeface="Montserrat" panose="00000500000000000000" pitchFamily="2" charset="0"/>
            </a:endParaRPr>
          </a:p>
          <a:p>
            <a:pPr marL="285750" indent="-285750" algn="just">
              <a:buFont typeface="Arial" panose="020B0604020202020204" pitchFamily="34" charset="0"/>
              <a:buChar char="•"/>
            </a:pPr>
            <a:r>
              <a:rPr lang="en-US" dirty="0">
                <a:latin typeface="Montserrat" panose="00000500000000000000" pitchFamily="2" charset="0"/>
              </a:rPr>
              <a:t>Bachelor’s or Master’s degree in </a:t>
            </a:r>
            <a:r>
              <a:rPr lang="en-US" b="1" dirty="0">
                <a:latin typeface="Montserrat" panose="00000500000000000000" pitchFamily="2" charset="0"/>
              </a:rPr>
              <a:t>tax, accounting, or law</a:t>
            </a:r>
            <a:r>
              <a:rPr lang="en-US" dirty="0">
                <a:latin typeface="Montserrat" panose="00000500000000000000" pitchFamily="2" charset="0"/>
              </a:rPr>
              <a:t>, OR</a:t>
            </a:r>
          </a:p>
          <a:p>
            <a:pPr marL="285750" indent="-285750" algn="just">
              <a:buFont typeface="Arial" panose="020B0604020202020204" pitchFamily="34" charset="0"/>
              <a:buChar char="•"/>
            </a:pPr>
            <a:r>
              <a:rPr lang="en-US" dirty="0">
                <a:latin typeface="Montserrat" panose="00000500000000000000" pitchFamily="2" charset="0"/>
              </a:rPr>
              <a:t>Bachelor’s degree in any field plus an </a:t>
            </a:r>
            <a:r>
              <a:rPr lang="en-US" b="1" dirty="0">
                <a:latin typeface="Montserrat" panose="00000500000000000000" pitchFamily="2" charset="0"/>
              </a:rPr>
              <a:t>international tax certification</a:t>
            </a:r>
            <a:r>
              <a:rPr lang="en-US" dirty="0">
                <a:latin typeface="Montserrat" panose="00000500000000000000" pitchFamily="2" charset="0"/>
              </a:rPr>
              <a:t>.</a:t>
            </a:r>
          </a:p>
        </p:txBody>
      </p:sp>
      <p:sp>
        <p:nvSpPr>
          <p:cNvPr id="22" name="TextBox 21">
            <a:extLst>
              <a:ext uri="{FF2B5EF4-FFF2-40B4-BE49-F238E27FC236}">
                <a16:creationId xmlns:a16="http://schemas.microsoft.com/office/drawing/2014/main" id="{7F830302-3AA2-06B7-9EA5-4AD267BDA9C0}"/>
              </a:ext>
            </a:extLst>
          </p:cNvPr>
          <p:cNvSpPr txBox="1"/>
          <p:nvPr/>
        </p:nvSpPr>
        <p:spPr>
          <a:xfrm>
            <a:off x="1551008" y="3419601"/>
            <a:ext cx="12331247" cy="369332"/>
          </a:xfrm>
          <a:prstGeom prst="rect">
            <a:avLst/>
          </a:prstGeom>
          <a:noFill/>
        </p:spPr>
        <p:txBody>
          <a:bodyPr wrap="square">
            <a:spAutoFit/>
          </a:bodyPr>
          <a:lstStyle/>
          <a:p>
            <a:pPr marL="285750" indent="-285750">
              <a:buFont typeface="Arial" panose="020B0604020202020204" pitchFamily="34" charset="0"/>
              <a:buChar char="•"/>
            </a:pPr>
            <a:r>
              <a:rPr lang="en-US" dirty="0">
                <a:latin typeface="Montserrat" panose="00000500000000000000" pitchFamily="2" charset="0"/>
              </a:rPr>
              <a:t>Minimum 3 years of relevant professional experience as a tax professional, lawyer, or accountant</a:t>
            </a:r>
          </a:p>
        </p:txBody>
      </p:sp>
      <p:sp>
        <p:nvSpPr>
          <p:cNvPr id="24" name="TextBox 23">
            <a:extLst>
              <a:ext uri="{FF2B5EF4-FFF2-40B4-BE49-F238E27FC236}">
                <a16:creationId xmlns:a16="http://schemas.microsoft.com/office/drawing/2014/main" id="{A68EA4A7-11CD-7FD7-FC8A-293E1A52DF9A}"/>
              </a:ext>
            </a:extLst>
          </p:cNvPr>
          <p:cNvSpPr txBox="1"/>
          <p:nvPr/>
        </p:nvSpPr>
        <p:spPr>
          <a:xfrm>
            <a:off x="1624095" y="4234974"/>
            <a:ext cx="12258160" cy="40011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ontserrat" panose="00000500000000000000" pitchFamily="2" charset="0"/>
              </a:rPr>
              <a:t>Ability to communicate in both Arabic and English (oral and written).</a:t>
            </a:r>
          </a:p>
        </p:txBody>
      </p:sp>
      <p:sp>
        <p:nvSpPr>
          <p:cNvPr id="25" name="object 6">
            <a:extLst>
              <a:ext uri="{FF2B5EF4-FFF2-40B4-BE49-F238E27FC236}">
                <a16:creationId xmlns:a16="http://schemas.microsoft.com/office/drawing/2014/main" id="{CF8BCA00-6500-1127-B6FA-C38B07EAD2AD}"/>
              </a:ext>
            </a:extLst>
          </p:cNvPr>
          <p:cNvSpPr txBox="1"/>
          <p:nvPr/>
        </p:nvSpPr>
        <p:spPr>
          <a:xfrm>
            <a:off x="1627912" y="4653330"/>
            <a:ext cx="3791986"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FTA Qualification Test</a:t>
            </a:r>
            <a:endParaRPr sz="2000" b="1" dirty="0">
              <a:solidFill>
                <a:schemeClr val="bg1"/>
              </a:solidFill>
              <a:latin typeface="Montserrat" pitchFamily="2" charset="0"/>
              <a:cs typeface="Verdana"/>
            </a:endParaRPr>
          </a:p>
        </p:txBody>
      </p:sp>
      <p:cxnSp>
        <p:nvCxnSpPr>
          <p:cNvPr id="29" name="Straight Connector 28">
            <a:extLst>
              <a:ext uri="{FF2B5EF4-FFF2-40B4-BE49-F238E27FC236}">
                <a16:creationId xmlns:a16="http://schemas.microsoft.com/office/drawing/2014/main" id="{AA0CE5D4-B0CE-1F21-C307-6D523E8E6A59}"/>
              </a:ext>
            </a:extLst>
          </p:cNvPr>
          <p:cNvCxnSpPr>
            <a:cxnSpLocks/>
          </p:cNvCxnSpPr>
          <p:nvPr/>
        </p:nvCxnSpPr>
        <p:spPr>
          <a:xfrm>
            <a:off x="4215707" y="4979398"/>
            <a:ext cx="9204152" cy="83125"/>
          </a:xfrm>
          <a:prstGeom prst="line">
            <a:avLst/>
          </a:prstGeom>
          <a:ln>
            <a:solidFill>
              <a:srgbClr val="C8102E"/>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8C2686B-FB8C-0EF8-08F3-60D4BCAD5412}"/>
              </a:ext>
            </a:extLst>
          </p:cNvPr>
          <p:cNvSpPr txBox="1"/>
          <p:nvPr/>
        </p:nvSpPr>
        <p:spPr>
          <a:xfrm>
            <a:off x="1624095" y="5062523"/>
            <a:ext cx="12258159" cy="40011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ontserrat" panose="00000500000000000000" pitchFamily="2" charset="0"/>
              </a:rPr>
              <a:t>Must pass any examination or assessment required by the FTA.</a:t>
            </a:r>
          </a:p>
        </p:txBody>
      </p:sp>
      <p:grpSp>
        <p:nvGrpSpPr>
          <p:cNvPr id="32" name="Group 31">
            <a:extLst>
              <a:ext uri="{FF2B5EF4-FFF2-40B4-BE49-F238E27FC236}">
                <a16:creationId xmlns:a16="http://schemas.microsoft.com/office/drawing/2014/main" id="{4B949E91-EF27-F90F-641E-668893C84052}"/>
              </a:ext>
            </a:extLst>
          </p:cNvPr>
          <p:cNvGrpSpPr/>
          <p:nvPr/>
        </p:nvGrpSpPr>
        <p:grpSpPr>
          <a:xfrm>
            <a:off x="1624096" y="5488244"/>
            <a:ext cx="11977714" cy="1212303"/>
            <a:chOff x="437314" y="2451091"/>
            <a:chExt cx="13229336" cy="1212303"/>
          </a:xfrm>
        </p:grpSpPr>
        <p:grpSp>
          <p:nvGrpSpPr>
            <p:cNvPr id="33" name="Group 32">
              <a:extLst>
                <a:ext uri="{FF2B5EF4-FFF2-40B4-BE49-F238E27FC236}">
                  <a16:creationId xmlns:a16="http://schemas.microsoft.com/office/drawing/2014/main" id="{6F89D3A7-02D3-C0E3-B456-8093D8D617B5}"/>
                </a:ext>
              </a:extLst>
            </p:cNvPr>
            <p:cNvGrpSpPr/>
            <p:nvPr/>
          </p:nvGrpSpPr>
          <p:grpSpPr>
            <a:xfrm>
              <a:off x="437314" y="2451091"/>
              <a:ext cx="13229336" cy="1212303"/>
              <a:chOff x="1421540" y="1400680"/>
              <a:chExt cx="10229621" cy="1212303"/>
            </a:xfrm>
          </p:grpSpPr>
          <p:grpSp>
            <p:nvGrpSpPr>
              <p:cNvPr id="35" name="Group 34">
                <a:extLst>
                  <a:ext uri="{FF2B5EF4-FFF2-40B4-BE49-F238E27FC236}">
                    <a16:creationId xmlns:a16="http://schemas.microsoft.com/office/drawing/2014/main" id="{959B7297-B34E-D368-9792-575014120012}"/>
                  </a:ext>
                </a:extLst>
              </p:cNvPr>
              <p:cNvGrpSpPr/>
              <p:nvPr/>
            </p:nvGrpSpPr>
            <p:grpSpPr>
              <a:xfrm>
                <a:off x="1421540" y="2263528"/>
                <a:ext cx="10229621" cy="349455"/>
                <a:chOff x="1421540" y="2263528"/>
                <a:chExt cx="10229621" cy="349455"/>
              </a:xfrm>
            </p:grpSpPr>
            <p:sp>
              <p:nvSpPr>
                <p:cNvPr id="39" name="object 6">
                  <a:extLst>
                    <a:ext uri="{FF2B5EF4-FFF2-40B4-BE49-F238E27FC236}">
                      <a16:creationId xmlns:a16="http://schemas.microsoft.com/office/drawing/2014/main" id="{642F7032-E2CB-273E-CB51-39DB82118A50}"/>
                    </a:ext>
                  </a:extLst>
                </p:cNvPr>
                <p:cNvSpPr txBox="1"/>
                <p:nvPr/>
              </p:nvSpPr>
              <p:spPr>
                <a:xfrm>
                  <a:off x="1421540" y="2263528"/>
                  <a:ext cx="2651086"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anose="00000500000000000000" pitchFamily="2" charset="0"/>
                      <a:cs typeface="Verdana"/>
                    </a:rPr>
                    <a:t>Medical Fitness</a:t>
                  </a:r>
                  <a:endParaRPr sz="2000" b="1" dirty="0">
                    <a:solidFill>
                      <a:schemeClr val="bg1"/>
                    </a:solidFill>
                    <a:latin typeface="Montserrat" panose="00000500000000000000" pitchFamily="2" charset="0"/>
                    <a:cs typeface="Verdana"/>
                  </a:endParaRPr>
                </a:p>
              </p:txBody>
            </p:sp>
            <p:sp>
              <p:nvSpPr>
                <p:cNvPr id="40" name="object 7">
                  <a:extLst>
                    <a:ext uri="{FF2B5EF4-FFF2-40B4-BE49-F238E27FC236}">
                      <a16:creationId xmlns:a16="http://schemas.microsoft.com/office/drawing/2014/main" id="{438A1B09-33CF-A586-D882-4031AB30BEA8}"/>
                    </a:ext>
                  </a:extLst>
                </p:cNvPr>
                <p:cNvSpPr/>
                <p:nvPr/>
              </p:nvSpPr>
              <p:spPr>
                <a:xfrm>
                  <a:off x="3634921" y="2599522"/>
                  <a:ext cx="8016240"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sz="1600" dirty="0">
                    <a:latin typeface="Montserrat" panose="00000500000000000000" pitchFamily="2" charset="0"/>
                  </a:endParaRPr>
                </a:p>
              </p:txBody>
            </p:sp>
          </p:grpSp>
          <p:grpSp>
            <p:nvGrpSpPr>
              <p:cNvPr id="36" name="Group 35">
                <a:extLst>
                  <a:ext uri="{FF2B5EF4-FFF2-40B4-BE49-F238E27FC236}">
                    <a16:creationId xmlns:a16="http://schemas.microsoft.com/office/drawing/2014/main" id="{B55F3FAF-809B-6C43-7EEC-44BBC003B341}"/>
                  </a:ext>
                </a:extLst>
              </p:cNvPr>
              <p:cNvGrpSpPr/>
              <p:nvPr/>
            </p:nvGrpSpPr>
            <p:grpSpPr>
              <a:xfrm>
                <a:off x="1440630" y="1400680"/>
                <a:ext cx="10055135" cy="350096"/>
                <a:chOff x="1440630" y="1400680"/>
                <a:chExt cx="10055135" cy="350096"/>
              </a:xfrm>
            </p:grpSpPr>
            <p:sp>
              <p:nvSpPr>
                <p:cNvPr id="37" name="object 8">
                  <a:extLst>
                    <a:ext uri="{FF2B5EF4-FFF2-40B4-BE49-F238E27FC236}">
                      <a16:creationId xmlns:a16="http://schemas.microsoft.com/office/drawing/2014/main" id="{4C023D0E-8E25-41F6-567A-9EA8A5210D0A}"/>
                    </a:ext>
                  </a:extLst>
                </p:cNvPr>
                <p:cNvSpPr txBox="1"/>
                <p:nvPr/>
              </p:nvSpPr>
              <p:spPr>
                <a:xfrm>
                  <a:off x="1440630" y="1400680"/>
                  <a:ext cx="2431678" cy="350096"/>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2000" b="1" dirty="0">
                      <a:solidFill>
                        <a:schemeClr val="bg1"/>
                      </a:solidFill>
                      <a:latin typeface="Montserrat" panose="00000500000000000000" pitchFamily="2" charset="0"/>
                      <a:cs typeface="Verdana"/>
                    </a:rPr>
                    <a:t>Good Conduct </a:t>
                  </a:r>
                </a:p>
              </p:txBody>
            </p:sp>
            <p:sp>
              <p:nvSpPr>
                <p:cNvPr id="38" name="object 9">
                  <a:extLst>
                    <a:ext uri="{FF2B5EF4-FFF2-40B4-BE49-F238E27FC236}">
                      <a16:creationId xmlns:a16="http://schemas.microsoft.com/office/drawing/2014/main" id="{BCCA62CD-C239-07CE-BFED-B3B02D407CF6}"/>
                    </a:ext>
                  </a:extLst>
                </p:cNvPr>
                <p:cNvSpPr/>
                <p:nvPr/>
              </p:nvSpPr>
              <p:spPr>
                <a:xfrm>
                  <a:off x="3235685" y="1732571"/>
                  <a:ext cx="8260080" cy="0"/>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sz="1600" dirty="0">
                    <a:latin typeface="Montserrat" panose="00000500000000000000" pitchFamily="2" charset="0"/>
                  </a:endParaRPr>
                </a:p>
              </p:txBody>
            </p:sp>
          </p:grpSp>
        </p:grpSp>
        <p:sp>
          <p:nvSpPr>
            <p:cNvPr id="34" name="object 5">
              <a:extLst>
                <a:ext uri="{FF2B5EF4-FFF2-40B4-BE49-F238E27FC236}">
                  <a16:creationId xmlns:a16="http://schemas.microsoft.com/office/drawing/2014/main" id="{22FF3D25-32E8-2B08-3F69-213EFD6FAA70}"/>
                </a:ext>
              </a:extLst>
            </p:cNvPr>
            <p:cNvSpPr txBox="1"/>
            <p:nvPr/>
          </p:nvSpPr>
          <p:spPr>
            <a:xfrm>
              <a:off x="491452" y="2872482"/>
              <a:ext cx="10966234" cy="259686"/>
            </a:xfrm>
            <a:prstGeom prst="rect">
              <a:avLst/>
            </a:prstGeom>
          </p:spPr>
          <p:txBody>
            <a:bodyPr vert="horz" wrap="square" lIns="0" tIns="13335" rIns="0" bIns="0" rtlCol="0">
              <a:spAutoFit/>
            </a:bodyPr>
            <a:lstStyle/>
            <a:p>
              <a:pPr marL="12700">
                <a:spcBef>
                  <a:spcPts val="105"/>
                </a:spcBef>
              </a:pPr>
              <a:endParaRPr lang="en-IN" sz="1600" dirty="0">
                <a:effectLst/>
                <a:latin typeface="Montserrat" panose="00000500000000000000" pitchFamily="2" charset="0"/>
                <a:ea typeface="Calibri" panose="020F0502020204030204" pitchFamily="34" charset="0"/>
              </a:endParaRPr>
            </a:p>
          </p:txBody>
        </p:sp>
      </p:grpSp>
      <p:sp>
        <p:nvSpPr>
          <p:cNvPr id="42" name="TextBox 41">
            <a:extLst>
              <a:ext uri="{FF2B5EF4-FFF2-40B4-BE49-F238E27FC236}">
                <a16:creationId xmlns:a16="http://schemas.microsoft.com/office/drawing/2014/main" id="{C74E11B9-238D-58EB-AB0B-67A42ECD082A}"/>
              </a:ext>
            </a:extLst>
          </p:cNvPr>
          <p:cNvSpPr txBox="1"/>
          <p:nvPr/>
        </p:nvSpPr>
        <p:spPr>
          <a:xfrm>
            <a:off x="1587552" y="5874135"/>
            <a:ext cx="12258158" cy="40011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ontserrat" panose="00000500000000000000" pitchFamily="2" charset="0"/>
              </a:rPr>
              <a:t>Must demonstrate good character and have no conviction affecting </a:t>
            </a:r>
            <a:r>
              <a:rPr lang="en-US" sz="2000" dirty="0" err="1">
                <a:latin typeface="Montserrat" panose="00000500000000000000" pitchFamily="2" charset="0"/>
              </a:rPr>
              <a:t>honour</a:t>
            </a:r>
            <a:r>
              <a:rPr lang="en-US" sz="2000" dirty="0">
                <a:latin typeface="Montserrat" panose="00000500000000000000" pitchFamily="2" charset="0"/>
              </a:rPr>
              <a:t> or honesty.</a:t>
            </a:r>
          </a:p>
        </p:txBody>
      </p:sp>
      <p:sp>
        <p:nvSpPr>
          <p:cNvPr id="44" name="TextBox 43">
            <a:extLst>
              <a:ext uri="{FF2B5EF4-FFF2-40B4-BE49-F238E27FC236}">
                <a16:creationId xmlns:a16="http://schemas.microsoft.com/office/drawing/2014/main" id="{B2E5E33C-D468-F6A2-AA89-08575066B0AC}"/>
              </a:ext>
            </a:extLst>
          </p:cNvPr>
          <p:cNvSpPr txBox="1"/>
          <p:nvPr/>
        </p:nvSpPr>
        <p:spPr>
          <a:xfrm>
            <a:off x="1591367" y="6821574"/>
            <a:ext cx="12254343" cy="40011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ontserrat" panose="00000500000000000000" pitchFamily="2" charset="0"/>
              </a:rPr>
              <a:t>Must be medically fit to perform the duties.</a:t>
            </a:r>
          </a:p>
        </p:txBody>
      </p:sp>
      <p:sp>
        <p:nvSpPr>
          <p:cNvPr id="45" name="object 8">
            <a:extLst>
              <a:ext uri="{FF2B5EF4-FFF2-40B4-BE49-F238E27FC236}">
                <a16:creationId xmlns:a16="http://schemas.microsoft.com/office/drawing/2014/main" id="{8ABE496D-78C2-67C6-5C0D-190873261B10}"/>
              </a:ext>
            </a:extLst>
          </p:cNvPr>
          <p:cNvSpPr txBox="1"/>
          <p:nvPr/>
        </p:nvSpPr>
        <p:spPr>
          <a:xfrm>
            <a:off x="1585835" y="7279490"/>
            <a:ext cx="6377757" cy="350096"/>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Professional Indemnity Insurance</a:t>
            </a:r>
          </a:p>
        </p:txBody>
      </p:sp>
      <p:cxnSp>
        <p:nvCxnSpPr>
          <p:cNvPr id="48" name="Straight Connector 47">
            <a:extLst>
              <a:ext uri="{FF2B5EF4-FFF2-40B4-BE49-F238E27FC236}">
                <a16:creationId xmlns:a16="http://schemas.microsoft.com/office/drawing/2014/main" id="{BB9D0F8F-E9DF-2330-1EF0-35032AE76451}"/>
              </a:ext>
            </a:extLst>
          </p:cNvPr>
          <p:cNvCxnSpPr>
            <a:cxnSpLocks/>
          </p:cNvCxnSpPr>
          <p:nvPr/>
        </p:nvCxnSpPr>
        <p:spPr>
          <a:xfrm>
            <a:off x="5303519" y="7606770"/>
            <a:ext cx="8298291"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1EB07E7A-1546-AA5C-B079-DF2AE521FEAB}"/>
              </a:ext>
            </a:extLst>
          </p:cNvPr>
          <p:cNvSpPr txBox="1"/>
          <p:nvPr/>
        </p:nvSpPr>
        <p:spPr>
          <a:xfrm>
            <a:off x="1587552" y="7679438"/>
            <a:ext cx="12211062" cy="40011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ontserrat" panose="00000500000000000000" pitchFamily="2" charset="0"/>
              </a:rPr>
              <a:t>Must hold or be covered by professional indemnity insurance.</a:t>
            </a:r>
          </a:p>
        </p:txBody>
      </p:sp>
      <p:sp>
        <p:nvSpPr>
          <p:cNvPr id="7" name="Slide Number Placeholder 6">
            <a:extLst>
              <a:ext uri="{FF2B5EF4-FFF2-40B4-BE49-F238E27FC236}">
                <a16:creationId xmlns:a16="http://schemas.microsoft.com/office/drawing/2014/main" id="{3932C3F8-F307-31E4-E138-61A93BBA5E52}"/>
              </a:ext>
            </a:extLst>
          </p:cNvPr>
          <p:cNvSpPr>
            <a:spLocks noGrp="1"/>
          </p:cNvSpPr>
          <p:nvPr>
            <p:ph type="sldNum" sz="quarter" idx="12"/>
          </p:nvPr>
        </p:nvSpPr>
        <p:spPr/>
        <p:txBody>
          <a:bodyPr/>
          <a:lstStyle/>
          <a:p>
            <a:fld id="{9EEF8FA0-0E28-45DA-A438-FD13269BAD6D}" type="slidenum">
              <a:rPr lang="en-US" smtClean="0"/>
              <a:t>20</a:t>
            </a:fld>
            <a:endParaRPr lang="en-US" dirty="0"/>
          </a:p>
        </p:txBody>
      </p:sp>
    </p:spTree>
    <p:extLst>
      <p:ext uri="{BB962C8B-B14F-4D97-AF65-F5344CB8AC3E}">
        <p14:creationId xmlns:p14="http://schemas.microsoft.com/office/powerpoint/2010/main" val="2974443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0891B-369F-0DD2-B132-9895A11D9A4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74EE6E6-4810-C1AD-FFBB-48BC53C63AD7}"/>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1893B8F2-ACD6-899B-8815-4CC83C444B03}"/>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9AD9A8F9-3317-E480-C496-D1B04B3F6900}"/>
              </a:ext>
            </a:extLst>
          </p:cNvPr>
          <p:cNvSpPr txBox="1">
            <a:spLocks/>
          </p:cNvSpPr>
          <p:nvPr/>
        </p:nvSpPr>
        <p:spPr>
          <a:xfrm>
            <a:off x="3376865" y="3354885"/>
            <a:ext cx="6812643"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VAT Returns</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CD36C7C9-BA0A-405F-5521-5E84C9C43D47}"/>
              </a:ext>
            </a:extLst>
          </p:cNvPr>
          <p:cNvSpPr>
            <a:spLocks noGrp="1"/>
          </p:cNvSpPr>
          <p:nvPr>
            <p:ph type="sldNum" sz="quarter" idx="12"/>
          </p:nvPr>
        </p:nvSpPr>
        <p:spPr/>
        <p:txBody>
          <a:bodyPr/>
          <a:lstStyle/>
          <a:p>
            <a:fld id="{9EEF8FA0-0E28-45DA-A438-FD13269BAD6D}" type="slidenum">
              <a:rPr lang="en-US" smtClean="0"/>
              <a:t>21</a:t>
            </a:fld>
            <a:endParaRPr lang="en-US" dirty="0"/>
          </a:p>
        </p:txBody>
      </p:sp>
    </p:spTree>
    <p:extLst>
      <p:ext uri="{BB962C8B-B14F-4D97-AF65-F5344CB8AC3E}">
        <p14:creationId xmlns:p14="http://schemas.microsoft.com/office/powerpoint/2010/main" val="1403892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8A5BB-871F-D029-900E-4DD708E50976}"/>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6A55B44-AB2B-F47F-E011-09E0D7D5B4EB}"/>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ED27BD51-5754-68B3-3C0A-E0D8875F498E}"/>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CF222382-F930-5A94-8B8A-CD86EC2B515B}"/>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A8582B1C-8871-C69A-4748-DD6EFF1AE282}"/>
              </a:ext>
            </a:extLst>
          </p:cNvPr>
          <p:cNvSpPr txBox="1">
            <a:spLocks/>
          </p:cNvSpPr>
          <p:nvPr/>
        </p:nvSpPr>
        <p:spPr>
          <a:xfrm>
            <a:off x="1551007" y="456450"/>
            <a:ext cx="12314621"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Tax Return</a:t>
            </a:r>
          </a:p>
        </p:txBody>
      </p:sp>
      <p:pic>
        <p:nvPicPr>
          <p:cNvPr id="5" name="Picture 4">
            <a:extLst>
              <a:ext uri="{FF2B5EF4-FFF2-40B4-BE49-F238E27FC236}">
                <a16:creationId xmlns:a16="http://schemas.microsoft.com/office/drawing/2014/main" id="{6C6321DA-28C2-E292-EDA7-3CD1FF38CC7B}"/>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AC7D3746-A76A-7047-1971-54F8A333D0FD}"/>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40BE6AF9-4280-38A8-05C5-39AD4E26E3EC}"/>
              </a:ext>
            </a:extLst>
          </p:cNvPr>
          <p:cNvSpPr txBox="1"/>
          <p:nvPr/>
        </p:nvSpPr>
        <p:spPr>
          <a:xfrm>
            <a:off x="1551006" y="1654371"/>
            <a:ext cx="12314626" cy="1631216"/>
          </a:xfrm>
          <a:prstGeom prst="rect">
            <a:avLst/>
          </a:prstGeom>
          <a:noFill/>
        </p:spPr>
        <p:txBody>
          <a:bodyPr wrap="square">
            <a:spAutoFit/>
          </a:bodyPr>
          <a:lstStyle/>
          <a:p>
            <a:pPr marL="285750" indent="-285750" algn="just">
              <a:buFont typeface="Arial" panose="020B0604020202020204" pitchFamily="34" charset="0"/>
              <a:buChar char="•"/>
            </a:pPr>
            <a:r>
              <a:rPr lang="en-US" sz="2000" dirty="0">
                <a:latin typeface="Montserrat" panose="00000500000000000000" pitchFamily="2" charset="0"/>
              </a:rPr>
              <a:t>A VAT Return </a:t>
            </a:r>
            <a:r>
              <a:rPr lang="en-US" sz="2000" b="1" dirty="0">
                <a:latin typeface="Montserrat" panose="00000500000000000000" pitchFamily="2" charset="0"/>
              </a:rPr>
              <a:t>(Form VAT201) </a:t>
            </a:r>
            <a:r>
              <a:rPr lang="en-US" sz="2000" dirty="0">
                <a:latin typeface="Montserrat" panose="00000500000000000000" pitchFamily="2" charset="0"/>
              </a:rPr>
              <a:t>must be received by the Authority no later than the </a:t>
            </a:r>
            <a:r>
              <a:rPr lang="en-US" sz="2000" b="1" dirty="0">
                <a:latin typeface="Montserrat" panose="00000500000000000000" pitchFamily="2" charset="0"/>
              </a:rPr>
              <a:t>28th day following the end of the Tax Period. </a:t>
            </a:r>
          </a:p>
          <a:p>
            <a:pPr marL="285750" indent="-285750" algn="just">
              <a:buFont typeface="Arial" panose="020B0604020202020204" pitchFamily="34" charset="0"/>
              <a:buChar char="•"/>
            </a:pPr>
            <a:r>
              <a:rPr lang="en-US" sz="2000" dirty="0">
                <a:latin typeface="Montserrat" panose="00000500000000000000" pitchFamily="2" charset="0"/>
              </a:rPr>
              <a:t>A Person whose </a:t>
            </a:r>
            <a:r>
              <a:rPr lang="en-US" sz="2000" b="1" dirty="0">
                <a:latin typeface="Montserrat" panose="00000500000000000000" pitchFamily="2" charset="0"/>
              </a:rPr>
              <a:t>registration</a:t>
            </a:r>
            <a:r>
              <a:rPr lang="en-US" sz="2000" dirty="0">
                <a:latin typeface="Montserrat" panose="00000500000000000000" pitchFamily="2" charset="0"/>
              </a:rPr>
              <a:t> has been </a:t>
            </a:r>
            <a:r>
              <a:rPr lang="en-US" sz="2000" b="1" dirty="0">
                <a:latin typeface="Montserrat" panose="00000500000000000000" pitchFamily="2" charset="0"/>
              </a:rPr>
              <a:t>cancelled</a:t>
            </a:r>
            <a:r>
              <a:rPr lang="en-US" sz="2000" dirty="0">
                <a:latin typeface="Montserrat" panose="00000500000000000000" pitchFamily="2" charset="0"/>
              </a:rPr>
              <a:t> must provide a </a:t>
            </a:r>
            <a:r>
              <a:rPr lang="en-US" sz="2000" b="1" dirty="0">
                <a:latin typeface="Montserrat" panose="00000500000000000000" pitchFamily="2" charset="0"/>
              </a:rPr>
              <a:t>final Tax Return </a:t>
            </a:r>
            <a:r>
              <a:rPr lang="en-US" sz="2000" dirty="0">
                <a:latin typeface="Montserrat" panose="00000500000000000000" pitchFamily="2" charset="0"/>
              </a:rPr>
              <a:t>for the </a:t>
            </a:r>
            <a:r>
              <a:rPr lang="en-US" sz="2000" b="1" dirty="0">
                <a:latin typeface="Montserrat" panose="00000500000000000000" pitchFamily="2" charset="0"/>
              </a:rPr>
              <a:t>last Tax Period </a:t>
            </a:r>
            <a:r>
              <a:rPr lang="en-US" sz="2000" dirty="0">
                <a:latin typeface="Montserrat" panose="00000500000000000000" pitchFamily="2" charset="0"/>
              </a:rPr>
              <a:t>for which they were registered. </a:t>
            </a:r>
          </a:p>
          <a:p>
            <a:pPr algn="just"/>
            <a:endParaRPr lang="en-US" sz="2000" dirty="0">
              <a:latin typeface="Montserrat" panose="00000500000000000000" pitchFamily="2" charset="0"/>
            </a:endParaRPr>
          </a:p>
        </p:txBody>
      </p:sp>
      <p:graphicFrame>
        <p:nvGraphicFramePr>
          <p:cNvPr id="10" name="Table 9">
            <a:extLst>
              <a:ext uri="{FF2B5EF4-FFF2-40B4-BE49-F238E27FC236}">
                <a16:creationId xmlns:a16="http://schemas.microsoft.com/office/drawing/2014/main" id="{8859251B-6270-5EF6-6045-ABBADCD59715}"/>
              </a:ext>
            </a:extLst>
          </p:cNvPr>
          <p:cNvGraphicFramePr>
            <a:graphicFrameLocks noGrp="1"/>
          </p:cNvGraphicFramePr>
          <p:nvPr>
            <p:extLst>
              <p:ext uri="{D42A27DB-BD31-4B8C-83A1-F6EECF244321}">
                <p14:modId xmlns:p14="http://schemas.microsoft.com/office/powerpoint/2010/main" val="1575134277"/>
              </p:ext>
            </p:extLst>
          </p:nvPr>
        </p:nvGraphicFramePr>
        <p:xfrm>
          <a:off x="1551008" y="3059087"/>
          <a:ext cx="12314624" cy="4771419"/>
        </p:xfrm>
        <a:graphic>
          <a:graphicData uri="http://schemas.openxmlformats.org/drawingml/2006/table">
            <a:tbl>
              <a:tblPr firstRow="1" firstCol="1" bandRow="1">
                <a:tableStyleId>{7DF18680-E054-41AD-8BC1-D1AEF772440D}</a:tableStyleId>
              </a:tblPr>
              <a:tblGrid>
                <a:gridCol w="3078656">
                  <a:extLst>
                    <a:ext uri="{9D8B030D-6E8A-4147-A177-3AD203B41FA5}">
                      <a16:colId xmlns:a16="http://schemas.microsoft.com/office/drawing/2014/main" val="1483003610"/>
                    </a:ext>
                  </a:extLst>
                </a:gridCol>
                <a:gridCol w="3078656">
                  <a:extLst>
                    <a:ext uri="{9D8B030D-6E8A-4147-A177-3AD203B41FA5}">
                      <a16:colId xmlns:a16="http://schemas.microsoft.com/office/drawing/2014/main" val="1235550350"/>
                    </a:ext>
                  </a:extLst>
                </a:gridCol>
                <a:gridCol w="3078656">
                  <a:extLst>
                    <a:ext uri="{9D8B030D-6E8A-4147-A177-3AD203B41FA5}">
                      <a16:colId xmlns:a16="http://schemas.microsoft.com/office/drawing/2014/main" val="1959653955"/>
                    </a:ext>
                  </a:extLst>
                </a:gridCol>
                <a:gridCol w="3078656">
                  <a:extLst>
                    <a:ext uri="{9D8B030D-6E8A-4147-A177-3AD203B41FA5}">
                      <a16:colId xmlns:a16="http://schemas.microsoft.com/office/drawing/2014/main" val="3461459259"/>
                    </a:ext>
                  </a:extLst>
                </a:gridCol>
              </a:tblGrid>
              <a:tr h="950063">
                <a:tc>
                  <a:txBody>
                    <a:bodyPr/>
                    <a:lstStyle/>
                    <a:p>
                      <a:pPr marL="0" marR="0">
                        <a:lnSpc>
                          <a:spcPct val="115000"/>
                        </a:lnSpc>
                        <a:spcAft>
                          <a:spcPts val="800"/>
                        </a:spcAft>
                        <a:buNone/>
                        <a:tabLst>
                          <a:tab pos="2305050" algn="l"/>
                        </a:tabLst>
                      </a:pPr>
                      <a:r>
                        <a:rPr lang="en-US" sz="1800" kern="100" dirty="0">
                          <a:effectLst/>
                          <a:latin typeface="Montserrat" panose="00000500000000000000" pitchFamily="2" charset="0"/>
                        </a:rPr>
                        <a:t>Category of Taxable Person</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Aft>
                          <a:spcPts val="800"/>
                        </a:spcAft>
                        <a:buNone/>
                        <a:tabLst>
                          <a:tab pos="2305050" algn="l"/>
                        </a:tabLst>
                      </a:pPr>
                      <a:r>
                        <a:rPr lang="en-US" sz="1800" kern="100">
                          <a:effectLst/>
                          <a:latin typeface="Montserrat" panose="00000500000000000000" pitchFamily="2" charset="0"/>
                        </a:rPr>
                        <a:t>Tax Period Cycle</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Aft>
                          <a:spcPts val="800"/>
                        </a:spcAft>
                        <a:buNone/>
                        <a:tabLst>
                          <a:tab pos="2305050" algn="l"/>
                        </a:tabLst>
                      </a:pPr>
                      <a:r>
                        <a:rPr lang="en-US" sz="1800" kern="100">
                          <a:effectLst/>
                          <a:latin typeface="Montserrat" panose="00000500000000000000" pitchFamily="2" charset="0"/>
                        </a:rPr>
                        <a:t>Tax Period End Date Pattern</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Aft>
                          <a:spcPts val="800"/>
                        </a:spcAft>
                        <a:buNone/>
                        <a:tabLst>
                          <a:tab pos="2305050" algn="l"/>
                        </a:tabLst>
                      </a:pPr>
                      <a:r>
                        <a:rPr lang="en-US" sz="1800" kern="100">
                          <a:effectLst/>
                          <a:latin typeface="Montserrat" panose="00000500000000000000" pitchFamily="2" charset="0"/>
                        </a:rPr>
                        <a:t>Corresponding Tax Year End</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39568490"/>
                  </a:ext>
                </a:extLst>
              </a:tr>
              <a:tr h="953133">
                <a:tc rowSpan="3">
                  <a:txBody>
                    <a:bodyPr/>
                    <a:lstStyle/>
                    <a:p>
                      <a:pPr marL="0" marR="0">
                        <a:lnSpc>
                          <a:spcPct val="115000"/>
                        </a:lnSpc>
                        <a:spcAft>
                          <a:spcPts val="800"/>
                        </a:spcAft>
                        <a:buNone/>
                        <a:tabLst>
                          <a:tab pos="2305050" algn="l"/>
                        </a:tabLst>
                      </a:pPr>
                      <a:r>
                        <a:rPr lang="en-US" sz="1800" kern="100" dirty="0">
                          <a:effectLst/>
                          <a:latin typeface="Montserrat" panose="00000500000000000000" pitchFamily="2" charset="0"/>
                        </a:rPr>
                        <a:t>Registered on Quarterly basis</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Aft>
                          <a:spcPts val="800"/>
                        </a:spcAft>
                        <a:buNone/>
                        <a:tabLst>
                          <a:tab pos="2305050" algn="l"/>
                        </a:tabLst>
                      </a:pPr>
                      <a:r>
                        <a:rPr lang="en-US" sz="1800" kern="100">
                          <a:effectLst/>
                          <a:latin typeface="Montserrat" panose="00000500000000000000" pitchFamily="2" charset="0"/>
                        </a:rPr>
                        <a:t>Quarterly</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Aft>
                          <a:spcPts val="800"/>
                        </a:spcAft>
                        <a:buNone/>
                        <a:tabLst>
                          <a:tab pos="2305050" algn="l"/>
                        </a:tabLst>
                      </a:pPr>
                      <a:r>
                        <a:rPr lang="en-US" sz="1800" kern="100">
                          <a:effectLst/>
                          <a:latin typeface="Montserrat" panose="00000500000000000000" pitchFamily="2" charset="0"/>
                        </a:rPr>
                        <a:t>Tax period ends on 31 January and every quarter thereafter</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Aft>
                          <a:spcPts val="800"/>
                        </a:spcAft>
                        <a:buNone/>
                        <a:tabLst>
                          <a:tab pos="2305050" algn="l"/>
                        </a:tabLst>
                      </a:pPr>
                      <a:r>
                        <a:rPr lang="en-US" sz="1800" kern="100" dirty="0">
                          <a:effectLst/>
                          <a:latin typeface="Montserrat" panose="00000500000000000000" pitchFamily="2" charset="0"/>
                        </a:rPr>
                        <a:t>31 January</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6630707"/>
                  </a:ext>
                </a:extLst>
              </a:tr>
              <a:tr h="953133">
                <a:tc vMerge="1">
                  <a:txBody>
                    <a:bodyPr/>
                    <a:lstStyle/>
                    <a:p>
                      <a:endParaRPr lang="en-US"/>
                    </a:p>
                  </a:txBody>
                  <a:tcPr/>
                </a:tc>
                <a:tc>
                  <a:txBody>
                    <a:bodyPr/>
                    <a:lstStyle/>
                    <a:p>
                      <a:pPr marL="0" marR="0">
                        <a:lnSpc>
                          <a:spcPct val="115000"/>
                        </a:lnSpc>
                        <a:spcAft>
                          <a:spcPts val="800"/>
                        </a:spcAft>
                        <a:buNone/>
                        <a:tabLst>
                          <a:tab pos="2305050" algn="l"/>
                        </a:tabLst>
                      </a:pPr>
                      <a:r>
                        <a:rPr lang="en-US" sz="1800" kern="100" dirty="0">
                          <a:effectLst/>
                          <a:latin typeface="Montserrat" panose="00000500000000000000" pitchFamily="2" charset="0"/>
                        </a:rPr>
                        <a:t>Quarterly</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Aft>
                          <a:spcPts val="800"/>
                        </a:spcAft>
                        <a:buNone/>
                        <a:tabLst>
                          <a:tab pos="2305050" algn="l"/>
                        </a:tabLst>
                      </a:pPr>
                      <a:r>
                        <a:rPr lang="en-US" sz="1800" kern="100" dirty="0">
                          <a:effectLst/>
                          <a:latin typeface="Montserrat" panose="00000500000000000000" pitchFamily="2" charset="0"/>
                        </a:rPr>
                        <a:t>Tax period ends on the last day of February and every quarter thereafter</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Aft>
                          <a:spcPts val="800"/>
                        </a:spcAft>
                        <a:buNone/>
                        <a:tabLst>
                          <a:tab pos="2305050" algn="l"/>
                        </a:tabLst>
                      </a:pPr>
                      <a:r>
                        <a:rPr lang="en-US" sz="1800" kern="100">
                          <a:effectLst/>
                          <a:latin typeface="Montserrat" panose="00000500000000000000" pitchFamily="2" charset="0"/>
                        </a:rPr>
                        <a:t>Last day of February</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733094"/>
                  </a:ext>
                </a:extLst>
              </a:tr>
              <a:tr h="866696">
                <a:tc vMerge="1">
                  <a:txBody>
                    <a:bodyPr/>
                    <a:lstStyle/>
                    <a:p>
                      <a:endParaRPr lang="en-US"/>
                    </a:p>
                  </a:txBody>
                  <a:tcPr/>
                </a:tc>
                <a:tc>
                  <a:txBody>
                    <a:bodyPr/>
                    <a:lstStyle/>
                    <a:p>
                      <a:pPr marL="0" marR="0">
                        <a:lnSpc>
                          <a:spcPct val="115000"/>
                        </a:lnSpc>
                        <a:spcAft>
                          <a:spcPts val="800"/>
                        </a:spcAft>
                        <a:buNone/>
                        <a:tabLst>
                          <a:tab pos="2305050" algn="l"/>
                        </a:tabLst>
                      </a:pPr>
                      <a:r>
                        <a:rPr lang="en-US" sz="1800" kern="100" dirty="0">
                          <a:effectLst/>
                          <a:latin typeface="Montserrat" panose="00000500000000000000" pitchFamily="2" charset="0"/>
                        </a:rPr>
                        <a:t>Quarterly</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Aft>
                          <a:spcPts val="800"/>
                        </a:spcAft>
                        <a:buNone/>
                        <a:tabLst>
                          <a:tab pos="2305050" algn="l"/>
                        </a:tabLst>
                      </a:pPr>
                      <a:r>
                        <a:rPr lang="en-US" sz="1800" kern="100" dirty="0">
                          <a:effectLst/>
                          <a:latin typeface="Montserrat" panose="00000500000000000000" pitchFamily="2" charset="0"/>
                        </a:rPr>
                        <a:t>Tax period ends on 31 March and every quarter thereafter</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Aft>
                          <a:spcPts val="800"/>
                        </a:spcAft>
                        <a:buNone/>
                        <a:tabLst>
                          <a:tab pos="2305050" algn="l"/>
                        </a:tabLst>
                      </a:pPr>
                      <a:r>
                        <a:rPr lang="en-US" sz="1800" kern="100">
                          <a:effectLst/>
                          <a:latin typeface="Montserrat" panose="00000500000000000000" pitchFamily="2" charset="0"/>
                        </a:rPr>
                        <a:t>31 March</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67737232"/>
                  </a:ext>
                </a:extLst>
              </a:tr>
              <a:tr h="991038">
                <a:tc>
                  <a:txBody>
                    <a:bodyPr/>
                    <a:lstStyle/>
                    <a:p>
                      <a:pPr marL="0" marR="0">
                        <a:lnSpc>
                          <a:spcPct val="115000"/>
                        </a:lnSpc>
                        <a:spcAft>
                          <a:spcPts val="800"/>
                        </a:spcAft>
                        <a:buNone/>
                        <a:tabLst>
                          <a:tab pos="2305050" algn="l"/>
                        </a:tabLst>
                      </a:pPr>
                      <a:r>
                        <a:rPr lang="en-US" sz="1800" kern="100" dirty="0">
                          <a:effectLst/>
                          <a:latin typeface="Montserrat" panose="00000500000000000000" pitchFamily="2" charset="0"/>
                        </a:rPr>
                        <a:t>Registered on a monthly basis</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Aft>
                          <a:spcPts val="800"/>
                        </a:spcAft>
                        <a:buNone/>
                        <a:tabLst>
                          <a:tab pos="2305050" algn="l"/>
                        </a:tabLst>
                      </a:pPr>
                      <a:r>
                        <a:rPr lang="en-US" sz="1800" kern="100" dirty="0">
                          <a:effectLst/>
                          <a:latin typeface="Montserrat" panose="00000500000000000000" pitchFamily="2" charset="0"/>
                        </a:rPr>
                        <a:t>Monthly</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Aft>
                          <a:spcPts val="800"/>
                        </a:spcAft>
                        <a:buNone/>
                        <a:tabLst>
                          <a:tab pos="2305050" algn="l"/>
                        </a:tabLst>
                      </a:pPr>
                      <a:r>
                        <a:rPr lang="en-US" sz="1800" kern="100" dirty="0">
                          <a:effectLst/>
                          <a:latin typeface="Montserrat" panose="00000500000000000000" pitchFamily="2" charset="0"/>
                        </a:rPr>
                        <a:t>Tax period ends at the end of each calendar month</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Aft>
                          <a:spcPts val="800"/>
                        </a:spcAft>
                        <a:buNone/>
                        <a:tabLst>
                          <a:tab pos="2305050" algn="l"/>
                        </a:tabLst>
                      </a:pPr>
                      <a:r>
                        <a:rPr lang="en-US" sz="1800" kern="100" dirty="0">
                          <a:effectLst/>
                          <a:latin typeface="Montserrat" panose="00000500000000000000" pitchFamily="2" charset="0"/>
                        </a:rPr>
                        <a:t>31 December </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6903480"/>
                  </a:ext>
                </a:extLst>
              </a:tr>
            </a:tbl>
          </a:graphicData>
        </a:graphic>
      </p:graphicFrame>
      <p:sp>
        <p:nvSpPr>
          <p:cNvPr id="7" name="Slide Number Placeholder 6">
            <a:extLst>
              <a:ext uri="{FF2B5EF4-FFF2-40B4-BE49-F238E27FC236}">
                <a16:creationId xmlns:a16="http://schemas.microsoft.com/office/drawing/2014/main" id="{7189BB29-44C3-67CD-92F9-CDD3D010173D}"/>
              </a:ext>
            </a:extLst>
          </p:cNvPr>
          <p:cNvSpPr>
            <a:spLocks noGrp="1"/>
          </p:cNvSpPr>
          <p:nvPr>
            <p:ph type="sldNum" sz="quarter" idx="12"/>
          </p:nvPr>
        </p:nvSpPr>
        <p:spPr/>
        <p:txBody>
          <a:bodyPr/>
          <a:lstStyle/>
          <a:p>
            <a:fld id="{9EEF8FA0-0E28-45DA-A438-FD13269BAD6D}" type="slidenum">
              <a:rPr lang="en-US" smtClean="0"/>
              <a:t>22</a:t>
            </a:fld>
            <a:endParaRPr lang="en-US" dirty="0"/>
          </a:p>
        </p:txBody>
      </p:sp>
    </p:spTree>
    <p:extLst>
      <p:ext uri="{BB962C8B-B14F-4D97-AF65-F5344CB8AC3E}">
        <p14:creationId xmlns:p14="http://schemas.microsoft.com/office/powerpoint/2010/main" val="3539012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CAE10-55C9-31E7-F276-0EACA493F77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E5CAC77-9428-5FB3-6FBE-79C5AF3E4548}"/>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9E29E630-AE00-3F6F-8FEF-C65633318DE1}"/>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FA7E3603-6A1D-3155-D188-FDA5A6D7ECA7}"/>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1DE00647-12F7-8E03-764B-990FB4544E08}"/>
              </a:ext>
            </a:extLst>
          </p:cNvPr>
          <p:cNvSpPr txBox="1">
            <a:spLocks/>
          </p:cNvSpPr>
          <p:nvPr/>
        </p:nvSpPr>
        <p:spPr>
          <a:xfrm>
            <a:off x="1551007" y="456450"/>
            <a:ext cx="12405907"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Duration of Tax Period</a:t>
            </a:r>
          </a:p>
        </p:txBody>
      </p:sp>
      <p:pic>
        <p:nvPicPr>
          <p:cNvPr id="5" name="Picture 4">
            <a:extLst>
              <a:ext uri="{FF2B5EF4-FFF2-40B4-BE49-F238E27FC236}">
                <a16:creationId xmlns:a16="http://schemas.microsoft.com/office/drawing/2014/main" id="{397F21A9-5532-6DA2-4D4F-A5615D5154F4}"/>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5593FEFE-72FC-7AEA-70D7-CA55FA1BBAA2}"/>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9" name="Diagram 8">
            <a:extLst>
              <a:ext uri="{FF2B5EF4-FFF2-40B4-BE49-F238E27FC236}">
                <a16:creationId xmlns:a16="http://schemas.microsoft.com/office/drawing/2014/main" id="{597BC4D3-2186-4E63-B407-22C0EE1984E8}"/>
              </a:ext>
            </a:extLst>
          </p:cNvPr>
          <p:cNvGraphicFramePr/>
          <p:nvPr>
            <p:extLst>
              <p:ext uri="{D42A27DB-BD31-4B8C-83A1-F6EECF244321}">
                <p14:modId xmlns:p14="http://schemas.microsoft.com/office/powerpoint/2010/main" val="4244637619"/>
              </p:ext>
            </p:extLst>
          </p:nvPr>
        </p:nvGraphicFramePr>
        <p:xfrm>
          <a:off x="1684013" y="2084080"/>
          <a:ext cx="12272902" cy="7456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16">
            <a:extLst>
              <a:ext uri="{FF2B5EF4-FFF2-40B4-BE49-F238E27FC236}">
                <a16:creationId xmlns:a16="http://schemas.microsoft.com/office/drawing/2014/main" id="{7F234529-EA25-09CA-47C5-0FFDA6F75ED1}"/>
              </a:ext>
            </a:extLst>
          </p:cNvPr>
          <p:cNvSpPr txBox="1"/>
          <p:nvPr/>
        </p:nvSpPr>
        <p:spPr>
          <a:xfrm>
            <a:off x="1679172" y="2067702"/>
            <a:ext cx="12153208" cy="1066800"/>
          </a:xfrm>
          <a:prstGeom prst="rect">
            <a:avLst/>
          </a:prstGeom>
          <a:solidFill>
            <a:srgbClr val="000000">
              <a:alpha val="0"/>
            </a:srgbClr>
          </a:solidFill>
        </p:spPr>
        <p:txBody>
          <a:bodyPr lIns="0" tIns="0" rIns="0" bIns="0" rtlCol="0" anchor="t"/>
          <a:lstStyle/>
          <a:p>
            <a:pPr marL="285750" lvl="0" indent="-285750" algn="just">
              <a:buFont typeface="Arial" panose="020B0604020202020204" pitchFamily="34" charset="0"/>
              <a:buChar char="•"/>
            </a:pPr>
            <a:r>
              <a:rPr lang="en-US" sz="2000" dirty="0">
                <a:latin typeface="Montserrat" panose="00000500000000000000" pitchFamily="2" charset="0"/>
              </a:rPr>
              <a:t>The </a:t>
            </a:r>
            <a:r>
              <a:rPr lang="en-US" sz="2000" b="1" dirty="0">
                <a:latin typeface="Montserrat" panose="00000500000000000000" pitchFamily="2" charset="0"/>
              </a:rPr>
              <a:t>standard</a:t>
            </a:r>
            <a:r>
              <a:rPr lang="en-US" sz="2000" dirty="0">
                <a:latin typeface="Montserrat" panose="00000500000000000000" pitchFamily="2" charset="0"/>
              </a:rPr>
              <a:t> Tax Period is </a:t>
            </a:r>
            <a:r>
              <a:rPr lang="en-US" sz="2000" b="1" dirty="0">
                <a:latin typeface="Montserrat" panose="00000500000000000000" pitchFamily="2" charset="0"/>
              </a:rPr>
              <a:t>three calendar months</a:t>
            </a:r>
            <a:r>
              <a:rPr lang="en-US" sz="2000" dirty="0">
                <a:latin typeface="Montserrat" panose="00000500000000000000" pitchFamily="2" charset="0"/>
              </a:rPr>
              <a:t>, ending on a date set by the Authority.</a:t>
            </a:r>
          </a:p>
          <a:p>
            <a:pPr marL="285750" lvl="0" indent="-285750" algn="just">
              <a:buFont typeface="Arial" panose="020B0604020202020204" pitchFamily="34" charset="0"/>
              <a:buChar char="•"/>
            </a:pPr>
            <a:r>
              <a:rPr lang="en-US" sz="2000" dirty="0">
                <a:latin typeface="Montserrat" panose="00000500000000000000" pitchFamily="2" charset="0"/>
              </a:rPr>
              <a:t>The Authority may assign a shorter or longer Tax Period if required to reduce tax evasion risks, improve compliance monitoring or tax collection, or lessen administrative or compliance burdens.</a:t>
            </a:r>
          </a:p>
          <a:p>
            <a:pPr lvl="0" algn="just"/>
            <a:endParaRPr lang="en-US" sz="2000" dirty="0">
              <a:latin typeface="Montserrat" panose="00000500000000000000" pitchFamily="2" charset="0"/>
            </a:endParaRPr>
          </a:p>
        </p:txBody>
      </p:sp>
      <p:sp>
        <p:nvSpPr>
          <p:cNvPr id="7" name="Slide Number Placeholder 6">
            <a:extLst>
              <a:ext uri="{FF2B5EF4-FFF2-40B4-BE49-F238E27FC236}">
                <a16:creationId xmlns:a16="http://schemas.microsoft.com/office/drawing/2014/main" id="{FEB47E61-0C1D-B00F-C669-8D6716A231F9}"/>
              </a:ext>
            </a:extLst>
          </p:cNvPr>
          <p:cNvSpPr>
            <a:spLocks noGrp="1"/>
          </p:cNvSpPr>
          <p:nvPr>
            <p:ph type="sldNum" sz="quarter" idx="12"/>
          </p:nvPr>
        </p:nvSpPr>
        <p:spPr/>
        <p:txBody>
          <a:bodyPr/>
          <a:lstStyle/>
          <a:p>
            <a:fld id="{9EEF8FA0-0E28-45DA-A438-FD13269BAD6D}" type="slidenum">
              <a:rPr lang="en-US" smtClean="0"/>
              <a:t>23</a:t>
            </a:fld>
            <a:endParaRPr lang="en-US" dirty="0"/>
          </a:p>
        </p:txBody>
      </p:sp>
    </p:spTree>
    <p:extLst>
      <p:ext uri="{BB962C8B-B14F-4D97-AF65-F5344CB8AC3E}">
        <p14:creationId xmlns:p14="http://schemas.microsoft.com/office/powerpoint/2010/main" val="3752651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AE376-3BE9-6BA0-4B10-3D9FB5328A0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FBD4162-FC3C-1389-3A64-E07E92515B7F}"/>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05BFBF23-09FB-FA89-A905-601F990100ED}"/>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4D6D1DE3-61BC-5E44-3F22-EF5CA2853E0C}"/>
              </a:ext>
            </a:extLst>
          </p:cNvPr>
          <p:cNvSpPr txBox="1">
            <a:spLocks/>
          </p:cNvSpPr>
          <p:nvPr/>
        </p:nvSpPr>
        <p:spPr>
          <a:xfrm>
            <a:off x="3376865" y="3687394"/>
            <a:ext cx="6812643"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Tax Groups</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5CA8EEBC-A55B-7569-61DF-BA54FFD7E6B6}"/>
              </a:ext>
            </a:extLst>
          </p:cNvPr>
          <p:cNvSpPr>
            <a:spLocks noGrp="1"/>
          </p:cNvSpPr>
          <p:nvPr>
            <p:ph type="sldNum" sz="quarter" idx="12"/>
          </p:nvPr>
        </p:nvSpPr>
        <p:spPr/>
        <p:txBody>
          <a:bodyPr/>
          <a:lstStyle/>
          <a:p>
            <a:fld id="{9EEF8FA0-0E28-45DA-A438-FD13269BAD6D}" type="slidenum">
              <a:rPr lang="en-US" smtClean="0"/>
              <a:t>24</a:t>
            </a:fld>
            <a:endParaRPr lang="en-US" dirty="0"/>
          </a:p>
        </p:txBody>
      </p:sp>
    </p:spTree>
    <p:extLst>
      <p:ext uri="{BB962C8B-B14F-4D97-AF65-F5344CB8AC3E}">
        <p14:creationId xmlns:p14="http://schemas.microsoft.com/office/powerpoint/2010/main" val="2746133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127BF-F787-96D4-E86B-E523C9C3E41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94DFDBC-ED46-6774-BC95-6866EB97FF26}"/>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41213F84-AFAD-AEB9-FA51-788377143B21}"/>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CE2201A5-B695-F987-B506-9DBCF58EA65B}"/>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4D41E9C1-0296-0892-36E1-2C4753A8D1A5}"/>
              </a:ext>
            </a:extLst>
          </p:cNvPr>
          <p:cNvSpPr txBox="1">
            <a:spLocks/>
          </p:cNvSpPr>
          <p:nvPr/>
        </p:nvSpPr>
        <p:spPr>
          <a:xfrm>
            <a:off x="1551007" y="456450"/>
            <a:ext cx="12331247"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Tax Group</a:t>
            </a:r>
          </a:p>
        </p:txBody>
      </p:sp>
      <p:pic>
        <p:nvPicPr>
          <p:cNvPr id="5" name="Picture 4">
            <a:extLst>
              <a:ext uri="{FF2B5EF4-FFF2-40B4-BE49-F238E27FC236}">
                <a16:creationId xmlns:a16="http://schemas.microsoft.com/office/drawing/2014/main" id="{49668BF0-D863-64B1-5D15-BDBF9832B2F7}"/>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D232121A-DC8F-9B1D-0B3C-3191738070DA}"/>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6">
            <a:extLst>
              <a:ext uri="{FF2B5EF4-FFF2-40B4-BE49-F238E27FC236}">
                <a16:creationId xmlns:a16="http://schemas.microsoft.com/office/drawing/2014/main" id="{D8BCB19E-6717-01CC-3C26-6D7ED60AD443}"/>
              </a:ext>
            </a:extLst>
          </p:cNvPr>
          <p:cNvSpPr txBox="1"/>
          <p:nvPr/>
        </p:nvSpPr>
        <p:spPr>
          <a:xfrm>
            <a:off x="1551008" y="1934545"/>
            <a:ext cx="12331247" cy="5324535"/>
          </a:xfrm>
          <a:prstGeom prst="rect">
            <a:avLst/>
          </a:prstGeom>
          <a:noFill/>
        </p:spPr>
        <p:txBody>
          <a:bodyPr wrap="square">
            <a:spAutoFit/>
          </a:bodyPr>
          <a:lstStyle/>
          <a:p>
            <a:pPr algn="just"/>
            <a:r>
              <a:rPr lang="en-US" sz="2000" dirty="0">
                <a:latin typeface="Montserrat" panose="00000500000000000000" pitchFamily="2" charset="0"/>
              </a:rPr>
              <a:t>A Tax Group allows </a:t>
            </a:r>
            <a:r>
              <a:rPr lang="en-US" sz="2000" b="1" dirty="0">
                <a:latin typeface="Montserrat" panose="00000500000000000000" pitchFamily="2" charset="0"/>
              </a:rPr>
              <a:t>two or more related businesses </a:t>
            </a:r>
            <a:r>
              <a:rPr lang="en-US" sz="2000" dirty="0">
                <a:latin typeface="Montserrat" panose="00000500000000000000" pitchFamily="2" charset="0"/>
              </a:rPr>
              <a:t>operating in the UAE to </a:t>
            </a:r>
            <a:r>
              <a:rPr lang="en-US" sz="2000" b="1" dirty="0">
                <a:latin typeface="Montserrat" panose="00000500000000000000" pitchFamily="2" charset="0"/>
              </a:rPr>
              <a:t>register as a single</a:t>
            </a:r>
            <a:r>
              <a:rPr lang="en-US" sz="2000" dirty="0">
                <a:latin typeface="Montserrat" panose="00000500000000000000" pitchFamily="2" charset="0"/>
              </a:rPr>
              <a:t> taxable person for VAT purposes. To be eligible: </a:t>
            </a:r>
          </a:p>
          <a:p>
            <a:pPr marL="285750" indent="-285750" algn="just">
              <a:buFont typeface="Arial" panose="020B0604020202020204" pitchFamily="34" charset="0"/>
              <a:buChar char="•"/>
            </a:pPr>
            <a:r>
              <a:rPr lang="en-US" sz="2000" dirty="0">
                <a:latin typeface="Montserrat" panose="00000500000000000000" pitchFamily="2" charset="0"/>
              </a:rPr>
              <a:t>Each member must have a </a:t>
            </a:r>
            <a:r>
              <a:rPr lang="en-US" sz="2000" b="1" dirty="0">
                <a:latin typeface="Montserrat" panose="00000500000000000000" pitchFamily="2" charset="0"/>
              </a:rPr>
              <a:t>place of establishment </a:t>
            </a:r>
          </a:p>
          <a:p>
            <a:pPr marL="285750" indent="-285750" algn="just">
              <a:buFont typeface="Arial" panose="020B0604020202020204" pitchFamily="34" charset="0"/>
              <a:buChar char="•"/>
            </a:pPr>
            <a:r>
              <a:rPr lang="en-US" sz="2000" b="1" dirty="0">
                <a:latin typeface="Montserrat" panose="00000500000000000000" pitchFamily="2" charset="0"/>
              </a:rPr>
              <a:t>Fixed establishment </a:t>
            </a:r>
            <a:r>
              <a:rPr lang="en-US" sz="2000" dirty="0">
                <a:latin typeface="Montserrat" panose="00000500000000000000" pitchFamily="2" charset="0"/>
              </a:rPr>
              <a:t>in the UAE, </a:t>
            </a:r>
          </a:p>
          <a:p>
            <a:pPr marL="285750" indent="-285750" algn="just">
              <a:buFont typeface="Arial" panose="020B0604020202020204" pitchFamily="34" charset="0"/>
              <a:buChar char="•"/>
            </a:pPr>
            <a:r>
              <a:rPr lang="en-US" sz="2000" dirty="0">
                <a:latin typeface="Montserrat" panose="00000500000000000000" pitchFamily="2" charset="0"/>
              </a:rPr>
              <a:t>Be a </a:t>
            </a:r>
            <a:r>
              <a:rPr lang="en-US" sz="2000" b="1" dirty="0">
                <a:latin typeface="Montserrat" panose="00000500000000000000" pitchFamily="2" charset="0"/>
              </a:rPr>
              <a:t>related party</a:t>
            </a:r>
            <a:r>
              <a:rPr lang="en-US" sz="2000" dirty="0">
                <a:latin typeface="Montserrat" panose="00000500000000000000" pitchFamily="2" charset="0"/>
              </a:rPr>
              <a:t>, and </a:t>
            </a:r>
          </a:p>
          <a:p>
            <a:pPr marL="285750" indent="-285750" algn="just">
              <a:buFont typeface="Arial" panose="020B0604020202020204" pitchFamily="34" charset="0"/>
              <a:buChar char="•"/>
            </a:pPr>
            <a:r>
              <a:rPr lang="en-US" sz="2000" dirty="0">
                <a:latin typeface="Montserrat" panose="00000500000000000000" pitchFamily="2" charset="0"/>
              </a:rPr>
              <a:t>Be under </a:t>
            </a:r>
            <a:r>
              <a:rPr lang="en-US" sz="2000" b="1" dirty="0">
                <a:latin typeface="Montserrat" panose="00000500000000000000" pitchFamily="2" charset="0"/>
              </a:rPr>
              <a:t>common control.</a:t>
            </a:r>
          </a:p>
          <a:p>
            <a:pPr algn="just"/>
            <a:endParaRPr lang="en-US" sz="2000" dirty="0">
              <a:latin typeface="Montserrat" panose="00000500000000000000" pitchFamily="2" charset="0"/>
            </a:endParaRPr>
          </a:p>
          <a:p>
            <a:pPr algn="just"/>
            <a:r>
              <a:rPr lang="en-US" sz="2000" dirty="0">
                <a:latin typeface="Montserrat" panose="00000500000000000000" pitchFamily="2" charset="0"/>
              </a:rPr>
              <a:t>The group must appoint a </a:t>
            </a:r>
            <a:r>
              <a:rPr lang="en-US" sz="2000" b="1" dirty="0">
                <a:latin typeface="Montserrat" panose="00000500000000000000" pitchFamily="2" charset="0"/>
              </a:rPr>
              <a:t>representative member, responsible for filing VAT returns and fulfilling compliance obligations</a:t>
            </a:r>
            <a:r>
              <a:rPr lang="en-US" sz="2000" dirty="0">
                <a:latin typeface="Montserrat" panose="00000500000000000000" pitchFamily="2" charset="0"/>
              </a:rPr>
              <a:t> for the entire group. Once approved, the group is </a:t>
            </a:r>
            <a:r>
              <a:rPr lang="en-US" sz="2000" b="1" dirty="0">
                <a:latin typeface="Montserrat" panose="00000500000000000000" pitchFamily="2" charset="0"/>
              </a:rPr>
              <a:t>treated as a single entity for VAT purposes</a:t>
            </a:r>
            <a:r>
              <a:rPr lang="en-US" sz="2000" dirty="0">
                <a:latin typeface="Montserrat" panose="00000500000000000000" pitchFamily="2" charset="0"/>
              </a:rPr>
              <a:t>, and </a:t>
            </a:r>
            <a:r>
              <a:rPr lang="en-US" sz="2000" b="1" dirty="0">
                <a:latin typeface="Montserrat" panose="00000500000000000000" pitchFamily="2" charset="0"/>
              </a:rPr>
              <a:t>transactions between group members are disregarded for VAT purposes</a:t>
            </a:r>
            <a:r>
              <a:rPr lang="en-US" sz="2000" dirty="0">
                <a:latin typeface="Montserrat" panose="00000500000000000000" pitchFamily="2" charset="0"/>
              </a:rPr>
              <a:t>. </a:t>
            </a:r>
          </a:p>
          <a:p>
            <a:pPr algn="just"/>
            <a:endParaRPr lang="en-US" sz="2000" dirty="0">
              <a:latin typeface="Montserrat" panose="00000500000000000000" pitchFamily="2" charset="0"/>
            </a:endParaRPr>
          </a:p>
          <a:p>
            <a:pPr algn="just"/>
            <a:r>
              <a:rPr lang="en-US" sz="2000" dirty="0">
                <a:latin typeface="Montserrat" panose="00000500000000000000" pitchFamily="2" charset="0"/>
              </a:rPr>
              <a:t>Tax Group registration is subject to </a:t>
            </a:r>
            <a:r>
              <a:rPr lang="en-US" sz="2000" b="1" dirty="0">
                <a:latin typeface="Montserrat" panose="00000500000000000000" pitchFamily="2" charset="0"/>
              </a:rPr>
              <a:t>approval by the Federal Tax Authority (FTA</a:t>
            </a:r>
            <a:r>
              <a:rPr lang="en-US" sz="2000" dirty="0">
                <a:latin typeface="Montserrat" panose="00000500000000000000" pitchFamily="2" charset="0"/>
              </a:rPr>
              <a:t>). The FTA may approve or reject an application and also has the authority to mandate the grouping of related parties where economic and financial integration exists. Additionally, the </a:t>
            </a:r>
            <a:r>
              <a:rPr lang="en-US" sz="2000" b="1" dirty="0">
                <a:latin typeface="Montserrat" panose="00000500000000000000" pitchFamily="2" charset="0"/>
              </a:rPr>
              <a:t>Authority may deregister the group or modify its composition.</a:t>
            </a:r>
          </a:p>
          <a:p>
            <a:pPr algn="just"/>
            <a:endParaRPr lang="en-US" sz="2000" dirty="0">
              <a:latin typeface="Montserrat" panose="00000500000000000000" pitchFamily="2" charset="0"/>
            </a:endParaRPr>
          </a:p>
        </p:txBody>
      </p:sp>
      <p:sp>
        <p:nvSpPr>
          <p:cNvPr id="9" name="Slide Number Placeholder 8">
            <a:extLst>
              <a:ext uri="{FF2B5EF4-FFF2-40B4-BE49-F238E27FC236}">
                <a16:creationId xmlns:a16="http://schemas.microsoft.com/office/drawing/2014/main" id="{0011A2D6-68A1-B4D8-263D-911C90034C90}"/>
              </a:ext>
            </a:extLst>
          </p:cNvPr>
          <p:cNvSpPr>
            <a:spLocks noGrp="1"/>
          </p:cNvSpPr>
          <p:nvPr>
            <p:ph type="sldNum" sz="quarter" idx="12"/>
          </p:nvPr>
        </p:nvSpPr>
        <p:spPr/>
        <p:txBody>
          <a:bodyPr/>
          <a:lstStyle/>
          <a:p>
            <a:fld id="{9EEF8FA0-0E28-45DA-A438-FD13269BAD6D}" type="slidenum">
              <a:rPr lang="en-US" smtClean="0"/>
              <a:t>25</a:t>
            </a:fld>
            <a:endParaRPr lang="en-US" dirty="0"/>
          </a:p>
        </p:txBody>
      </p:sp>
    </p:spTree>
    <p:extLst>
      <p:ext uri="{BB962C8B-B14F-4D97-AF65-F5344CB8AC3E}">
        <p14:creationId xmlns:p14="http://schemas.microsoft.com/office/powerpoint/2010/main" val="351723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774B9-E77A-D1E3-01FD-7B75DE550627}"/>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CFB4004-D51D-DC81-757D-646C1668B859}"/>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093DB3B6-36E6-2593-AE5A-042E0E327395}"/>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0B35AC7D-770F-38AA-AD28-AC085F34E31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80066C69-CC26-55E4-90C4-D3E4D84F26B4}"/>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Tax Group</a:t>
            </a:r>
          </a:p>
        </p:txBody>
      </p:sp>
      <p:pic>
        <p:nvPicPr>
          <p:cNvPr id="5" name="Picture 4">
            <a:extLst>
              <a:ext uri="{FF2B5EF4-FFF2-40B4-BE49-F238E27FC236}">
                <a16:creationId xmlns:a16="http://schemas.microsoft.com/office/drawing/2014/main" id="{65C9601C-33B5-79FB-1D7B-996105AA611B}"/>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B61F9B04-94E8-93D5-7BB5-143DC3076090}"/>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pic>
        <p:nvPicPr>
          <p:cNvPr id="11" name="Picture 10">
            <a:extLst>
              <a:ext uri="{FF2B5EF4-FFF2-40B4-BE49-F238E27FC236}">
                <a16:creationId xmlns:a16="http://schemas.microsoft.com/office/drawing/2014/main" id="{0480C5C8-1090-374E-48F1-34214C68FB7F}"/>
              </a:ext>
            </a:extLst>
          </p:cNvPr>
          <p:cNvPicPr>
            <a:picLocks noChangeAspect="1"/>
          </p:cNvPicPr>
          <p:nvPr/>
        </p:nvPicPr>
        <p:blipFill>
          <a:blip r:embed="rId3"/>
          <a:stretch>
            <a:fillRect/>
          </a:stretch>
        </p:blipFill>
        <p:spPr>
          <a:xfrm>
            <a:off x="1534383" y="1695800"/>
            <a:ext cx="12347872" cy="6166602"/>
          </a:xfrm>
          <a:prstGeom prst="rect">
            <a:avLst/>
          </a:prstGeom>
        </p:spPr>
      </p:pic>
      <p:sp>
        <p:nvSpPr>
          <p:cNvPr id="7" name="Slide Number Placeholder 6">
            <a:extLst>
              <a:ext uri="{FF2B5EF4-FFF2-40B4-BE49-F238E27FC236}">
                <a16:creationId xmlns:a16="http://schemas.microsoft.com/office/drawing/2014/main" id="{287CD250-1568-25DF-2A89-C280BCCFD36A}"/>
              </a:ext>
            </a:extLst>
          </p:cNvPr>
          <p:cNvSpPr>
            <a:spLocks noGrp="1"/>
          </p:cNvSpPr>
          <p:nvPr>
            <p:ph type="sldNum" sz="quarter" idx="12"/>
          </p:nvPr>
        </p:nvSpPr>
        <p:spPr/>
        <p:txBody>
          <a:bodyPr/>
          <a:lstStyle/>
          <a:p>
            <a:fld id="{9EEF8FA0-0E28-45DA-A438-FD13269BAD6D}" type="slidenum">
              <a:rPr lang="en-US" smtClean="0"/>
              <a:t>26</a:t>
            </a:fld>
            <a:endParaRPr lang="en-US" dirty="0"/>
          </a:p>
        </p:txBody>
      </p:sp>
    </p:spTree>
    <p:extLst>
      <p:ext uri="{BB962C8B-B14F-4D97-AF65-F5344CB8AC3E}">
        <p14:creationId xmlns:p14="http://schemas.microsoft.com/office/powerpoint/2010/main" val="1728405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A08A9-A487-7211-FF01-E8D5F12A8C2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7F7EC4B-D54A-27F5-5F43-ECFDF710FD0F}"/>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A7B52CD3-D052-0D53-DE96-A5E22A1A27C1}"/>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1CE1ED8C-363C-1260-95B0-2D21B682E2C9}"/>
              </a:ext>
            </a:extLst>
          </p:cNvPr>
          <p:cNvSpPr txBox="1">
            <a:spLocks/>
          </p:cNvSpPr>
          <p:nvPr/>
        </p:nvSpPr>
        <p:spPr>
          <a:xfrm>
            <a:off x="2593571" y="3687394"/>
            <a:ext cx="7847214"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VAT on Imports</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32098D59-1B3F-F7A3-D10F-3EC132EA7496}"/>
              </a:ext>
            </a:extLst>
          </p:cNvPr>
          <p:cNvSpPr>
            <a:spLocks noGrp="1"/>
          </p:cNvSpPr>
          <p:nvPr>
            <p:ph type="sldNum" sz="quarter" idx="12"/>
          </p:nvPr>
        </p:nvSpPr>
        <p:spPr/>
        <p:txBody>
          <a:bodyPr/>
          <a:lstStyle/>
          <a:p>
            <a:fld id="{9EEF8FA0-0E28-45DA-A438-FD13269BAD6D}" type="slidenum">
              <a:rPr lang="en-US" smtClean="0"/>
              <a:t>27</a:t>
            </a:fld>
            <a:endParaRPr lang="en-US" dirty="0"/>
          </a:p>
        </p:txBody>
      </p:sp>
    </p:spTree>
    <p:extLst>
      <p:ext uri="{BB962C8B-B14F-4D97-AF65-F5344CB8AC3E}">
        <p14:creationId xmlns:p14="http://schemas.microsoft.com/office/powerpoint/2010/main" val="3250569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481C9-38D6-BB78-B0E5-3B9DCDCF2EB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54AF9916-7EC4-7057-B49A-3FAD1A7A0357}"/>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06109100-FCA6-9ECC-27C1-A784675F3450}"/>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3D0309BD-7EBA-CDF7-D9E9-475EDDCFCA24}"/>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5FEB318A-3C51-75BF-0511-083EA5748D44}"/>
              </a:ext>
            </a:extLst>
          </p:cNvPr>
          <p:cNvSpPr txBox="1">
            <a:spLocks/>
          </p:cNvSpPr>
          <p:nvPr/>
        </p:nvSpPr>
        <p:spPr>
          <a:xfrm>
            <a:off x="1551007" y="672575"/>
            <a:ext cx="12378341"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Import of Goods</a:t>
            </a:r>
            <a:endParaRPr lang="en-IN" sz="3200" b="1" dirty="0">
              <a:solidFill>
                <a:srgbClr val="00843D"/>
              </a:solidFill>
              <a:latin typeface="Montserrat" pitchFamily="2" charset="0"/>
            </a:endParaRPr>
          </a:p>
        </p:txBody>
      </p:sp>
      <p:pic>
        <p:nvPicPr>
          <p:cNvPr id="5" name="Picture 4">
            <a:extLst>
              <a:ext uri="{FF2B5EF4-FFF2-40B4-BE49-F238E27FC236}">
                <a16:creationId xmlns:a16="http://schemas.microsoft.com/office/drawing/2014/main" id="{05384792-0B21-489F-5A6E-3C26A54D5BF8}"/>
              </a:ext>
            </a:extLst>
          </p:cNvPr>
          <p:cNvPicPr>
            <a:picLocks noChangeAspect="1"/>
          </p:cNvPicPr>
          <p:nvPr/>
        </p:nvPicPr>
        <p:blipFill>
          <a:blip r:embed="rId3"/>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D4B64D76-7011-0BEF-DE9C-C4146EC9AB76}"/>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16">
            <a:extLst>
              <a:ext uri="{FF2B5EF4-FFF2-40B4-BE49-F238E27FC236}">
                <a16:creationId xmlns:a16="http://schemas.microsoft.com/office/drawing/2014/main" id="{69E60B1C-2541-3055-8E5A-1D4A124C2D02}"/>
              </a:ext>
            </a:extLst>
          </p:cNvPr>
          <p:cNvSpPr txBox="1"/>
          <p:nvPr/>
        </p:nvSpPr>
        <p:spPr>
          <a:xfrm>
            <a:off x="1555503" y="1878205"/>
            <a:ext cx="12378342" cy="3165594"/>
          </a:xfrm>
          <a:prstGeom prst="rect">
            <a:avLst/>
          </a:prstGeom>
          <a:solidFill>
            <a:srgbClr val="000000">
              <a:alpha val="0"/>
            </a:srgbClr>
          </a:solidFill>
        </p:spPr>
        <p:txBody>
          <a:bodyPr lIns="0" tIns="0" rIns="0" bIns="0" rtlCol="0" anchor="t"/>
          <a:lstStyle/>
          <a:p>
            <a:pPr marL="0" lvl="1" algn="just" fontAlgn="base">
              <a:spcBef>
                <a:spcPts val="600"/>
              </a:spcBef>
              <a:spcAft>
                <a:spcPts val="600"/>
              </a:spcAft>
              <a:tabLst>
                <a:tab pos="4748213" algn="r"/>
              </a:tabLst>
            </a:pPr>
            <a:endParaRPr lang="en-US" dirty="0">
              <a:latin typeface="Montserrat" panose="00000500000000000000" pitchFamily="2" charset="0"/>
            </a:endParaRPr>
          </a:p>
          <a:p>
            <a:pPr marL="285750" lvl="1" indent="-285750" algn="just" fontAlgn="base">
              <a:spcBef>
                <a:spcPts val="600"/>
              </a:spcBef>
              <a:spcAft>
                <a:spcPts val="600"/>
              </a:spcAft>
              <a:buFont typeface="Arial" panose="020B0604020202020204" pitchFamily="34" charset="0"/>
              <a:buChar char="•"/>
              <a:tabLst>
                <a:tab pos="4748213" algn="r"/>
              </a:tabLst>
            </a:pPr>
            <a:r>
              <a:rPr lang="en-US" dirty="0">
                <a:latin typeface="Montserrat" panose="00000500000000000000" pitchFamily="2" charset="0"/>
              </a:rPr>
              <a:t>Under the reverse charge mechanism, the </a:t>
            </a:r>
            <a:r>
              <a:rPr lang="en-US" b="1" dirty="0">
                <a:latin typeface="Montserrat" panose="00000500000000000000" pitchFamily="2" charset="0"/>
              </a:rPr>
              <a:t>VAT-registered recipient</a:t>
            </a:r>
            <a:r>
              <a:rPr lang="en-US" dirty="0">
                <a:latin typeface="Montserrat" panose="00000500000000000000" pitchFamily="2" charset="0"/>
              </a:rPr>
              <a:t> accounts for VAT on imported goods instead of the supplier.</a:t>
            </a:r>
          </a:p>
          <a:p>
            <a:pPr marL="285750" lvl="1" indent="-285750" algn="just" fontAlgn="base">
              <a:spcBef>
                <a:spcPts val="600"/>
              </a:spcBef>
              <a:spcAft>
                <a:spcPts val="600"/>
              </a:spcAft>
              <a:buFont typeface="Arial" panose="020B0604020202020204" pitchFamily="34" charset="0"/>
              <a:buChar char="•"/>
              <a:tabLst>
                <a:tab pos="4748213" algn="r"/>
              </a:tabLst>
            </a:pPr>
            <a:r>
              <a:rPr lang="en-US" dirty="0">
                <a:latin typeface="Montserrat" panose="00000500000000000000" pitchFamily="2" charset="0"/>
              </a:rPr>
              <a:t>It applies when a </a:t>
            </a:r>
            <a:r>
              <a:rPr lang="en-US" b="1" dirty="0">
                <a:latin typeface="Montserrat" panose="00000500000000000000" pitchFamily="2" charset="0"/>
              </a:rPr>
              <a:t>VAT-registered person imports taxable goods for business use in the UAE</a:t>
            </a:r>
            <a:r>
              <a:rPr lang="en-US" dirty="0">
                <a:latin typeface="Montserrat" panose="00000500000000000000" pitchFamily="2" charset="0"/>
              </a:rPr>
              <a:t>. It does </a:t>
            </a:r>
            <a:r>
              <a:rPr lang="en-US" b="1" dirty="0">
                <a:latin typeface="Montserrat" panose="00000500000000000000" pitchFamily="2" charset="0"/>
              </a:rPr>
              <a:t>not apply to exempt supplies or to non-registered persons.</a:t>
            </a:r>
          </a:p>
          <a:p>
            <a:pPr marL="285750" lvl="1" indent="-285750" algn="just" fontAlgn="base">
              <a:spcBef>
                <a:spcPts val="600"/>
              </a:spcBef>
              <a:spcAft>
                <a:spcPts val="600"/>
              </a:spcAft>
              <a:buFont typeface="Arial" panose="020B0604020202020204" pitchFamily="34" charset="0"/>
              <a:buChar char="•"/>
              <a:tabLst>
                <a:tab pos="4748213" algn="r"/>
              </a:tabLst>
            </a:pPr>
            <a:r>
              <a:rPr lang="en-US" dirty="0">
                <a:latin typeface="Montserrat" panose="00000500000000000000" pitchFamily="2" charset="0"/>
              </a:rPr>
              <a:t>The mechanism is mainly used in </a:t>
            </a:r>
            <a:r>
              <a:rPr lang="en-US" b="1" dirty="0">
                <a:latin typeface="Montserrat" panose="00000500000000000000" pitchFamily="2" charset="0"/>
              </a:rPr>
              <a:t>cross-border transactions</a:t>
            </a:r>
            <a:r>
              <a:rPr lang="en-US" dirty="0">
                <a:latin typeface="Montserrat" panose="00000500000000000000" pitchFamily="2" charset="0"/>
              </a:rPr>
              <a:t>, so non-resident suppliers are not required to register for VAT in the UAE</a:t>
            </a:r>
            <a:r>
              <a:rPr lang="en-US" dirty="0">
                <a:latin typeface="Montserrat" panose="00000500000000000000" pitchFamily="2" charset="0"/>
                <a:cs typeface="Arial" panose="020B0604020202020204" pitchFamily="34" charset="0"/>
              </a:rPr>
              <a:t>.</a:t>
            </a:r>
          </a:p>
          <a:p>
            <a:pPr marL="285750" lvl="1" indent="-285750" algn="just" fontAlgn="base">
              <a:spcBef>
                <a:spcPts val="600"/>
              </a:spcBef>
              <a:spcAft>
                <a:spcPts val="600"/>
              </a:spcAft>
              <a:buFont typeface="Arial" panose="020B0604020202020204" pitchFamily="34" charset="0"/>
              <a:buChar char="•"/>
              <a:tabLst>
                <a:tab pos="4748213" algn="r"/>
              </a:tabLst>
            </a:pPr>
            <a:r>
              <a:rPr lang="en-US" dirty="0">
                <a:latin typeface="Montserrat" panose="00000500000000000000" pitchFamily="2" charset="0"/>
              </a:rPr>
              <a:t>The recipient reports </a:t>
            </a:r>
            <a:r>
              <a:rPr lang="en-US" b="1" dirty="0">
                <a:latin typeface="Montserrat" panose="00000500000000000000" pitchFamily="2" charset="0"/>
              </a:rPr>
              <a:t>output VAT</a:t>
            </a:r>
            <a:r>
              <a:rPr lang="en-US" dirty="0">
                <a:latin typeface="Montserrat" panose="00000500000000000000" pitchFamily="2" charset="0"/>
              </a:rPr>
              <a:t> in the VAT return and may </a:t>
            </a:r>
            <a:r>
              <a:rPr lang="en-US" b="1" dirty="0">
                <a:latin typeface="Montserrat" panose="00000500000000000000" pitchFamily="2" charset="0"/>
              </a:rPr>
              <a:t>recover the same amount as input VAT</a:t>
            </a:r>
            <a:r>
              <a:rPr lang="en-US" dirty="0">
                <a:latin typeface="Montserrat" panose="00000500000000000000" pitchFamily="2" charset="0"/>
              </a:rPr>
              <a:t>, subject to normal recovery rules.</a:t>
            </a:r>
          </a:p>
        </p:txBody>
      </p:sp>
      <p:grpSp>
        <p:nvGrpSpPr>
          <p:cNvPr id="9" name="Group 8">
            <a:extLst>
              <a:ext uri="{FF2B5EF4-FFF2-40B4-BE49-F238E27FC236}">
                <a16:creationId xmlns:a16="http://schemas.microsoft.com/office/drawing/2014/main" id="{CB52B945-34CD-9828-4479-BA2ECDC119F4}"/>
              </a:ext>
            </a:extLst>
          </p:cNvPr>
          <p:cNvGrpSpPr/>
          <p:nvPr/>
        </p:nvGrpSpPr>
        <p:grpSpPr>
          <a:xfrm>
            <a:off x="1429466" y="1679009"/>
            <a:ext cx="12530901" cy="7913562"/>
            <a:chOff x="21306" y="-2646746"/>
            <a:chExt cx="13840325" cy="7913562"/>
          </a:xfrm>
        </p:grpSpPr>
        <p:grpSp>
          <p:nvGrpSpPr>
            <p:cNvPr id="10" name="Group 9">
              <a:extLst>
                <a:ext uri="{FF2B5EF4-FFF2-40B4-BE49-F238E27FC236}">
                  <a16:creationId xmlns:a16="http://schemas.microsoft.com/office/drawing/2014/main" id="{832026D0-DAF8-0E36-A886-5B308A321639}"/>
                </a:ext>
              </a:extLst>
            </p:cNvPr>
            <p:cNvGrpSpPr/>
            <p:nvPr/>
          </p:nvGrpSpPr>
          <p:grpSpPr>
            <a:xfrm>
              <a:off x="21306" y="-2646746"/>
              <a:ext cx="13840325" cy="7913562"/>
              <a:chOff x="983022" y="-3697157"/>
              <a:chExt cx="10702070" cy="7913562"/>
            </a:xfrm>
          </p:grpSpPr>
          <p:grpSp>
            <p:nvGrpSpPr>
              <p:cNvPr id="12" name="Group 11">
                <a:extLst>
                  <a:ext uri="{FF2B5EF4-FFF2-40B4-BE49-F238E27FC236}">
                    <a16:creationId xmlns:a16="http://schemas.microsoft.com/office/drawing/2014/main" id="{A3DE34A3-24B8-3C0A-0B4C-E44394626F67}"/>
                  </a:ext>
                </a:extLst>
              </p:cNvPr>
              <p:cNvGrpSpPr/>
              <p:nvPr/>
            </p:nvGrpSpPr>
            <p:grpSpPr>
              <a:xfrm>
                <a:off x="983022" y="-3697157"/>
                <a:ext cx="10702070" cy="3859640"/>
                <a:chOff x="1099861" y="-3697157"/>
                <a:chExt cx="10702070" cy="3859640"/>
              </a:xfrm>
            </p:grpSpPr>
            <p:grpSp>
              <p:nvGrpSpPr>
                <p:cNvPr id="14" name="Group 13">
                  <a:extLst>
                    <a:ext uri="{FF2B5EF4-FFF2-40B4-BE49-F238E27FC236}">
                      <a16:creationId xmlns:a16="http://schemas.microsoft.com/office/drawing/2014/main" id="{B5D4A8A4-F709-2B37-1D8F-D262BE75CD9A}"/>
                    </a:ext>
                  </a:extLst>
                </p:cNvPr>
                <p:cNvGrpSpPr/>
                <p:nvPr/>
              </p:nvGrpSpPr>
              <p:grpSpPr>
                <a:xfrm>
                  <a:off x="1099861" y="-3697157"/>
                  <a:ext cx="10702070" cy="349455"/>
                  <a:chOff x="1099861" y="-3697157"/>
                  <a:chExt cx="10702070" cy="349455"/>
                </a:xfrm>
              </p:grpSpPr>
              <p:sp>
                <p:nvSpPr>
                  <p:cNvPr id="18" name="object 6">
                    <a:extLst>
                      <a:ext uri="{FF2B5EF4-FFF2-40B4-BE49-F238E27FC236}">
                        <a16:creationId xmlns:a16="http://schemas.microsoft.com/office/drawing/2014/main" id="{0803573A-BCD2-6447-E037-656B041D74A2}"/>
                      </a:ext>
                    </a:extLst>
                  </p:cNvPr>
                  <p:cNvSpPr txBox="1"/>
                  <p:nvPr/>
                </p:nvSpPr>
                <p:spPr>
                  <a:xfrm>
                    <a:off x="1099861" y="-3697157"/>
                    <a:ext cx="5765087"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Import of Goods by Registered Persons:</a:t>
                    </a:r>
                    <a:endParaRPr sz="2000" b="1" dirty="0">
                      <a:solidFill>
                        <a:schemeClr val="bg1"/>
                      </a:solidFill>
                      <a:latin typeface="Montserrat" pitchFamily="2" charset="0"/>
                      <a:cs typeface="Verdana"/>
                    </a:endParaRPr>
                  </a:p>
                </p:txBody>
              </p:sp>
              <p:sp>
                <p:nvSpPr>
                  <p:cNvPr id="19" name="object 7">
                    <a:extLst>
                      <a:ext uri="{FF2B5EF4-FFF2-40B4-BE49-F238E27FC236}">
                        <a16:creationId xmlns:a16="http://schemas.microsoft.com/office/drawing/2014/main" id="{6B76EC9C-EE9E-9CE7-2BC6-67139C7C17CA}"/>
                      </a:ext>
                    </a:extLst>
                  </p:cNvPr>
                  <p:cNvSpPr/>
                  <p:nvPr/>
                </p:nvSpPr>
                <p:spPr>
                  <a:xfrm>
                    <a:off x="3785691" y="-3359383"/>
                    <a:ext cx="8016240"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grpSp>
              <p:nvGrpSpPr>
                <p:cNvPr id="15" name="Group 14">
                  <a:extLst>
                    <a:ext uri="{FF2B5EF4-FFF2-40B4-BE49-F238E27FC236}">
                      <a16:creationId xmlns:a16="http://schemas.microsoft.com/office/drawing/2014/main" id="{98DE12F5-8673-DBD3-464D-D6080E8D5BDF}"/>
                    </a:ext>
                  </a:extLst>
                </p:cNvPr>
                <p:cNvGrpSpPr/>
                <p:nvPr/>
              </p:nvGrpSpPr>
              <p:grpSpPr>
                <a:xfrm>
                  <a:off x="1153768" y="-187613"/>
                  <a:ext cx="10621671" cy="350096"/>
                  <a:chOff x="1153768" y="-187613"/>
                  <a:chExt cx="10621671" cy="350096"/>
                </a:xfrm>
              </p:grpSpPr>
              <p:sp>
                <p:nvSpPr>
                  <p:cNvPr id="16" name="object 8">
                    <a:extLst>
                      <a:ext uri="{FF2B5EF4-FFF2-40B4-BE49-F238E27FC236}">
                        <a16:creationId xmlns:a16="http://schemas.microsoft.com/office/drawing/2014/main" id="{B64AAB56-D439-EF69-1D19-09EB209000D6}"/>
                      </a:ext>
                    </a:extLst>
                  </p:cNvPr>
                  <p:cNvSpPr txBox="1"/>
                  <p:nvPr/>
                </p:nvSpPr>
                <p:spPr>
                  <a:xfrm>
                    <a:off x="1153768" y="-187613"/>
                    <a:ext cx="5995159" cy="350096"/>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Import of Goods by Unregistered Persons:</a:t>
                    </a:r>
                  </a:p>
                </p:txBody>
              </p:sp>
              <p:sp>
                <p:nvSpPr>
                  <p:cNvPr id="17" name="object 9">
                    <a:extLst>
                      <a:ext uri="{FF2B5EF4-FFF2-40B4-BE49-F238E27FC236}">
                        <a16:creationId xmlns:a16="http://schemas.microsoft.com/office/drawing/2014/main" id="{DBE43D23-5348-B39F-4E1F-BDF370D81A10}"/>
                      </a:ext>
                    </a:extLst>
                  </p:cNvPr>
                  <p:cNvSpPr/>
                  <p:nvPr/>
                </p:nvSpPr>
                <p:spPr>
                  <a:xfrm>
                    <a:off x="3515359" y="140913"/>
                    <a:ext cx="8260080" cy="0"/>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dirty="0"/>
                  </a:p>
                </p:txBody>
              </p:sp>
            </p:grpSp>
          </p:grpSp>
          <p:sp>
            <p:nvSpPr>
              <p:cNvPr id="13" name="object 10">
                <a:extLst>
                  <a:ext uri="{FF2B5EF4-FFF2-40B4-BE49-F238E27FC236}">
                    <a16:creationId xmlns:a16="http://schemas.microsoft.com/office/drawing/2014/main" id="{4F62B7EE-ABF7-5B7E-D663-5B1CAC354D5F}"/>
                  </a:ext>
                </a:extLst>
              </p:cNvPr>
              <p:cNvSpPr txBox="1"/>
              <p:nvPr/>
            </p:nvSpPr>
            <p:spPr>
              <a:xfrm>
                <a:off x="1295400" y="4018915"/>
                <a:ext cx="10162286" cy="197490"/>
              </a:xfrm>
              <a:prstGeom prst="rect">
                <a:avLst/>
              </a:prstGeom>
            </p:spPr>
            <p:txBody>
              <a:bodyPr vert="horz" wrap="square" lIns="0" tIns="12700" rIns="0" bIns="0" rtlCol="0">
                <a:spAutoFit/>
              </a:bodyPr>
              <a:lstStyle/>
              <a:p>
                <a:pPr marL="12700">
                  <a:spcBef>
                    <a:spcPts val="100"/>
                  </a:spcBef>
                </a:pPr>
                <a:r>
                  <a:rPr lang="en-GB" sz="1200" spc="-5" dirty="0">
                    <a:latin typeface="Montserrat" pitchFamily="2" charset="0"/>
                    <a:cs typeface="Verdana"/>
                  </a:rPr>
                  <a:t>Montserrat  regular 1 2px</a:t>
                </a:r>
              </a:p>
            </p:txBody>
          </p:sp>
        </p:grpSp>
        <p:sp>
          <p:nvSpPr>
            <p:cNvPr id="11" name="object 5">
              <a:extLst>
                <a:ext uri="{FF2B5EF4-FFF2-40B4-BE49-F238E27FC236}">
                  <a16:creationId xmlns:a16="http://schemas.microsoft.com/office/drawing/2014/main" id="{442A501B-9375-A037-B6F0-654635FFBDC7}"/>
                </a:ext>
              </a:extLst>
            </p:cNvPr>
            <p:cNvSpPr txBox="1"/>
            <p:nvPr/>
          </p:nvSpPr>
          <p:spPr>
            <a:xfrm>
              <a:off x="491452" y="2872482"/>
              <a:ext cx="10966234" cy="198130"/>
            </a:xfrm>
            <a:prstGeom prst="rect">
              <a:avLst/>
            </a:prstGeom>
          </p:spPr>
          <p:txBody>
            <a:bodyPr vert="horz" wrap="square" lIns="0" tIns="13335" rIns="0" bIns="0" rtlCol="0">
              <a:spAutoFit/>
            </a:bodyPr>
            <a:lstStyle/>
            <a:p>
              <a:pPr marL="12700">
                <a:spcBef>
                  <a:spcPts val="105"/>
                </a:spcBef>
              </a:pPr>
              <a:endParaRPr lang="en-IN" sz="1200" dirty="0">
                <a:effectLst/>
                <a:latin typeface="Montserrat" panose="02000505000000020004" pitchFamily="2" charset="0"/>
                <a:ea typeface="Calibri" panose="020F0502020204030204" pitchFamily="34" charset="0"/>
              </a:endParaRPr>
            </a:p>
          </p:txBody>
        </p:sp>
      </p:grpSp>
      <p:sp>
        <p:nvSpPr>
          <p:cNvPr id="21" name="TextBox 20">
            <a:extLst>
              <a:ext uri="{FF2B5EF4-FFF2-40B4-BE49-F238E27FC236}">
                <a16:creationId xmlns:a16="http://schemas.microsoft.com/office/drawing/2014/main" id="{532777B3-5EF6-D20A-D42A-B50E8D696A24}"/>
              </a:ext>
            </a:extLst>
          </p:cNvPr>
          <p:cNvSpPr txBox="1"/>
          <p:nvPr/>
        </p:nvSpPr>
        <p:spPr>
          <a:xfrm>
            <a:off x="1528322" y="5678372"/>
            <a:ext cx="12436764" cy="170751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dirty="0">
                <a:latin typeface="Montserrat" panose="00000500000000000000" pitchFamily="2" charset="0"/>
              </a:rPr>
              <a:t>An import means bringing goods from outside the UAE into the country.</a:t>
            </a:r>
          </a:p>
          <a:p>
            <a:pPr marL="285750" indent="-285750" algn="just">
              <a:lnSpc>
                <a:spcPct val="150000"/>
              </a:lnSpc>
              <a:buFont typeface="Arial" panose="020B0604020202020204" pitchFamily="34" charset="0"/>
              <a:buChar char="•"/>
            </a:pPr>
            <a:r>
              <a:rPr lang="en-US" dirty="0">
                <a:latin typeface="Montserrat" panose="00000500000000000000" pitchFamily="2" charset="0"/>
              </a:rPr>
              <a:t>Import of </a:t>
            </a:r>
            <a:r>
              <a:rPr lang="en-US" b="1" dirty="0">
                <a:latin typeface="Montserrat" panose="00000500000000000000" pitchFamily="2" charset="0"/>
              </a:rPr>
              <a:t>non-exempt goods</a:t>
            </a:r>
            <a:r>
              <a:rPr lang="en-US" dirty="0">
                <a:latin typeface="Montserrat" panose="00000500000000000000" pitchFamily="2" charset="0"/>
              </a:rPr>
              <a:t> by a person not registered for VAT is subject to VAT.</a:t>
            </a:r>
          </a:p>
          <a:p>
            <a:pPr marL="285750" indent="-285750" algn="just">
              <a:lnSpc>
                <a:spcPct val="150000"/>
              </a:lnSpc>
              <a:buFont typeface="Arial" panose="020B0604020202020204" pitchFamily="34" charset="0"/>
              <a:buChar char="•"/>
            </a:pPr>
            <a:r>
              <a:rPr lang="en-US" dirty="0">
                <a:latin typeface="Montserrat" panose="00000500000000000000" pitchFamily="2" charset="0"/>
              </a:rPr>
              <a:t>Unregistered persons must </a:t>
            </a:r>
            <a:r>
              <a:rPr lang="en-US" b="1" dirty="0">
                <a:latin typeface="Montserrat" panose="00000500000000000000" pitchFamily="2" charset="0"/>
              </a:rPr>
              <a:t>pay VAT before customs release the goods</a:t>
            </a:r>
            <a:r>
              <a:rPr lang="en-US" dirty="0">
                <a:latin typeface="Montserrat" panose="00000500000000000000" pitchFamily="2" charset="0"/>
              </a:rPr>
              <a:t>.</a:t>
            </a:r>
          </a:p>
          <a:p>
            <a:pPr marL="285750" indent="-285750" algn="just">
              <a:lnSpc>
                <a:spcPct val="150000"/>
              </a:lnSpc>
              <a:buFont typeface="Arial" panose="020B0604020202020204" pitchFamily="34" charset="0"/>
              <a:buChar char="•"/>
            </a:pPr>
            <a:r>
              <a:rPr lang="en-US" b="1" dirty="0">
                <a:latin typeface="Montserrat" panose="00000500000000000000" pitchFamily="2" charset="0"/>
              </a:rPr>
              <a:t>Exception:</a:t>
            </a:r>
            <a:r>
              <a:rPr lang="en-US" dirty="0">
                <a:latin typeface="Montserrat" panose="00000500000000000000" pitchFamily="2" charset="0"/>
              </a:rPr>
              <a:t> Personal belongings and gifts brought by travelers' are </a:t>
            </a:r>
            <a:r>
              <a:rPr lang="en-US" b="1" dirty="0">
                <a:latin typeface="Montserrat" panose="00000500000000000000" pitchFamily="2" charset="0"/>
              </a:rPr>
              <a:t>not subject to VAT</a:t>
            </a:r>
            <a:r>
              <a:rPr lang="en-US" dirty="0">
                <a:latin typeface="Montserrat" panose="00000500000000000000" pitchFamily="2" charset="0"/>
              </a:rPr>
              <a:t>.</a:t>
            </a:r>
          </a:p>
        </p:txBody>
      </p:sp>
      <p:sp>
        <p:nvSpPr>
          <p:cNvPr id="20" name="Slide Number Placeholder 19">
            <a:extLst>
              <a:ext uri="{FF2B5EF4-FFF2-40B4-BE49-F238E27FC236}">
                <a16:creationId xmlns:a16="http://schemas.microsoft.com/office/drawing/2014/main" id="{0BA9C7DC-2B8A-1D22-730F-567A3F27387F}"/>
              </a:ext>
            </a:extLst>
          </p:cNvPr>
          <p:cNvSpPr>
            <a:spLocks noGrp="1"/>
          </p:cNvSpPr>
          <p:nvPr>
            <p:ph type="sldNum" sz="quarter" idx="12"/>
          </p:nvPr>
        </p:nvSpPr>
        <p:spPr/>
        <p:txBody>
          <a:bodyPr/>
          <a:lstStyle/>
          <a:p>
            <a:fld id="{9EEF8FA0-0E28-45DA-A438-FD13269BAD6D}" type="slidenum">
              <a:rPr lang="en-US" smtClean="0"/>
              <a:t>28</a:t>
            </a:fld>
            <a:endParaRPr lang="en-US" dirty="0"/>
          </a:p>
        </p:txBody>
      </p:sp>
    </p:spTree>
    <p:extLst>
      <p:ext uri="{BB962C8B-B14F-4D97-AF65-F5344CB8AC3E}">
        <p14:creationId xmlns:p14="http://schemas.microsoft.com/office/powerpoint/2010/main" val="1721512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4C91F-7FD9-9595-D363-148F2A8DED15}"/>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7C5CCD6-94DA-C7A9-1433-32F7D73BF3D3}"/>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C9E7B65E-9C82-7A9A-645C-549B791EC3F8}"/>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74C96154-7F3F-CE1D-09B4-68BF7418DF1D}"/>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7026B043-DEE9-9715-5B48-3ED11E4A0AE0}"/>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Import of Services</a:t>
            </a:r>
            <a:endParaRPr lang="en-IN" sz="3200" b="1" dirty="0">
              <a:solidFill>
                <a:srgbClr val="00843D"/>
              </a:solidFill>
              <a:latin typeface="Montserrat" pitchFamily="2" charset="0"/>
            </a:endParaRPr>
          </a:p>
        </p:txBody>
      </p:sp>
      <p:pic>
        <p:nvPicPr>
          <p:cNvPr id="5" name="Picture 4">
            <a:extLst>
              <a:ext uri="{FF2B5EF4-FFF2-40B4-BE49-F238E27FC236}">
                <a16:creationId xmlns:a16="http://schemas.microsoft.com/office/drawing/2014/main" id="{0EF1F3BF-B4DD-C123-DD01-9C21079C21E3}"/>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F299BAAE-DC0D-E340-7802-9A473D58F9FF}"/>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16">
            <a:extLst>
              <a:ext uri="{FF2B5EF4-FFF2-40B4-BE49-F238E27FC236}">
                <a16:creationId xmlns:a16="http://schemas.microsoft.com/office/drawing/2014/main" id="{866A90D6-3BE1-6572-CC5C-FC01668AC48F}"/>
              </a:ext>
            </a:extLst>
          </p:cNvPr>
          <p:cNvSpPr txBox="1"/>
          <p:nvPr/>
        </p:nvSpPr>
        <p:spPr>
          <a:xfrm>
            <a:off x="1576866" y="1196151"/>
            <a:ext cx="12355264" cy="2008458"/>
          </a:xfrm>
          <a:prstGeom prst="rect">
            <a:avLst/>
          </a:prstGeom>
          <a:solidFill>
            <a:srgbClr val="000000">
              <a:alpha val="0"/>
            </a:srgbClr>
          </a:solidFill>
        </p:spPr>
        <p:txBody>
          <a:bodyPr lIns="0" tIns="0" rIns="0" bIns="0" rtlCol="0" anchor="t"/>
          <a:lstStyle/>
          <a:p>
            <a:pPr marL="285750" indent="-285750" algn="just">
              <a:buFont typeface="Arial" panose="020B0604020202020204" pitchFamily="34" charset="0"/>
              <a:buChar char="•"/>
            </a:pPr>
            <a:endParaRPr lang="en-US" b="1" dirty="0">
              <a:latin typeface="Montserrat" pitchFamily="2" charset="0"/>
            </a:endParaRPr>
          </a:p>
          <a:p>
            <a:pPr marL="285750" lvl="1" indent="-285750" algn="just" fontAlgn="base">
              <a:spcBef>
                <a:spcPts val="600"/>
              </a:spcBef>
              <a:spcAft>
                <a:spcPts val="600"/>
              </a:spcAft>
              <a:buFont typeface="Arial" panose="020B0604020202020204" pitchFamily="34" charset="0"/>
              <a:buChar char="•"/>
              <a:tabLst>
                <a:tab pos="4748213" algn="r"/>
              </a:tabLst>
            </a:pPr>
            <a:endParaRPr lang="en-US" dirty="0">
              <a:latin typeface="Montserrat" panose="00000500000000000000" pitchFamily="2" charset="0"/>
            </a:endParaRPr>
          </a:p>
          <a:p>
            <a:pPr marL="285750" lvl="1" indent="-285750" algn="just" fontAlgn="base">
              <a:spcBef>
                <a:spcPts val="600"/>
              </a:spcBef>
              <a:spcAft>
                <a:spcPts val="600"/>
              </a:spcAft>
              <a:buFont typeface="Arial" panose="020B0604020202020204" pitchFamily="34" charset="0"/>
              <a:buChar char="•"/>
              <a:tabLst>
                <a:tab pos="4748213" algn="r"/>
              </a:tabLst>
            </a:pPr>
            <a:r>
              <a:rPr lang="en-US" dirty="0">
                <a:latin typeface="Montserrat" panose="00000500000000000000" pitchFamily="2" charset="0"/>
              </a:rPr>
              <a:t>Under the Reverse Charge Mechanism (</a:t>
            </a:r>
            <a:r>
              <a:rPr lang="en-US" b="1" dirty="0">
                <a:latin typeface="Montserrat" pitchFamily="2" charset="0"/>
              </a:rPr>
              <a:t>RCM</a:t>
            </a:r>
            <a:r>
              <a:rPr lang="en-US" dirty="0">
                <a:latin typeface="Montserrat" pitchFamily="2" charset="0"/>
              </a:rPr>
              <a:t>), a </a:t>
            </a:r>
            <a:r>
              <a:rPr lang="en-US" b="1" dirty="0">
                <a:latin typeface="Montserrat" pitchFamily="2" charset="0"/>
              </a:rPr>
              <a:t>VAT-registered recipient </a:t>
            </a:r>
            <a:r>
              <a:rPr lang="en-US" dirty="0">
                <a:latin typeface="Montserrat" pitchFamily="2" charset="0"/>
              </a:rPr>
              <a:t>in the UAE </a:t>
            </a:r>
            <a:r>
              <a:rPr lang="en-US" b="1" dirty="0">
                <a:latin typeface="Montserrat" pitchFamily="2" charset="0"/>
              </a:rPr>
              <a:t>accounts for VAT </a:t>
            </a:r>
            <a:r>
              <a:rPr lang="en-US" dirty="0">
                <a:latin typeface="Montserrat" pitchFamily="2" charset="0"/>
              </a:rPr>
              <a:t>on imported services </a:t>
            </a:r>
            <a:r>
              <a:rPr lang="en-US" b="1" dirty="0">
                <a:latin typeface="Montserrat" pitchFamily="2" charset="0"/>
              </a:rPr>
              <a:t>instead of the foreign supplier</a:t>
            </a:r>
            <a:r>
              <a:rPr lang="en-US" dirty="0">
                <a:latin typeface="Montserrat" pitchFamily="2" charset="0"/>
              </a:rPr>
              <a:t>. It applies when taxable services are i</a:t>
            </a:r>
            <a:r>
              <a:rPr lang="en-US" b="1" dirty="0">
                <a:latin typeface="Montserrat" pitchFamily="2" charset="0"/>
              </a:rPr>
              <a:t>mported for business purposes</a:t>
            </a:r>
            <a:r>
              <a:rPr lang="en-US" dirty="0">
                <a:latin typeface="Montserrat" pitchFamily="2" charset="0"/>
              </a:rPr>
              <a:t>, mainly in cross-border transactions, so </a:t>
            </a:r>
            <a:r>
              <a:rPr lang="en-US" b="1" dirty="0">
                <a:latin typeface="Montserrat" pitchFamily="2" charset="0"/>
              </a:rPr>
              <a:t>non-resident suppliers typically do not need to register for UAE VAT. </a:t>
            </a:r>
            <a:r>
              <a:rPr lang="en-US" dirty="0">
                <a:latin typeface="Montserrat" pitchFamily="2" charset="0"/>
              </a:rPr>
              <a:t>The recipient declares output VAT in the VAT return and may recover it as input VAT, subject to normal recovery rules.</a:t>
            </a:r>
          </a:p>
          <a:p>
            <a:pPr marL="285750" indent="-285750" algn="just">
              <a:buFont typeface="Arial" panose="020B0604020202020204" pitchFamily="34" charset="0"/>
              <a:buChar char="•"/>
            </a:pPr>
            <a:br>
              <a:rPr lang="en-US" dirty="0">
                <a:latin typeface="Montserrat" pitchFamily="2" charset="0"/>
              </a:rPr>
            </a:br>
            <a:endParaRPr lang="en-US" b="1" dirty="0">
              <a:latin typeface="Montserrat" pitchFamily="2" charset="0"/>
            </a:endParaRPr>
          </a:p>
          <a:p>
            <a:pPr marL="285750" indent="-285750" algn="just">
              <a:buFont typeface="Arial" panose="020B0604020202020204" pitchFamily="34" charset="0"/>
              <a:buChar char="•"/>
            </a:pPr>
            <a:endParaRPr lang="en-US" dirty="0">
              <a:latin typeface="Montserrat" panose="00000500000000000000" pitchFamily="2" charset="0"/>
            </a:endParaRPr>
          </a:p>
          <a:p>
            <a:pPr marL="285750" indent="-285750" algn="just">
              <a:buFont typeface="Arial" panose="020B0604020202020204" pitchFamily="34" charset="0"/>
              <a:buChar char="•"/>
            </a:pPr>
            <a:endParaRPr lang="en-US" dirty="0">
              <a:latin typeface="Montserrat" panose="00000500000000000000" pitchFamily="2" charset="0"/>
            </a:endParaRPr>
          </a:p>
          <a:p>
            <a:pPr marL="285750" indent="-285750" algn="just">
              <a:lnSpc>
                <a:spcPct val="150000"/>
              </a:lnSpc>
              <a:buFont typeface="Arial" panose="020B0604020202020204" pitchFamily="34" charset="0"/>
              <a:buChar char="•"/>
            </a:pPr>
            <a:endParaRPr lang="en-US" dirty="0">
              <a:latin typeface="Montserrat" panose="00000500000000000000" pitchFamily="2" charset="0"/>
            </a:endParaRPr>
          </a:p>
        </p:txBody>
      </p:sp>
      <p:grpSp>
        <p:nvGrpSpPr>
          <p:cNvPr id="10" name="Group 9">
            <a:extLst>
              <a:ext uri="{FF2B5EF4-FFF2-40B4-BE49-F238E27FC236}">
                <a16:creationId xmlns:a16="http://schemas.microsoft.com/office/drawing/2014/main" id="{D57E76FD-A002-13D9-7203-414321AE6B59}"/>
              </a:ext>
            </a:extLst>
          </p:cNvPr>
          <p:cNvGrpSpPr/>
          <p:nvPr/>
        </p:nvGrpSpPr>
        <p:grpSpPr>
          <a:xfrm>
            <a:off x="1551007" y="1479170"/>
            <a:ext cx="12381123" cy="4642640"/>
            <a:chOff x="1015346" y="-426235"/>
            <a:chExt cx="10442340" cy="4642640"/>
          </a:xfrm>
        </p:grpSpPr>
        <p:grpSp>
          <p:nvGrpSpPr>
            <p:cNvPr id="12" name="Group 11">
              <a:extLst>
                <a:ext uri="{FF2B5EF4-FFF2-40B4-BE49-F238E27FC236}">
                  <a16:creationId xmlns:a16="http://schemas.microsoft.com/office/drawing/2014/main" id="{2A3F4231-6294-8EC8-1417-4E07A903480A}"/>
                </a:ext>
              </a:extLst>
            </p:cNvPr>
            <p:cNvGrpSpPr/>
            <p:nvPr/>
          </p:nvGrpSpPr>
          <p:grpSpPr>
            <a:xfrm>
              <a:off x="1015346" y="-426235"/>
              <a:ext cx="10277494" cy="2467067"/>
              <a:chOff x="1132185" y="-426235"/>
              <a:chExt cx="10277494" cy="2467067"/>
            </a:xfrm>
          </p:grpSpPr>
          <p:grpSp>
            <p:nvGrpSpPr>
              <p:cNvPr id="14" name="Group 13">
                <a:extLst>
                  <a:ext uri="{FF2B5EF4-FFF2-40B4-BE49-F238E27FC236}">
                    <a16:creationId xmlns:a16="http://schemas.microsoft.com/office/drawing/2014/main" id="{63A08223-6434-F07A-EE88-097951B22F59}"/>
                  </a:ext>
                </a:extLst>
              </p:cNvPr>
              <p:cNvGrpSpPr/>
              <p:nvPr/>
            </p:nvGrpSpPr>
            <p:grpSpPr>
              <a:xfrm>
                <a:off x="1132185" y="-426235"/>
                <a:ext cx="10277494" cy="349455"/>
                <a:chOff x="1132185" y="-426235"/>
                <a:chExt cx="10277494" cy="349455"/>
              </a:xfrm>
            </p:grpSpPr>
            <p:sp>
              <p:nvSpPr>
                <p:cNvPr id="18" name="object 6">
                  <a:extLst>
                    <a:ext uri="{FF2B5EF4-FFF2-40B4-BE49-F238E27FC236}">
                      <a16:creationId xmlns:a16="http://schemas.microsoft.com/office/drawing/2014/main" id="{8EDBE480-DD95-DF7A-FC49-437852904D55}"/>
                    </a:ext>
                  </a:extLst>
                </p:cNvPr>
                <p:cNvSpPr txBox="1"/>
                <p:nvPr/>
              </p:nvSpPr>
              <p:spPr>
                <a:xfrm>
                  <a:off x="1132185" y="-426235"/>
                  <a:ext cx="6257643"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Import of Services by an registered Persons:</a:t>
                  </a:r>
                  <a:endParaRPr sz="2000" b="1" dirty="0">
                    <a:solidFill>
                      <a:schemeClr val="bg1"/>
                    </a:solidFill>
                    <a:latin typeface="Montserrat" pitchFamily="2" charset="0"/>
                    <a:cs typeface="Verdana"/>
                  </a:endParaRPr>
                </a:p>
              </p:txBody>
            </p:sp>
            <p:sp>
              <p:nvSpPr>
                <p:cNvPr id="19" name="object 7">
                  <a:extLst>
                    <a:ext uri="{FF2B5EF4-FFF2-40B4-BE49-F238E27FC236}">
                      <a16:creationId xmlns:a16="http://schemas.microsoft.com/office/drawing/2014/main" id="{56B6A69F-8BC4-6A25-C5BB-406A12366D2F}"/>
                    </a:ext>
                  </a:extLst>
                </p:cNvPr>
                <p:cNvSpPr/>
                <p:nvPr/>
              </p:nvSpPr>
              <p:spPr>
                <a:xfrm flipV="1">
                  <a:off x="3393439" y="-123510"/>
                  <a:ext cx="8016240" cy="45719"/>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grpSp>
            <p:nvGrpSpPr>
              <p:cNvPr id="15" name="Group 14">
                <a:extLst>
                  <a:ext uri="{FF2B5EF4-FFF2-40B4-BE49-F238E27FC236}">
                    <a16:creationId xmlns:a16="http://schemas.microsoft.com/office/drawing/2014/main" id="{3B924BC8-A841-61E9-435B-3BF2E9ADBE1E}"/>
                  </a:ext>
                </a:extLst>
              </p:cNvPr>
              <p:cNvGrpSpPr/>
              <p:nvPr/>
            </p:nvGrpSpPr>
            <p:grpSpPr>
              <a:xfrm>
                <a:off x="1166717" y="1690736"/>
                <a:ext cx="10202510" cy="350096"/>
                <a:chOff x="1166717" y="1690736"/>
                <a:chExt cx="10202510" cy="350096"/>
              </a:xfrm>
            </p:grpSpPr>
            <p:sp>
              <p:nvSpPr>
                <p:cNvPr id="16" name="object 8">
                  <a:extLst>
                    <a:ext uri="{FF2B5EF4-FFF2-40B4-BE49-F238E27FC236}">
                      <a16:creationId xmlns:a16="http://schemas.microsoft.com/office/drawing/2014/main" id="{957D7025-FA5A-B398-361C-CDB517F84F72}"/>
                    </a:ext>
                  </a:extLst>
                </p:cNvPr>
                <p:cNvSpPr txBox="1"/>
                <p:nvPr/>
              </p:nvSpPr>
              <p:spPr>
                <a:xfrm>
                  <a:off x="1166717" y="1690736"/>
                  <a:ext cx="6535489" cy="350096"/>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Import of Services by an unregistered person:</a:t>
                  </a:r>
                </a:p>
              </p:txBody>
            </p:sp>
            <p:sp>
              <p:nvSpPr>
                <p:cNvPr id="17" name="object 9">
                  <a:extLst>
                    <a:ext uri="{FF2B5EF4-FFF2-40B4-BE49-F238E27FC236}">
                      <a16:creationId xmlns:a16="http://schemas.microsoft.com/office/drawing/2014/main" id="{620D568D-D41E-224F-D79D-4BC3FFBFAE7A}"/>
                    </a:ext>
                  </a:extLst>
                </p:cNvPr>
                <p:cNvSpPr/>
                <p:nvPr/>
              </p:nvSpPr>
              <p:spPr>
                <a:xfrm>
                  <a:off x="3109147" y="2038077"/>
                  <a:ext cx="8260080" cy="0"/>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a:p>
              </p:txBody>
            </p:sp>
          </p:grpSp>
        </p:grpSp>
        <p:sp>
          <p:nvSpPr>
            <p:cNvPr id="13" name="object 10">
              <a:extLst>
                <a:ext uri="{FF2B5EF4-FFF2-40B4-BE49-F238E27FC236}">
                  <a16:creationId xmlns:a16="http://schemas.microsoft.com/office/drawing/2014/main" id="{9F5B8D04-5B42-4146-EDA6-76B8E6BB9C1B}"/>
                </a:ext>
              </a:extLst>
            </p:cNvPr>
            <p:cNvSpPr txBox="1"/>
            <p:nvPr/>
          </p:nvSpPr>
          <p:spPr>
            <a:xfrm>
              <a:off x="1295400" y="4018915"/>
              <a:ext cx="10162286" cy="197490"/>
            </a:xfrm>
            <a:prstGeom prst="rect">
              <a:avLst/>
            </a:prstGeom>
          </p:spPr>
          <p:txBody>
            <a:bodyPr vert="horz" wrap="square" lIns="0" tIns="12700" rIns="0" bIns="0" rtlCol="0">
              <a:spAutoFit/>
            </a:bodyPr>
            <a:lstStyle/>
            <a:p>
              <a:pPr marL="12700">
                <a:spcBef>
                  <a:spcPts val="100"/>
                </a:spcBef>
              </a:pPr>
              <a:endParaRPr lang="en-GB" sz="1200" spc="-5" dirty="0">
                <a:latin typeface="Montserrat" pitchFamily="2" charset="0"/>
                <a:cs typeface="Verdana"/>
              </a:endParaRPr>
            </a:p>
          </p:txBody>
        </p:sp>
      </p:grpSp>
      <p:sp>
        <p:nvSpPr>
          <p:cNvPr id="9" name="TextBox 8">
            <a:extLst>
              <a:ext uri="{FF2B5EF4-FFF2-40B4-BE49-F238E27FC236}">
                <a16:creationId xmlns:a16="http://schemas.microsoft.com/office/drawing/2014/main" id="{B2B9410C-DF2D-40C5-578F-D3ABCE1AACA7}"/>
              </a:ext>
            </a:extLst>
          </p:cNvPr>
          <p:cNvSpPr txBox="1"/>
          <p:nvPr/>
        </p:nvSpPr>
        <p:spPr>
          <a:xfrm>
            <a:off x="1551006" y="4058172"/>
            <a:ext cx="12381123" cy="3970318"/>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latin typeface="Montserrat" panose="00000500000000000000" pitchFamily="2" charset="0"/>
              </a:rPr>
              <a:t>Clause (1) of Article 48 of Federal Decree-Law No. 8 of 2017</a:t>
            </a:r>
            <a:r>
              <a:rPr lang="en-US" dirty="0">
                <a:latin typeface="Montserrat" panose="00000500000000000000" pitchFamily="2" charset="0"/>
              </a:rPr>
              <a:t> states the VAT treatment of imported services by a registered recipient, but there remains a practical ambiguity regarding the VAT treatment of imported services in situations where the UAE recipient is not VAT registered.</a:t>
            </a:r>
          </a:p>
          <a:p>
            <a:pPr marL="285750" indent="-285750" algn="just">
              <a:buFont typeface="Arial" panose="020B0604020202020204" pitchFamily="34" charset="0"/>
              <a:buChar char="•"/>
            </a:pPr>
            <a:r>
              <a:rPr lang="en-US" dirty="0">
                <a:latin typeface="Montserrat" panose="00000500000000000000" pitchFamily="2" charset="0"/>
              </a:rPr>
              <a:t>Consider the following scenario:</a:t>
            </a:r>
          </a:p>
          <a:p>
            <a:pPr marL="285750" indent="-285750" algn="just">
              <a:buFont typeface="Arial" panose="020B0604020202020204" pitchFamily="34" charset="0"/>
              <a:buChar char="•"/>
            </a:pPr>
            <a:r>
              <a:rPr lang="en-US" dirty="0">
                <a:latin typeface="Montserrat" panose="00000500000000000000" pitchFamily="2" charset="0"/>
              </a:rPr>
              <a:t>A UAE-based firm, which is not registered for VAT, receives consultancy services from a non-resident firm located outside the UAE. Since the UAE firm is not a Taxable Person, the RCM under Article 48 does not apply. The question therefore, arises: Does the non-resident service provider become liable to register for VAT in the UAE?</a:t>
            </a:r>
          </a:p>
          <a:p>
            <a:pPr marL="285750" indent="-285750" algn="just">
              <a:buFont typeface="Arial" panose="020B0604020202020204" pitchFamily="34" charset="0"/>
              <a:buChar char="•"/>
            </a:pPr>
            <a:r>
              <a:rPr lang="en-US" b="1" i="1" dirty="0">
                <a:latin typeface="Montserrat" panose="00000500000000000000" pitchFamily="2" charset="0"/>
              </a:rPr>
              <a:t>Open Question: Is VAT Registration in the UAE Mandatory for a Non-Resident Supplier of Services? </a:t>
            </a:r>
            <a:endParaRPr lang="en-US" dirty="0">
              <a:highlight>
                <a:srgbClr val="FFFF00"/>
              </a:highlight>
              <a:latin typeface="Montserrat" panose="00000500000000000000" pitchFamily="2" charset="0"/>
            </a:endParaRPr>
          </a:p>
          <a:p>
            <a:pPr marL="285750" indent="-285750" algn="just">
              <a:buFont typeface="Arial" panose="020B0604020202020204" pitchFamily="34" charset="0"/>
              <a:buChar char="•"/>
            </a:pPr>
            <a:r>
              <a:rPr lang="en-US" b="1" dirty="0">
                <a:latin typeface="Montserrat" panose="00000500000000000000" pitchFamily="2" charset="0"/>
              </a:rPr>
              <a:t>ChatGPT Answer</a:t>
            </a:r>
            <a:r>
              <a:rPr lang="en-US" dirty="0">
                <a:latin typeface="Montserrat" panose="00000500000000000000" pitchFamily="2" charset="0"/>
              </a:rPr>
              <a:t>: Yes, the non-resident service provider may become liable to register for VAT in the UAE, supplied services is considered to take place in the UAE and no other person is responsible for accounting for the tax.</a:t>
            </a:r>
          </a:p>
          <a:p>
            <a:pPr marL="285750" indent="-285750" algn="just">
              <a:buFont typeface="Arial" panose="020B0604020202020204" pitchFamily="34" charset="0"/>
              <a:buChar char="•"/>
            </a:pPr>
            <a:endParaRPr lang="en-US" dirty="0">
              <a:latin typeface="Montserrat" panose="00000500000000000000" pitchFamily="2" charset="0"/>
            </a:endParaRPr>
          </a:p>
          <a:p>
            <a:endParaRPr lang="en-US" dirty="0"/>
          </a:p>
        </p:txBody>
      </p:sp>
      <p:sp>
        <p:nvSpPr>
          <p:cNvPr id="11" name="Slide Number Placeholder 10">
            <a:extLst>
              <a:ext uri="{FF2B5EF4-FFF2-40B4-BE49-F238E27FC236}">
                <a16:creationId xmlns:a16="http://schemas.microsoft.com/office/drawing/2014/main" id="{FAF32272-3ABC-82A1-1222-A8EC64C66327}"/>
              </a:ext>
            </a:extLst>
          </p:cNvPr>
          <p:cNvSpPr>
            <a:spLocks noGrp="1"/>
          </p:cNvSpPr>
          <p:nvPr>
            <p:ph type="sldNum" sz="quarter" idx="12"/>
          </p:nvPr>
        </p:nvSpPr>
        <p:spPr/>
        <p:txBody>
          <a:bodyPr/>
          <a:lstStyle/>
          <a:p>
            <a:fld id="{9EEF8FA0-0E28-45DA-A438-FD13269BAD6D}" type="slidenum">
              <a:rPr lang="en-US" smtClean="0"/>
              <a:t>29</a:t>
            </a:fld>
            <a:endParaRPr lang="en-US" dirty="0"/>
          </a:p>
        </p:txBody>
      </p:sp>
    </p:spTree>
    <p:extLst>
      <p:ext uri="{BB962C8B-B14F-4D97-AF65-F5344CB8AC3E}">
        <p14:creationId xmlns:p14="http://schemas.microsoft.com/office/powerpoint/2010/main" val="1314002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4602E2-24E6-B35D-62C3-B7156959ACD1}"/>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C6A85CC8-09B3-7706-D6F5-685D68EC9175}"/>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11" name="object 2">
            <a:extLst>
              <a:ext uri="{FF2B5EF4-FFF2-40B4-BE49-F238E27FC236}">
                <a16:creationId xmlns:a16="http://schemas.microsoft.com/office/drawing/2014/main" id="{FC7DD16A-5A77-F4C2-F1A6-34908545D0FC}"/>
              </a:ext>
            </a:extLst>
          </p:cNvPr>
          <p:cNvSpPr txBox="1">
            <a:spLocks/>
          </p:cNvSpPr>
          <p:nvPr/>
        </p:nvSpPr>
        <p:spPr>
          <a:xfrm>
            <a:off x="3507971" y="3554390"/>
            <a:ext cx="7213551"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anose="00000500000000000000" pitchFamily="2" charset="0"/>
              </a:rPr>
              <a:t>VAT on Supplies</a:t>
            </a:r>
          </a:p>
        </p:txBody>
      </p:sp>
      <p:sp>
        <p:nvSpPr>
          <p:cNvPr id="2" name="Slide Number Placeholder 1">
            <a:extLst>
              <a:ext uri="{FF2B5EF4-FFF2-40B4-BE49-F238E27FC236}">
                <a16:creationId xmlns:a16="http://schemas.microsoft.com/office/drawing/2014/main" id="{13E0B4D3-539D-E362-D601-282EC6237D01}"/>
              </a:ext>
            </a:extLst>
          </p:cNvPr>
          <p:cNvSpPr>
            <a:spLocks noGrp="1"/>
          </p:cNvSpPr>
          <p:nvPr>
            <p:ph type="sldNum" sz="quarter" idx="12"/>
          </p:nvPr>
        </p:nvSpPr>
        <p:spPr/>
        <p:txBody>
          <a:bodyPr/>
          <a:lstStyle/>
          <a:p>
            <a:fld id="{9EEF8FA0-0E28-45DA-A438-FD13269BAD6D}" type="slidenum">
              <a:rPr lang="en-US" smtClean="0"/>
              <a:t>3</a:t>
            </a:fld>
            <a:endParaRPr lang="en-US" dirty="0"/>
          </a:p>
        </p:txBody>
      </p:sp>
    </p:spTree>
    <p:extLst>
      <p:ext uri="{BB962C8B-B14F-4D97-AF65-F5344CB8AC3E}">
        <p14:creationId xmlns:p14="http://schemas.microsoft.com/office/powerpoint/2010/main" val="2977971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561B2-2006-BCF8-56E6-C9CEA4C0324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6BFF46F-2EC1-A024-7492-B524191E8BA3}"/>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57C674C4-DD72-C9A6-68B6-83B8D67F88F7}"/>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C5605506-6AB0-22A0-DFFD-6B96D2429F83}"/>
              </a:ext>
            </a:extLst>
          </p:cNvPr>
          <p:cNvSpPr txBox="1">
            <a:spLocks/>
          </p:cNvSpPr>
          <p:nvPr/>
        </p:nvSpPr>
        <p:spPr>
          <a:xfrm>
            <a:off x="2676698" y="3092725"/>
            <a:ext cx="8329352" cy="2044149"/>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Reverse Charge Mechanism</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88406543-2B7C-D60E-A65B-28153F150DA0}"/>
              </a:ext>
            </a:extLst>
          </p:cNvPr>
          <p:cNvSpPr>
            <a:spLocks noGrp="1"/>
          </p:cNvSpPr>
          <p:nvPr>
            <p:ph type="sldNum" sz="quarter" idx="12"/>
          </p:nvPr>
        </p:nvSpPr>
        <p:spPr/>
        <p:txBody>
          <a:bodyPr/>
          <a:lstStyle/>
          <a:p>
            <a:fld id="{9EEF8FA0-0E28-45DA-A438-FD13269BAD6D}" type="slidenum">
              <a:rPr lang="en-US" smtClean="0"/>
              <a:t>30</a:t>
            </a:fld>
            <a:endParaRPr lang="en-US" dirty="0"/>
          </a:p>
        </p:txBody>
      </p:sp>
    </p:spTree>
    <p:extLst>
      <p:ext uri="{BB962C8B-B14F-4D97-AF65-F5344CB8AC3E}">
        <p14:creationId xmlns:p14="http://schemas.microsoft.com/office/powerpoint/2010/main" val="2605371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D7505-A3B3-D36B-B4AF-C6E76F05E57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8E89464-7A8E-6812-55D4-84481AA89DCF}"/>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B4FBF97E-DE67-2FB5-C521-8B93144E6CA1}"/>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841C3BB5-E2D0-54BA-20F3-F0D0D009C344}"/>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1EE26C06-BFCC-12F2-9234-1EE76F4280E5}"/>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Applicability of RCM</a:t>
            </a:r>
          </a:p>
        </p:txBody>
      </p:sp>
      <p:pic>
        <p:nvPicPr>
          <p:cNvPr id="5" name="Picture 4">
            <a:extLst>
              <a:ext uri="{FF2B5EF4-FFF2-40B4-BE49-F238E27FC236}">
                <a16:creationId xmlns:a16="http://schemas.microsoft.com/office/drawing/2014/main" id="{91346986-B2CC-E37B-C64D-A2351AD3A19C}"/>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5A114401-D61C-A62C-AC2B-B2F641D0EBFC}"/>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16">
            <a:extLst>
              <a:ext uri="{FF2B5EF4-FFF2-40B4-BE49-F238E27FC236}">
                <a16:creationId xmlns:a16="http://schemas.microsoft.com/office/drawing/2014/main" id="{1A6824A2-E870-FE1B-A087-4347C15BD04C}"/>
              </a:ext>
            </a:extLst>
          </p:cNvPr>
          <p:cNvSpPr txBox="1"/>
          <p:nvPr/>
        </p:nvSpPr>
        <p:spPr>
          <a:xfrm>
            <a:off x="1551008" y="1563575"/>
            <a:ext cx="12305669" cy="7520625"/>
          </a:xfrm>
          <a:prstGeom prst="rect">
            <a:avLst/>
          </a:prstGeom>
          <a:solidFill>
            <a:srgbClr val="000000">
              <a:alpha val="0"/>
            </a:srgbClr>
          </a:solidFill>
        </p:spPr>
        <p:txBody>
          <a:bodyPr lIns="0" tIns="0" rIns="0" bIns="0" rtlCol="0" anchor="t"/>
          <a:lstStyle/>
          <a:p>
            <a:pPr marL="285750" lvl="0" indent="-285750" algn="just">
              <a:buFont typeface="Arial" panose="020B0604020202020204" pitchFamily="34" charset="0"/>
              <a:buChar char="•"/>
            </a:pPr>
            <a:r>
              <a:rPr lang="en-US" sz="2000" dirty="0">
                <a:latin typeface="Montserrat" panose="00000500000000000000" pitchFamily="2" charset="0"/>
              </a:rPr>
              <a:t>The Reverse Charge Mechanism (</a:t>
            </a:r>
            <a:r>
              <a:rPr lang="en-US" sz="2000" b="1" dirty="0">
                <a:latin typeface="Montserrat" panose="00000500000000000000" pitchFamily="2" charset="0"/>
              </a:rPr>
              <a:t>RCM</a:t>
            </a:r>
            <a:r>
              <a:rPr lang="en-US" sz="2000" dirty="0">
                <a:latin typeface="Montserrat" panose="00000500000000000000" pitchFamily="2" charset="0"/>
              </a:rPr>
              <a:t>) under VAT </a:t>
            </a:r>
            <a:r>
              <a:rPr lang="en-US" sz="2000" b="1" dirty="0">
                <a:latin typeface="Montserrat" panose="00000500000000000000" pitchFamily="2" charset="0"/>
              </a:rPr>
              <a:t>shifts the obligation </a:t>
            </a:r>
            <a:r>
              <a:rPr lang="en-US" sz="2000" dirty="0">
                <a:latin typeface="Montserrat" panose="00000500000000000000" pitchFamily="2" charset="0"/>
              </a:rPr>
              <a:t>to account for tax </a:t>
            </a:r>
            <a:r>
              <a:rPr lang="en-US" sz="2000" b="1" dirty="0">
                <a:latin typeface="Montserrat" panose="00000500000000000000" pitchFamily="2" charset="0"/>
              </a:rPr>
              <a:t>from the supplier to the recipient. </a:t>
            </a:r>
            <a:r>
              <a:rPr lang="en-US" sz="2000" dirty="0">
                <a:latin typeface="Montserrat" panose="00000500000000000000" pitchFamily="2" charset="0"/>
              </a:rPr>
              <a:t>As a result, </a:t>
            </a:r>
            <a:r>
              <a:rPr lang="en-US" sz="2000" b="1" dirty="0">
                <a:latin typeface="Montserrat" panose="00000500000000000000" pitchFamily="2" charset="0"/>
              </a:rPr>
              <a:t>businesses located outside the UAE </a:t>
            </a:r>
            <a:r>
              <a:rPr lang="en-US" sz="2000" dirty="0">
                <a:latin typeface="Montserrat" panose="00000500000000000000" pitchFamily="2" charset="0"/>
              </a:rPr>
              <a:t>are generally </a:t>
            </a:r>
            <a:r>
              <a:rPr lang="en-US" sz="2000" b="1" dirty="0">
                <a:latin typeface="Montserrat" panose="00000500000000000000" pitchFamily="2" charset="0"/>
              </a:rPr>
              <a:t>not required to register </a:t>
            </a:r>
            <a:r>
              <a:rPr lang="en-US" sz="2000" dirty="0">
                <a:latin typeface="Montserrat" panose="00000500000000000000" pitchFamily="2" charset="0"/>
              </a:rPr>
              <a:t>for VAT in the UAE in such cases. This mechanism is primarily applied to </a:t>
            </a:r>
            <a:r>
              <a:rPr lang="en-US" sz="2000" b="1" dirty="0">
                <a:latin typeface="Montserrat" panose="00000500000000000000" pitchFamily="2" charset="0"/>
              </a:rPr>
              <a:t>cross-border transactions</a:t>
            </a:r>
            <a:r>
              <a:rPr lang="en-US" sz="2000" dirty="0">
                <a:latin typeface="Montserrat" panose="00000500000000000000" pitchFamily="2" charset="0"/>
              </a:rPr>
              <a:t>.</a:t>
            </a:r>
          </a:p>
          <a:p>
            <a:pPr marL="285750" lvl="0" indent="-285750" algn="just">
              <a:buFont typeface="Arial" panose="020B0604020202020204" pitchFamily="34" charset="0"/>
              <a:buChar char="•"/>
            </a:pPr>
            <a:r>
              <a:rPr lang="en-US" sz="2000" dirty="0">
                <a:latin typeface="Montserrat" panose="00000500000000000000" pitchFamily="2" charset="0"/>
              </a:rPr>
              <a:t>Under RCM, the </a:t>
            </a:r>
            <a:r>
              <a:rPr lang="en-US" sz="2000" b="1" dirty="0">
                <a:latin typeface="Montserrat" panose="00000500000000000000" pitchFamily="2" charset="0"/>
              </a:rPr>
              <a:t>supplier does not charge </a:t>
            </a:r>
            <a:r>
              <a:rPr lang="en-US" sz="2000" dirty="0">
                <a:latin typeface="Montserrat" panose="00000500000000000000" pitchFamily="2" charset="0"/>
              </a:rPr>
              <a:t>VAT. Instead, the recipient accounts for the VAT directly to the FTA, as if they had made the supply themselves. </a:t>
            </a:r>
          </a:p>
          <a:p>
            <a:pPr lvl="0" algn="just"/>
            <a:r>
              <a:rPr lang="en-US" sz="2000" dirty="0">
                <a:latin typeface="Montserrat" panose="00000500000000000000" pitchFamily="2" charset="0"/>
              </a:rPr>
              <a:t>Reverse Charge is applicable in the following cases:</a:t>
            </a:r>
          </a:p>
          <a:p>
            <a:pPr marL="285750" lvl="0" indent="-285750" algn="just">
              <a:buFont typeface="Arial" panose="020B0604020202020204" pitchFamily="34" charset="0"/>
              <a:buChar char="•"/>
            </a:pPr>
            <a:r>
              <a:rPr lang="en-US" sz="2000" b="1" dirty="0">
                <a:latin typeface="Montserrat" panose="00000500000000000000" pitchFamily="2" charset="0"/>
              </a:rPr>
              <a:t>Imports </a:t>
            </a:r>
            <a:r>
              <a:rPr lang="en-US" sz="2000" dirty="0">
                <a:latin typeface="Montserrat" panose="00000500000000000000" pitchFamily="2" charset="0"/>
              </a:rPr>
              <a:t>of concerned </a:t>
            </a:r>
            <a:r>
              <a:rPr lang="en-US" sz="2000" b="1" dirty="0">
                <a:latin typeface="Montserrat" panose="00000500000000000000" pitchFamily="2" charset="0"/>
              </a:rPr>
              <a:t>goods</a:t>
            </a:r>
            <a:r>
              <a:rPr lang="en-US" sz="2000" dirty="0">
                <a:latin typeface="Montserrat" panose="00000500000000000000" pitchFamily="2" charset="0"/>
              </a:rPr>
              <a:t> or concerned </a:t>
            </a:r>
            <a:r>
              <a:rPr lang="en-US" sz="2000" b="1" dirty="0">
                <a:latin typeface="Montserrat" panose="00000500000000000000" pitchFamily="2" charset="0"/>
              </a:rPr>
              <a:t>services</a:t>
            </a:r>
            <a:r>
              <a:rPr lang="en-US" sz="2000" dirty="0">
                <a:latin typeface="Montserrat" panose="00000500000000000000" pitchFamily="2" charset="0"/>
              </a:rPr>
              <a:t> for business purpose</a:t>
            </a:r>
          </a:p>
          <a:p>
            <a:pPr marL="285750" lvl="0" indent="-285750" algn="just">
              <a:buFont typeface="Arial" panose="020B0604020202020204" pitchFamily="34" charset="0"/>
              <a:buChar char="•"/>
            </a:pPr>
            <a:r>
              <a:rPr lang="en-US" sz="2000" dirty="0">
                <a:latin typeface="Montserrat" panose="00000500000000000000" pitchFamily="2" charset="0"/>
              </a:rPr>
              <a:t>Supply of goods or services by a </a:t>
            </a:r>
            <a:r>
              <a:rPr lang="en-US" sz="2000" b="1" dirty="0">
                <a:latin typeface="Montserrat" panose="00000500000000000000" pitchFamily="2" charset="0"/>
              </a:rPr>
              <a:t>supplier</a:t>
            </a:r>
            <a:r>
              <a:rPr lang="en-US" sz="2000" dirty="0">
                <a:latin typeface="Montserrat" panose="00000500000000000000" pitchFamily="2" charset="0"/>
              </a:rPr>
              <a:t> who </a:t>
            </a:r>
            <a:r>
              <a:rPr lang="en-US" sz="2000" b="1" dirty="0">
                <a:latin typeface="Montserrat" panose="00000500000000000000" pitchFamily="2" charset="0"/>
              </a:rPr>
              <a:t>does not have a place of residence in the state </a:t>
            </a:r>
            <a:r>
              <a:rPr lang="en-US" sz="2000" dirty="0">
                <a:latin typeface="Montserrat" panose="00000500000000000000" pitchFamily="2" charset="0"/>
              </a:rPr>
              <a:t>to a taxable person who has a place of residence in the State of UAE.</a:t>
            </a:r>
          </a:p>
          <a:p>
            <a:pPr marL="285750" lvl="0" indent="-285750" algn="just">
              <a:buFont typeface="Arial" panose="020B0604020202020204" pitchFamily="34" charset="0"/>
              <a:buChar char="•"/>
            </a:pPr>
            <a:r>
              <a:rPr lang="en-US" sz="2000" dirty="0">
                <a:latin typeface="Montserrat" panose="00000500000000000000" pitchFamily="2" charset="0"/>
              </a:rPr>
              <a:t>Purchase of </a:t>
            </a:r>
            <a:r>
              <a:rPr lang="en-US" sz="2000" b="1" dirty="0">
                <a:latin typeface="Montserrat" panose="00000500000000000000" pitchFamily="2" charset="0"/>
              </a:rPr>
              <a:t>goods from a designated zone</a:t>
            </a:r>
            <a:r>
              <a:rPr lang="en-US" sz="2000" dirty="0">
                <a:latin typeface="Montserrat" panose="00000500000000000000" pitchFamily="2" charset="0"/>
              </a:rPr>
              <a:t>.</a:t>
            </a:r>
          </a:p>
          <a:p>
            <a:pPr marL="285750" lvl="0" indent="-285750" algn="just">
              <a:buFont typeface="Arial" panose="020B0604020202020204" pitchFamily="34" charset="0"/>
              <a:buChar char="•"/>
            </a:pPr>
            <a:r>
              <a:rPr lang="en-US" sz="2000" dirty="0">
                <a:latin typeface="Montserrat" panose="00000500000000000000" pitchFamily="2" charset="0"/>
              </a:rPr>
              <a:t>Supply of </a:t>
            </a:r>
            <a:r>
              <a:rPr lang="en-US" sz="2000" b="1" dirty="0">
                <a:latin typeface="Montserrat" panose="00000500000000000000" pitchFamily="2" charset="0"/>
              </a:rPr>
              <a:t>Electronic Devices for </a:t>
            </a:r>
            <a:r>
              <a:rPr lang="en-US" sz="2000" dirty="0">
                <a:latin typeface="Montserrat" panose="00000500000000000000" pitchFamily="2" charset="0"/>
              </a:rPr>
              <a:t>resale or for use in production to a registered recipient in the UAE</a:t>
            </a:r>
          </a:p>
          <a:p>
            <a:pPr marL="285750" lvl="0" indent="-285750" algn="just">
              <a:buFont typeface="Arial" panose="020B0604020202020204" pitchFamily="34" charset="0"/>
              <a:buChar char="•"/>
            </a:pPr>
            <a:r>
              <a:rPr lang="en-US" sz="2000" dirty="0">
                <a:latin typeface="Montserrat" panose="00000500000000000000" pitchFamily="2" charset="0"/>
              </a:rPr>
              <a:t>Supply of </a:t>
            </a:r>
            <a:r>
              <a:rPr lang="en-US" sz="2000" b="1" dirty="0">
                <a:latin typeface="Montserrat" panose="00000500000000000000" pitchFamily="2" charset="0"/>
              </a:rPr>
              <a:t>Precious Metals and Precious Stones </a:t>
            </a:r>
            <a:r>
              <a:rPr lang="en-US" sz="2000" dirty="0">
                <a:latin typeface="Montserrat" panose="00000500000000000000" pitchFamily="2" charset="0"/>
              </a:rPr>
              <a:t>for resale or for use in production to a registered recipient in the UAE</a:t>
            </a:r>
          </a:p>
          <a:p>
            <a:pPr marL="285750" lvl="0" indent="-285750" algn="just">
              <a:buFont typeface="Arial" panose="020B0604020202020204" pitchFamily="34" charset="0"/>
              <a:buChar char="•"/>
            </a:pPr>
            <a:r>
              <a:rPr lang="en-US" sz="2000" dirty="0">
                <a:latin typeface="Montserrat" panose="00000500000000000000" pitchFamily="2" charset="0"/>
              </a:rPr>
              <a:t>Supply of </a:t>
            </a:r>
            <a:r>
              <a:rPr lang="en-US" sz="2000" b="1" dirty="0">
                <a:latin typeface="Montserrat" panose="00000500000000000000" pitchFamily="2" charset="0"/>
              </a:rPr>
              <a:t>Metal Scrap Trading </a:t>
            </a:r>
            <a:r>
              <a:rPr lang="en-US" sz="2000" dirty="0">
                <a:latin typeface="Montserrat" panose="00000500000000000000" pitchFamily="2" charset="0"/>
              </a:rPr>
              <a:t>for resale or for use in production to a registered recipient in the UAE</a:t>
            </a:r>
          </a:p>
          <a:p>
            <a:pPr marL="285750" lvl="0" indent="-285750" algn="just">
              <a:buFont typeface="Arial" panose="020B0604020202020204" pitchFamily="34" charset="0"/>
              <a:buChar char="•"/>
            </a:pPr>
            <a:r>
              <a:rPr lang="en-US" sz="2000" dirty="0">
                <a:latin typeface="Montserrat" panose="00000500000000000000" pitchFamily="2" charset="0"/>
              </a:rPr>
              <a:t>Supply of </a:t>
            </a:r>
            <a:r>
              <a:rPr lang="en-US" sz="2000" b="1" dirty="0">
                <a:latin typeface="Montserrat" panose="00000500000000000000" pitchFamily="2" charset="0"/>
              </a:rPr>
              <a:t>Crude oil, refined oil, natural gas and hydrocarbons </a:t>
            </a:r>
            <a:r>
              <a:rPr lang="en-US" sz="2000" dirty="0">
                <a:latin typeface="Montserrat" panose="00000500000000000000" pitchFamily="2" charset="0"/>
              </a:rPr>
              <a:t>for resale by a registered supplier to a registered recipient in the UAE.</a:t>
            </a:r>
          </a:p>
          <a:p>
            <a:pPr marL="285750" lvl="0" indent="-285750" algn="just">
              <a:buFont typeface="Arial" panose="020B0604020202020204" pitchFamily="34" charset="0"/>
              <a:buChar char="•"/>
            </a:pPr>
            <a:r>
              <a:rPr lang="en-US" sz="2000" b="1" dirty="0">
                <a:latin typeface="Montserrat" panose="00000500000000000000" pitchFamily="2" charset="0"/>
              </a:rPr>
              <a:t>Production and distribution of any form of energy </a:t>
            </a:r>
            <a:r>
              <a:rPr lang="en-US" sz="2000" dirty="0">
                <a:latin typeface="Montserrat" panose="00000500000000000000" pitchFamily="2" charset="0"/>
              </a:rPr>
              <a:t>supplied by a registered supplier to a registered recipient in the UAE</a:t>
            </a:r>
          </a:p>
        </p:txBody>
      </p:sp>
      <p:sp>
        <p:nvSpPr>
          <p:cNvPr id="7" name="Slide Number Placeholder 6">
            <a:extLst>
              <a:ext uri="{FF2B5EF4-FFF2-40B4-BE49-F238E27FC236}">
                <a16:creationId xmlns:a16="http://schemas.microsoft.com/office/drawing/2014/main" id="{C6E7D801-A7FD-521F-DC11-138A6108E5CD}"/>
              </a:ext>
            </a:extLst>
          </p:cNvPr>
          <p:cNvSpPr>
            <a:spLocks noGrp="1"/>
          </p:cNvSpPr>
          <p:nvPr>
            <p:ph type="sldNum" sz="quarter" idx="12"/>
          </p:nvPr>
        </p:nvSpPr>
        <p:spPr/>
        <p:txBody>
          <a:bodyPr/>
          <a:lstStyle/>
          <a:p>
            <a:fld id="{9EEF8FA0-0E28-45DA-A438-FD13269BAD6D}" type="slidenum">
              <a:rPr lang="en-US" smtClean="0"/>
              <a:t>31</a:t>
            </a:fld>
            <a:endParaRPr lang="en-US" dirty="0"/>
          </a:p>
        </p:txBody>
      </p:sp>
    </p:spTree>
    <p:extLst>
      <p:ext uri="{BB962C8B-B14F-4D97-AF65-F5344CB8AC3E}">
        <p14:creationId xmlns:p14="http://schemas.microsoft.com/office/powerpoint/2010/main" val="1204224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E4545-D382-0CF2-8E15-52D9A695E9E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6549F46-A4D0-137E-6572-54C7091E6382}"/>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7FA34666-C761-722B-3DE3-5DF55334B877}"/>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97822CE9-FD13-9AEF-CE4D-949ABF9A803D}"/>
              </a:ext>
            </a:extLst>
          </p:cNvPr>
          <p:cNvSpPr txBox="1">
            <a:spLocks/>
          </p:cNvSpPr>
          <p:nvPr/>
        </p:nvSpPr>
        <p:spPr>
          <a:xfrm>
            <a:off x="2676698" y="3092725"/>
            <a:ext cx="8329352"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Place of Supply</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3D19752B-ED4F-138B-D58B-C07A24D8603F}"/>
              </a:ext>
            </a:extLst>
          </p:cNvPr>
          <p:cNvSpPr>
            <a:spLocks noGrp="1"/>
          </p:cNvSpPr>
          <p:nvPr>
            <p:ph type="sldNum" sz="quarter" idx="12"/>
          </p:nvPr>
        </p:nvSpPr>
        <p:spPr/>
        <p:txBody>
          <a:bodyPr/>
          <a:lstStyle/>
          <a:p>
            <a:fld id="{9EEF8FA0-0E28-45DA-A438-FD13269BAD6D}" type="slidenum">
              <a:rPr lang="en-US" smtClean="0"/>
              <a:t>32</a:t>
            </a:fld>
            <a:endParaRPr lang="en-US" dirty="0"/>
          </a:p>
        </p:txBody>
      </p:sp>
    </p:spTree>
    <p:extLst>
      <p:ext uri="{BB962C8B-B14F-4D97-AF65-F5344CB8AC3E}">
        <p14:creationId xmlns:p14="http://schemas.microsoft.com/office/powerpoint/2010/main" val="519997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7EDFE-D570-B058-E501-C0EC3E5EE87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53707B5A-AFFC-2C61-ABEB-EA67108839A8}"/>
              </a:ext>
            </a:extLst>
          </p:cNvPr>
          <p:cNvGrpSpPr/>
          <p:nvPr/>
        </p:nvGrpSpPr>
        <p:grpSpPr>
          <a:xfrm rot="16200000">
            <a:off x="-3514049" y="3499131"/>
            <a:ext cx="8226681" cy="1234257"/>
            <a:chOff x="0" y="0"/>
            <a:chExt cx="11042250" cy="1690707"/>
          </a:xfrm>
        </p:grpSpPr>
        <p:sp>
          <p:nvSpPr>
            <p:cNvPr id="2" name="Rectangle 1">
              <a:extLst>
                <a:ext uri="{FF2B5EF4-FFF2-40B4-BE49-F238E27FC236}">
                  <a16:creationId xmlns:a16="http://schemas.microsoft.com/office/drawing/2014/main" id="{C9AAEEA6-E93E-98CB-E678-545110337487}"/>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0B00343D-2201-1C7B-7EE6-3B6D2681190A}"/>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08473A01-E8F1-2B26-A1A5-FD778C92A00B}"/>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Place of Supply - Goods</a:t>
            </a:r>
          </a:p>
        </p:txBody>
      </p:sp>
      <p:pic>
        <p:nvPicPr>
          <p:cNvPr id="5" name="Picture 4">
            <a:extLst>
              <a:ext uri="{FF2B5EF4-FFF2-40B4-BE49-F238E27FC236}">
                <a16:creationId xmlns:a16="http://schemas.microsoft.com/office/drawing/2014/main" id="{8B43773B-CE31-FF40-5C45-B6AC0805E1D7}"/>
              </a:ext>
            </a:extLst>
          </p:cNvPr>
          <p:cNvPicPr>
            <a:picLocks noChangeAspect="1"/>
          </p:cNvPicPr>
          <p:nvPr/>
        </p:nvPicPr>
        <p:blipFill>
          <a:blip r:embed="rId3"/>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ADA80E5D-B0CD-C4C3-4BB9-64D8567C0A95}"/>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10" name="TextBox 16">
            <a:extLst>
              <a:ext uri="{FF2B5EF4-FFF2-40B4-BE49-F238E27FC236}">
                <a16:creationId xmlns:a16="http://schemas.microsoft.com/office/drawing/2014/main" id="{F70649EB-C1AA-0DBE-8B27-9CD7FC6D78F8}"/>
              </a:ext>
            </a:extLst>
          </p:cNvPr>
          <p:cNvSpPr txBox="1"/>
          <p:nvPr/>
        </p:nvSpPr>
        <p:spPr>
          <a:xfrm>
            <a:off x="1526632" y="3380807"/>
            <a:ext cx="12331679" cy="7290059"/>
          </a:xfrm>
          <a:prstGeom prst="rect">
            <a:avLst/>
          </a:prstGeom>
          <a:solidFill>
            <a:srgbClr val="000000">
              <a:alpha val="0"/>
            </a:srgbClr>
          </a:solidFill>
        </p:spPr>
        <p:txBody>
          <a:bodyPr lIns="0" tIns="0" rIns="0" bIns="0" rtlCol="0" anchor="t"/>
          <a:lstStyle/>
          <a:p>
            <a:pPr algn="just"/>
            <a:endParaRPr lang="en-US" sz="1600" b="1" dirty="0"/>
          </a:p>
          <a:p>
            <a:pPr algn="just"/>
            <a:br>
              <a:rPr lang="en-US" sz="1600" dirty="0">
                <a:latin typeface="Montserrat" panose="00000500000000000000" pitchFamily="2" charset="0"/>
              </a:rPr>
            </a:br>
            <a:br>
              <a:rPr lang="en-US" sz="1600" b="1" dirty="0">
                <a:latin typeface="Montserrat" panose="00000500000000000000" pitchFamily="2" charset="0"/>
              </a:rPr>
            </a:br>
            <a:endParaRPr lang="en-US" sz="1600" dirty="0">
              <a:latin typeface="Montserrat" panose="00000500000000000000" pitchFamily="2" charset="0"/>
            </a:endParaRPr>
          </a:p>
          <a:p>
            <a:pPr marL="400050" indent="-400050" algn="just">
              <a:buFont typeface="+mj-lt"/>
              <a:buAutoNum type="romanLcPeriod"/>
            </a:pPr>
            <a:r>
              <a:rPr lang="en-US" sz="1600" dirty="0">
                <a:latin typeface="Montserrat" panose="00000500000000000000" pitchFamily="2" charset="0"/>
              </a:rPr>
              <a:t>Goods are assembled or installed in the UAE.</a:t>
            </a:r>
          </a:p>
          <a:p>
            <a:pPr marL="400050" indent="-400050" algn="just">
              <a:buFont typeface="+mj-lt"/>
              <a:buAutoNum type="romanLcPeriod"/>
            </a:pPr>
            <a:r>
              <a:rPr lang="en-US" sz="1600" dirty="0">
                <a:latin typeface="Montserrat" panose="00000500000000000000" pitchFamily="2" charset="0"/>
              </a:rPr>
              <a:t>Goods are located in the UAE at the time of sale and are exported outside the GCC Implementing States.</a:t>
            </a:r>
          </a:p>
          <a:p>
            <a:pPr marL="400050" indent="-400050" algn="just">
              <a:buFont typeface="+mj-lt"/>
              <a:buAutoNum type="romanLcPeriod"/>
            </a:pPr>
            <a:r>
              <a:rPr lang="en-US" sz="1600" dirty="0">
                <a:latin typeface="Montserrat" panose="00000500000000000000" pitchFamily="2" charset="0"/>
              </a:rPr>
              <a:t>Goods are sold to a non-VAT registered customer in another GCC Implementing State, and the supplier’s sales do not exceed the VAT registration threshold in that state.</a:t>
            </a:r>
          </a:p>
          <a:p>
            <a:pPr marL="400050" indent="-400050" algn="just">
              <a:buFont typeface="+mj-lt"/>
              <a:buAutoNum type="romanLcPeriod"/>
            </a:pPr>
            <a:r>
              <a:rPr lang="en-US" sz="1600" dirty="0">
                <a:latin typeface="Montserrat" panose="00000500000000000000" pitchFamily="2" charset="0"/>
              </a:rPr>
              <a:t>Goods are sold in the UAE to a non-VAT registered customer by a supplier established in another GCC Implementing State who exceeds the UAE registration threshold.</a:t>
            </a:r>
          </a:p>
          <a:p>
            <a:pPr algn="just"/>
            <a:endParaRPr lang="en-US" sz="1600" dirty="0">
              <a:latin typeface="Montserrat" panose="00000500000000000000" pitchFamily="2" charset="0"/>
            </a:endParaRPr>
          </a:p>
          <a:p>
            <a:pPr algn="just"/>
            <a:br>
              <a:rPr lang="en-US" sz="1600" dirty="0">
                <a:latin typeface="Montserrat" panose="00000500000000000000" pitchFamily="2" charset="0"/>
              </a:rPr>
            </a:br>
            <a:endParaRPr lang="en-US" sz="1600" dirty="0">
              <a:latin typeface="Montserrat" panose="00000500000000000000" pitchFamily="2" charset="0"/>
            </a:endParaRPr>
          </a:p>
          <a:p>
            <a:pPr algn="just"/>
            <a:endParaRPr lang="en-US" sz="1600" b="1" dirty="0"/>
          </a:p>
        </p:txBody>
      </p:sp>
      <p:grpSp>
        <p:nvGrpSpPr>
          <p:cNvPr id="14" name="Group 13">
            <a:extLst>
              <a:ext uri="{FF2B5EF4-FFF2-40B4-BE49-F238E27FC236}">
                <a16:creationId xmlns:a16="http://schemas.microsoft.com/office/drawing/2014/main" id="{D199D9BE-420F-29C2-7391-847D1F5697CD}"/>
              </a:ext>
            </a:extLst>
          </p:cNvPr>
          <p:cNvGrpSpPr/>
          <p:nvPr/>
        </p:nvGrpSpPr>
        <p:grpSpPr>
          <a:xfrm>
            <a:off x="1582991" y="1531874"/>
            <a:ext cx="11958803" cy="349455"/>
            <a:chOff x="1460373" y="1846954"/>
            <a:chExt cx="10213466" cy="349455"/>
          </a:xfrm>
        </p:grpSpPr>
        <p:sp>
          <p:nvSpPr>
            <p:cNvPr id="18" name="object 6">
              <a:extLst>
                <a:ext uri="{FF2B5EF4-FFF2-40B4-BE49-F238E27FC236}">
                  <a16:creationId xmlns:a16="http://schemas.microsoft.com/office/drawing/2014/main" id="{CCE8D4B0-AED9-E4F4-8F27-1E9571D1705E}"/>
                </a:ext>
              </a:extLst>
            </p:cNvPr>
            <p:cNvSpPr txBox="1"/>
            <p:nvPr/>
          </p:nvSpPr>
          <p:spPr>
            <a:xfrm>
              <a:off x="1460373" y="1846954"/>
              <a:ext cx="2245360"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Basic Rule:</a:t>
              </a:r>
              <a:endParaRPr sz="2000" b="1" dirty="0">
                <a:solidFill>
                  <a:schemeClr val="bg1"/>
                </a:solidFill>
                <a:latin typeface="Montserrat" pitchFamily="2" charset="0"/>
                <a:cs typeface="Verdana"/>
              </a:endParaRPr>
            </a:p>
          </p:txBody>
        </p:sp>
        <p:sp>
          <p:nvSpPr>
            <p:cNvPr id="19" name="object 7">
              <a:extLst>
                <a:ext uri="{FF2B5EF4-FFF2-40B4-BE49-F238E27FC236}">
                  <a16:creationId xmlns:a16="http://schemas.microsoft.com/office/drawing/2014/main" id="{FE2C464E-C43D-4937-1278-30877DBDC99D}"/>
                </a:ext>
              </a:extLst>
            </p:cNvPr>
            <p:cNvSpPr/>
            <p:nvPr/>
          </p:nvSpPr>
          <p:spPr>
            <a:xfrm>
              <a:off x="3657599" y="2177084"/>
              <a:ext cx="8016240"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sp>
        <p:nvSpPr>
          <p:cNvPr id="13" name="object 10">
            <a:extLst>
              <a:ext uri="{FF2B5EF4-FFF2-40B4-BE49-F238E27FC236}">
                <a16:creationId xmlns:a16="http://schemas.microsoft.com/office/drawing/2014/main" id="{762C3616-BD29-B730-F368-BB78DA7E8EC8}"/>
              </a:ext>
            </a:extLst>
          </p:cNvPr>
          <p:cNvSpPr txBox="1"/>
          <p:nvPr/>
        </p:nvSpPr>
        <p:spPr>
          <a:xfrm>
            <a:off x="1526632" y="3703835"/>
            <a:ext cx="11898877" cy="197490"/>
          </a:xfrm>
          <a:prstGeom prst="rect">
            <a:avLst/>
          </a:prstGeom>
        </p:spPr>
        <p:txBody>
          <a:bodyPr vert="horz" wrap="square" lIns="0" tIns="12700" rIns="0" bIns="0" rtlCol="0">
            <a:spAutoFit/>
          </a:bodyPr>
          <a:lstStyle/>
          <a:p>
            <a:pPr marL="12700">
              <a:spcBef>
                <a:spcPts val="100"/>
              </a:spcBef>
            </a:pPr>
            <a:endParaRPr lang="en-GB" sz="1200" spc="-5" dirty="0">
              <a:latin typeface="Montserrat" pitchFamily="2" charset="0"/>
              <a:cs typeface="Verdana"/>
            </a:endParaRPr>
          </a:p>
        </p:txBody>
      </p:sp>
      <p:grpSp>
        <p:nvGrpSpPr>
          <p:cNvPr id="20" name="Group 19">
            <a:extLst>
              <a:ext uri="{FF2B5EF4-FFF2-40B4-BE49-F238E27FC236}">
                <a16:creationId xmlns:a16="http://schemas.microsoft.com/office/drawing/2014/main" id="{033237EE-BC2A-DFFB-DB67-927C7A2FB23E}"/>
              </a:ext>
            </a:extLst>
          </p:cNvPr>
          <p:cNvGrpSpPr/>
          <p:nvPr/>
        </p:nvGrpSpPr>
        <p:grpSpPr>
          <a:xfrm>
            <a:off x="1582991" y="5916693"/>
            <a:ext cx="11555343" cy="2803602"/>
            <a:chOff x="425284" y="2463214"/>
            <a:chExt cx="13244416" cy="2803602"/>
          </a:xfrm>
        </p:grpSpPr>
        <p:grpSp>
          <p:nvGrpSpPr>
            <p:cNvPr id="21" name="Group 20">
              <a:extLst>
                <a:ext uri="{FF2B5EF4-FFF2-40B4-BE49-F238E27FC236}">
                  <a16:creationId xmlns:a16="http://schemas.microsoft.com/office/drawing/2014/main" id="{A5419DF1-6109-8602-E456-0B16371FA7AD}"/>
                </a:ext>
              </a:extLst>
            </p:cNvPr>
            <p:cNvGrpSpPr/>
            <p:nvPr/>
          </p:nvGrpSpPr>
          <p:grpSpPr>
            <a:xfrm>
              <a:off x="425284" y="2463214"/>
              <a:ext cx="13244416" cy="2803602"/>
              <a:chOff x="1295399" y="1412803"/>
              <a:chExt cx="10241281" cy="2803602"/>
            </a:xfrm>
          </p:grpSpPr>
          <p:grpSp>
            <p:nvGrpSpPr>
              <p:cNvPr id="25" name="Group 24">
                <a:extLst>
                  <a:ext uri="{FF2B5EF4-FFF2-40B4-BE49-F238E27FC236}">
                    <a16:creationId xmlns:a16="http://schemas.microsoft.com/office/drawing/2014/main" id="{1A6501A7-558F-A811-DD55-A0DFE04790EE}"/>
                  </a:ext>
                </a:extLst>
              </p:cNvPr>
              <p:cNvGrpSpPr/>
              <p:nvPr/>
            </p:nvGrpSpPr>
            <p:grpSpPr>
              <a:xfrm>
                <a:off x="1295399" y="1412803"/>
                <a:ext cx="10241281" cy="411010"/>
                <a:chOff x="1412238" y="1412803"/>
                <a:chExt cx="10241281" cy="411010"/>
              </a:xfrm>
            </p:grpSpPr>
            <p:sp>
              <p:nvSpPr>
                <p:cNvPr id="29" name="object 6">
                  <a:extLst>
                    <a:ext uri="{FF2B5EF4-FFF2-40B4-BE49-F238E27FC236}">
                      <a16:creationId xmlns:a16="http://schemas.microsoft.com/office/drawing/2014/main" id="{AF541A76-3B0C-8900-1318-1430530F8CA1}"/>
                    </a:ext>
                  </a:extLst>
                </p:cNvPr>
                <p:cNvSpPr txBox="1"/>
                <p:nvPr/>
              </p:nvSpPr>
              <p:spPr>
                <a:xfrm>
                  <a:off x="1412238" y="1412803"/>
                  <a:ext cx="4547713" cy="411010"/>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400" b="1" dirty="0">
                      <a:solidFill>
                        <a:schemeClr val="bg1"/>
                      </a:solidFill>
                      <a:latin typeface="Montserrat" pitchFamily="2" charset="0"/>
                      <a:cs typeface="Verdana"/>
                    </a:rPr>
                    <a:t>POS is outside the UAE when:</a:t>
                  </a:r>
                  <a:endParaRPr sz="2400" b="1" dirty="0">
                    <a:solidFill>
                      <a:schemeClr val="bg1"/>
                    </a:solidFill>
                    <a:latin typeface="Montserrat" pitchFamily="2" charset="0"/>
                    <a:cs typeface="Verdana"/>
                  </a:endParaRPr>
                </a:p>
              </p:txBody>
            </p:sp>
            <p:sp>
              <p:nvSpPr>
                <p:cNvPr id="30" name="object 7">
                  <a:extLst>
                    <a:ext uri="{FF2B5EF4-FFF2-40B4-BE49-F238E27FC236}">
                      <a16:creationId xmlns:a16="http://schemas.microsoft.com/office/drawing/2014/main" id="{8675FA78-21AD-B401-19AE-F784E04DD567}"/>
                    </a:ext>
                  </a:extLst>
                </p:cNvPr>
                <p:cNvSpPr/>
                <p:nvPr/>
              </p:nvSpPr>
              <p:spPr>
                <a:xfrm>
                  <a:off x="3637279" y="1806625"/>
                  <a:ext cx="8016240"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sp>
            <p:nvSpPr>
              <p:cNvPr id="24" name="object 10">
                <a:extLst>
                  <a:ext uri="{FF2B5EF4-FFF2-40B4-BE49-F238E27FC236}">
                    <a16:creationId xmlns:a16="http://schemas.microsoft.com/office/drawing/2014/main" id="{9C8AA591-3162-F559-35A0-20DF6BAA6932}"/>
                  </a:ext>
                </a:extLst>
              </p:cNvPr>
              <p:cNvSpPr txBox="1"/>
              <p:nvPr/>
            </p:nvSpPr>
            <p:spPr>
              <a:xfrm>
                <a:off x="1295400" y="4018915"/>
                <a:ext cx="10162286" cy="197490"/>
              </a:xfrm>
              <a:prstGeom prst="rect">
                <a:avLst/>
              </a:prstGeom>
            </p:spPr>
            <p:txBody>
              <a:bodyPr vert="horz" wrap="square" lIns="0" tIns="12700" rIns="0" bIns="0" rtlCol="0">
                <a:spAutoFit/>
              </a:bodyPr>
              <a:lstStyle/>
              <a:p>
                <a:pPr marL="12700">
                  <a:spcBef>
                    <a:spcPts val="100"/>
                  </a:spcBef>
                </a:pPr>
                <a:endParaRPr lang="en-GB" sz="1200" spc="-5" dirty="0">
                  <a:latin typeface="Montserrat" pitchFamily="2" charset="0"/>
                  <a:cs typeface="Verdana"/>
                </a:endParaRPr>
              </a:p>
            </p:txBody>
          </p:sp>
        </p:grpSp>
        <p:sp>
          <p:nvSpPr>
            <p:cNvPr id="22" name="object 5">
              <a:extLst>
                <a:ext uri="{FF2B5EF4-FFF2-40B4-BE49-F238E27FC236}">
                  <a16:creationId xmlns:a16="http://schemas.microsoft.com/office/drawing/2014/main" id="{3CF7178F-D96F-020E-96BD-3035048DE3CE}"/>
                </a:ext>
              </a:extLst>
            </p:cNvPr>
            <p:cNvSpPr txBox="1"/>
            <p:nvPr/>
          </p:nvSpPr>
          <p:spPr>
            <a:xfrm>
              <a:off x="491452" y="2872482"/>
              <a:ext cx="10966234" cy="198130"/>
            </a:xfrm>
            <a:prstGeom prst="rect">
              <a:avLst/>
            </a:prstGeom>
          </p:spPr>
          <p:txBody>
            <a:bodyPr vert="horz" wrap="square" lIns="0" tIns="13335" rIns="0" bIns="0" rtlCol="0">
              <a:spAutoFit/>
            </a:bodyPr>
            <a:lstStyle/>
            <a:p>
              <a:pPr marL="12700">
                <a:spcBef>
                  <a:spcPts val="105"/>
                </a:spcBef>
              </a:pPr>
              <a:endParaRPr lang="en-IN" sz="1200" dirty="0">
                <a:effectLst/>
                <a:latin typeface="Montserrat" panose="02000505000000020004" pitchFamily="2" charset="0"/>
                <a:ea typeface="Calibri" panose="020F0502020204030204" pitchFamily="34" charset="0"/>
              </a:endParaRPr>
            </a:p>
          </p:txBody>
        </p:sp>
      </p:grpSp>
      <p:sp>
        <p:nvSpPr>
          <p:cNvPr id="33" name="TextBox 32">
            <a:extLst>
              <a:ext uri="{FF2B5EF4-FFF2-40B4-BE49-F238E27FC236}">
                <a16:creationId xmlns:a16="http://schemas.microsoft.com/office/drawing/2014/main" id="{35303796-A0D0-EA86-AAE2-030B0CB4DDFD}"/>
              </a:ext>
            </a:extLst>
          </p:cNvPr>
          <p:cNvSpPr txBox="1"/>
          <p:nvPr/>
        </p:nvSpPr>
        <p:spPr>
          <a:xfrm>
            <a:off x="1551008" y="6428189"/>
            <a:ext cx="12307303" cy="1815882"/>
          </a:xfrm>
          <a:prstGeom prst="rect">
            <a:avLst/>
          </a:prstGeom>
          <a:noFill/>
        </p:spPr>
        <p:txBody>
          <a:bodyPr wrap="square">
            <a:spAutoFit/>
          </a:bodyPr>
          <a:lstStyle/>
          <a:p>
            <a:pPr marL="400050" indent="-400050" algn="just">
              <a:buFont typeface="+mj-lt"/>
              <a:buAutoNum type="romanLcPeriod"/>
            </a:pPr>
            <a:r>
              <a:rPr lang="en-US" sz="1600" dirty="0">
                <a:latin typeface="Montserrat" panose="00000500000000000000" pitchFamily="2" charset="0"/>
              </a:rPr>
              <a:t>Goods are assembled or installed outside the UAE.</a:t>
            </a:r>
          </a:p>
          <a:p>
            <a:pPr marL="400050" indent="-400050" algn="just">
              <a:buFont typeface="+mj-lt"/>
              <a:buAutoNum type="romanLcPeriod"/>
            </a:pPr>
            <a:r>
              <a:rPr lang="en-US" sz="1600" dirty="0">
                <a:latin typeface="Montserrat" panose="00000500000000000000" pitchFamily="2" charset="0"/>
              </a:rPr>
              <a:t>Goods are exported to a VAT-registered customer in another GCC Implementing State.</a:t>
            </a:r>
          </a:p>
          <a:p>
            <a:pPr marL="400050" indent="-400050" algn="just">
              <a:buFont typeface="+mj-lt"/>
              <a:buAutoNum type="romanLcPeriod"/>
            </a:pPr>
            <a:r>
              <a:rPr lang="en-US" sz="1600" dirty="0">
                <a:latin typeface="Montserrat" panose="00000500000000000000" pitchFamily="2" charset="0"/>
              </a:rPr>
              <a:t>Goods are supplied to a non-VAT registered customer in another GCC Implementing State, where the UAE supplier exceeds the registration threshold in that state.</a:t>
            </a:r>
          </a:p>
          <a:p>
            <a:pPr marL="400050" indent="-400050" algn="just">
              <a:buFont typeface="+mj-lt"/>
              <a:buAutoNum type="romanLcPeriod"/>
            </a:pPr>
            <a:r>
              <a:rPr lang="en-US" sz="1600" dirty="0">
                <a:latin typeface="Montserrat" panose="00000500000000000000" pitchFamily="2" charset="0"/>
              </a:rPr>
              <a:t>Goods are supplied in the UAE to a non-VAT registered customer by a supplier established in another GCC Implementing State that does not exceed the UAE registration threshold.</a:t>
            </a:r>
          </a:p>
          <a:p>
            <a:pPr algn="just"/>
            <a:endParaRPr lang="en-US" sz="1600" dirty="0">
              <a:latin typeface="Montserrat" panose="00000500000000000000" pitchFamily="2" charset="0"/>
            </a:endParaRPr>
          </a:p>
        </p:txBody>
      </p:sp>
      <p:grpSp>
        <p:nvGrpSpPr>
          <p:cNvPr id="17" name="Group 16">
            <a:extLst>
              <a:ext uri="{FF2B5EF4-FFF2-40B4-BE49-F238E27FC236}">
                <a16:creationId xmlns:a16="http://schemas.microsoft.com/office/drawing/2014/main" id="{30EBA1B0-901A-4941-42B1-CEB5424111C9}"/>
              </a:ext>
            </a:extLst>
          </p:cNvPr>
          <p:cNvGrpSpPr/>
          <p:nvPr/>
        </p:nvGrpSpPr>
        <p:grpSpPr>
          <a:xfrm>
            <a:off x="1579445" y="1771255"/>
            <a:ext cx="12218565" cy="2472263"/>
            <a:chOff x="1579445" y="1771255"/>
            <a:chExt cx="12218565" cy="2472263"/>
          </a:xfrm>
        </p:grpSpPr>
        <p:sp>
          <p:nvSpPr>
            <p:cNvPr id="16" name="object 8">
              <a:extLst>
                <a:ext uri="{FF2B5EF4-FFF2-40B4-BE49-F238E27FC236}">
                  <a16:creationId xmlns:a16="http://schemas.microsoft.com/office/drawing/2014/main" id="{C169FCCA-5E56-F493-8B77-640DEB9185DF}"/>
                </a:ext>
              </a:extLst>
            </p:cNvPr>
            <p:cNvSpPr txBox="1"/>
            <p:nvPr/>
          </p:nvSpPr>
          <p:spPr>
            <a:xfrm>
              <a:off x="1633464" y="3893422"/>
              <a:ext cx="3187918" cy="350096"/>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POS is the UAE when:</a:t>
              </a:r>
            </a:p>
          </p:txBody>
        </p:sp>
        <p:sp>
          <p:nvSpPr>
            <p:cNvPr id="31" name="object 9">
              <a:extLst>
                <a:ext uri="{FF2B5EF4-FFF2-40B4-BE49-F238E27FC236}">
                  <a16:creationId xmlns:a16="http://schemas.microsoft.com/office/drawing/2014/main" id="{3993ECB3-BCD6-2F35-1291-A922D4FE073E}"/>
                </a:ext>
              </a:extLst>
            </p:cNvPr>
            <p:cNvSpPr/>
            <p:nvPr/>
          </p:nvSpPr>
          <p:spPr>
            <a:xfrm>
              <a:off x="4073585" y="4228659"/>
              <a:ext cx="9671612" cy="0"/>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dirty="0"/>
            </a:p>
          </p:txBody>
        </p:sp>
        <p:sp>
          <p:nvSpPr>
            <p:cNvPr id="15" name="TextBox 14">
              <a:extLst>
                <a:ext uri="{FF2B5EF4-FFF2-40B4-BE49-F238E27FC236}">
                  <a16:creationId xmlns:a16="http://schemas.microsoft.com/office/drawing/2014/main" id="{A0991EC4-D485-CBA2-05AF-821BCA10AEE8}"/>
                </a:ext>
              </a:extLst>
            </p:cNvPr>
            <p:cNvSpPr txBox="1"/>
            <p:nvPr/>
          </p:nvSpPr>
          <p:spPr>
            <a:xfrm>
              <a:off x="1579445" y="1771255"/>
              <a:ext cx="12218565" cy="2062103"/>
            </a:xfrm>
            <a:prstGeom prst="rect">
              <a:avLst/>
            </a:prstGeom>
            <a:noFill/>
          </p:spPr>
          <p:txBody>
            <a:bodyPr wrap="square" rtlCol="0">
              <a:spAutoFit/>
            </a:bodyPr>
            <a:lstStyle/>
            <a:p>
              <a:endParaRPr lang="en-US" sz="1600" b="1" dirty="0">
                <a:latin typeface="Montserrat" panose="00000500000000000000" pitchFamily="2" charset="0"/>
              </a:endParaRPr>
            </a:p>
            <a:p>
              <a:r>
                <a:rPr lang="en-US" sz="1600" dirty="0">
                  <a:latin typeface="Montserrat" panose="00000500000000000000" pitchFamily="2" charset="0"/>
                </a:rPr>
                <a:t>The place of supply (POS) is generally the </a:t>
              </a:r>
              <a:r>
                <a:rPr lang="en-US" sz="1600" b="1" dirty="0">
                  <a:latin typeface="Montserrat" panose="00000500000000000000" pitchFamily="2" charset="0"/>
                </a:rPr>
                <a:t>location of the goods at the time of supply.</a:t>
              </a:r>
            </a:p>
            <a:p>
              <a:endParaRPr lang="en-US" sz="1600" b="1" dirty="0">
                <a:latin typeface="Montserrat" panose="00000500000000000000" pitchFamily="2" charset="0"/>
              </a:endParaRPr>
            </a:p>
            <a:p>
              <a:endParaRPr lang="en-US" sz="1600" b="1" dirty="0">
                <a:latin typeface="Montserrat" panose="00000500000000000000" pitchFamily="2" charset="0"/>
              </a:endParaRPr>
            </a:p>
            <a:p>
              <a:br>
                <a:rPr lang="en-US" sz="1600" dirty="0">
                  <a:latin typeface="Montserrat" panose="00000500000000000000" pitchFamily="2" charset="0"/>
                </a:rPr>
              </a:br>
              <a:r>
                <a:rPr lang="en-US" sz="1600" dirty="0">
                  <a:latin typeface="Montserrat" panose="00000500000000000000" pitchFamily="2" charset="0"/>
                </a:rPr>
                <a:t>Special rules apply mainly to:</a:t>
              </a:r>
            </a:p>
            <a:p>
              <a:pPr marL="285750" indent="-285750">
                <a:buFont typeface="Arial" panose="020B0604020202020204" pitchFamily="34" charset="0"/>
                <a:buChar char="•"/>
              </a:pPr>
              <a:r>
                <a:rPr lang="en-US" sz="1600" b="1" dirty="0">
                  <a:latin typeface="Montserrat" panose="00000500000000000000" pitchFamily="2" charset="0"/>
                </a:rPr>
                <a:t>Cross-border supplies</a:t>
              </a:r>
              <a:r>
                <a:rPr lang="en-US" sz="1600" dirty="0">
                  <a:latin typeface="Montserrat" panose="00000500000000000000" pitchFamily="2" charset="0"/>
                </a:rPr>
                <a:t> (imports and exports)</a:t>
              </a:r>
            </a:p>
            <a:p>
              <a:pPr marL="285750" indent="-285750">
                <a:buFont typeface="Arial" panose="020B0604020202020204" pitchFamily="34" charset="0"/>
                <a:buChar char="•"/>
              </a:pPr>
              <a:r>
                <a:rPr lang="en-US" sz="1600" b="1" dirty="0">
                  <a:latin typeface="Montserrat" panose="00000500000000000000" pitchFamily="2" charset="0"/>
                </a:rPr>
                <a:t>Goods assembled or installed by the supplier</a:t>
              </a:r>
            </a:p>
          </p:txBody>
        </p:sp>
      </p:grpSp>
      <p:sp>
        <p:nvSpPr>
          <p:cNvPr id="23" name="object 8">
            <a:extLst>
              <a:ext uri="{FF2B5EF4-FFF2-40B4-BE49-F238E27FC236}">
                <a16:creationId xmlns:a16="http://schemas.microsoft.com/office/drawing/2014/main" id="{FDCEAB31-E1CF-2F86-4D20-9DE93E38AA9D}"/>
              </a:ext>
            </a:extLst>
          </p:cNvPr>
          <p:cNvSpPr txBox="1"/>
          <p:nvPr/>
        </p:nvSpPr>
        <p:spPr>
          <a:xfrm>
            <a:off x="1579445" y="2573646"/>
            <a:ext cx="2319759" cy="288541"/>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1600" b="1" dirty="0">
                <a:solidFill>
                  <a:schemeClr val="bg1"/>
                </a:solidFill>
                <a:latin typeface="Montserrat" pitchFamily="2" charset="0"/>
                <a:cs typeface="Verdana"/>
              </a:rPr>
              <a:t>Special Rules:</a:t>
            </a:r>
          </a:p>
        </p:txBody>
      </p:sp>
      <p:sp>
        <p:nvSpPr>
          <p:cNvPr id="26" name="object 9">
            <a:extLst>
              <a:ext uri="{FF2B5EF4-FFF2-40B4-BE49-F238E27FC236}">
                <a16:creationId xmlns:a16="http://schemas.microsoft.com/office/drawing/2014/main" id="{C5B9D613-C08A-D274-D5C4-B564FCF07654}"/>
              </a:ext>
            </a:extLst>
          </p:cNvPr>
          <p:cNvSpPr/>
          <p:nvPr/>
        </p:nvSpPr>
        <p:spPr>
          <a:xfrm>
            <a:off x="3870183" y="2844602"/>
            <a:ext cx="9671611" cy="0"/>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a:p>
        </p:txBody>
      </p:sp>
      <p:sp>
        <p:nvSpPr>
          <p:cNvPr id="7" name="Slide Number Placeholder 6">
            <a:extLst>
              <a:ext uri="{FF2B5EF4-FFF2-40B4-BE49-F238E27FC236}">
                <a16:creationId xmlns:a16="http://schemas.microsoft.com/office/drawing/2014/main" id="{218A08B5-FA19-0B46-EF55-54D8C038D833}"/>
              </a:ext>
            </a:extLst>
          </p:cNvPr>
          <p:cNvSpPr>
            <a:spLocks noGrp="1"/>
          </p:cNvSpPr>
          <p:nvPr>
            <p:ph type="sldNum" sz="quarter" idx="12"/>
          </p:nvPr>
        </p:nvSpPr>
        <p:spPr/>
        <p:txBody>
          <a:bodyPr/>
          <a:lstStyle/>
          <a:p>
            <a:fld id="{9EEF8FA0-0E28-45DA-A438-FD13269BAD6D}" type="slidenum">
              <a:rPr lang="en-US" smtClean="0"/>
              <a:t>33</a:t>
            </a:fld>
            <a:endParaRPr lang="en-US" dirty="0"/>
          </a:p>
        </p:txBody>
      </p:sp>
    </p:spTree>
    <p:extLst>
      <p:ext uri="{BB962C8B-B14F-4D97-AF65-F5344CB8AC3E}">
        <p14:creationId xmlns:p14="http://schemas.microsoft.com/office/powerpoint/2010/main" val="1299350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A9FD0-EE22-3E9A-9FBE-3DC3310E7DC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142C7C1-8864-7CA6-9841-664A8B041208}"/>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13EE632B-4DAE-C05B-0A35-1FE1395D18F0}"/>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D86266DB-09DF-6B8A-C5E2-6F8FA5A87EA6}"/>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D50DA1CF-2172-89FF-5B3D-F6F76BEA13CF}"/>
              </a:ext>
            </a:extLst>
          </p:cNvPr>
          <p:cNvSpPr txBox="1">
            <a:spLocks/>
          </p:cNvSpPr>
          <p:nvPr/>
        </p:nvSpPr>
        <p:spPr>
          <a:xfrm>
            <a:off x="1551007" y="456450"/>
            <a:ext cx="12393591"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Place of Supply - Goods</a:t>
            </a:r>
          </a:p>
        </p:txBody>
      </p:sp>
      <p:pic>
        <p:nvPicPr>
          <p:cNvPr id="5" name="Picture 4">
            <a:extLst>
              <a:ext uri="{FF2B5EF4-FFF2-40B4-BE49-F238E27FC236}">
                <a16:creationId xmlns:a16="http://schemas.microsoft.com/office/drawing/2014/main" id="{AE0C643F-B473-D10A-39B5-3604529085C5}"/>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5837DDF7-47E8-B775-9701-C13BE1A938D1}"/>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7" name="Table 6">
            <a:extLst>
              <a:ext uri="{FF2B5EF4-FFF2-40B4-BE49-F238E27FC236}">
                <a16:creationId xmlns:a16="http://schemas.microsoft.com/office/drawing/2014/main" id="{1E450743-63A8-4B7E-9DF5-68468B73CA69}"/>
              </a:ext>
            </a:extLst>
          </p:cNvPr>
          <p:cNvGraphicFramePr>
            <a:graphicFrameLocks noGrp="1"/>
          </p:cNvGraphicFramePr>
          <p:nvPr>
            <p:extLst>
              <p:ext uri="{D42A27DB-BD31-4B8C-83A1-F6EECF244321}">
                <p14:modId xmlns:p14="http://schemas.microsoft.com/office/powerpoint/2010/main" val="1099596919"/>
              </p:ext>
            </p:extLst>
          </p:nvPr>
        </p:nvGraphicFramePr>
        <p:xfrm>
          <a:off x="1551007" y="1722720"/>
          <a:ext cx="12393591" cy="6200056"/>
        </p:xfrm>
        <a:graphic>
          <a:graphicData uri="http://schemas.openxmlformats.org/drawingml/2006/table">
            <a:tbl>
              <a:tblPr firstRow="1" firstCol="1" bandRow="1">
                <a:tableStyleId>{74C1A8A3-306A-4EB7-A6B1-4F7E0EB9C5D6}</a:tableStyleId>
              </a:tblPr>
              <a:tblGrid>
                <a:gridCol w="1772961">
                  <a:extLst>
                    <a:ext uri="{9D8B030D-6E8A-4147-A177-3AD203B41FA5}">
                      <a16:colId xmlns:a16="http://schemas.microsoft.com/office/drawing/2014/main" val="3881961611"/>
                    </a:ext>
                  </a:extLst>
                </a:gridCol>
                <a:gridCol w="939113">
                  <a:extLst>
                    <a:ext uri="{9D8B030D-6E8A-4147-A177-3AD203B41FA5}">
                      <a16:colId xmlns:a16="http://schemas.microsoft.com/office/drawing/2014/main" val="99326441"/>
                    </a:ext>
                  </a:extLst>
                </a:gridCol>
                <a:gridCol w="5234161">
                  <a:extLst>
                    <a:ext uri="{9D8B030D-6E8A-4147-A177-3AD203B41FA5}">
                      <a16:colId xmlns:a16="http://schemas.microsoft.com/office/drawing/2014/main" val="1475981935"/>
                    </a:ext>
                  </a:extLst>
                </a:gridCol>
                <a:gridCol w="1724202">
                  <a:extLst>
                    <a:ext uri="{9D8B030D-6E8A-4147-A177-3AD203B41FA5}">
                      <a16:colId xmlns:a16="http://schemas.microsoft.com/office/drawing/2014/main" val="1574985384"/>
                    </a:ext>
                  </a:extLst>
                </a:gridCol>
                <a:gridCol w="2723154">
                  <a:extLst>
                    <a:ext uri="{9D8B030D-6E8A-4147-A177-3AD203B41FA5}">
                      <a16:colId xmlns:a16="http://schemas.microsoft.com/office/drawing/2014/main" val="642291690"/>
                    </a:ext>
                  </a:extLst>
                </a:gridCol>
              </a:tblGrid>
              <a:tr h="427583">
                <a:tc>
                  <a:txBody>
                    <a:bodyPr/>
                    <a:lstStyle/>
                    <a:p>
                      <a:pPr marL="0" marR="0" algn="l">
                        <a:spcAft>
                          <a:spcPts val="800"/>
                        </a:spcAft>
                        <a:buNone/>
                      </a:pPr>
                      <a:r>
                        <a:rPr lang="en-US" sz="1800" kern="100" dirty="0">
                          <a:effectLst/>
                          <a:latin typeface="Montserrat" pitchFamily="2" charset="0"/>
                        </a:rPr>
                        <a:t>Category   </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effectLst/>
                          <a:latin typeface="Montserrat" pitchFamily="2" charset="0"/>
                        </a:rPr>
                        <a:t>S.No.</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effectLst/>
                          <a:latin typeface="Montserrat" pitchFamily="2" charset="0"/>
                        </a:rPr>
                        <a:t>Scenario</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effectLst/>
                          <a:latin typeface="Montserrat" pitchFamily="2" charset="0"/>
                        </a:rPr>
                        <a:t>POS</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effectLst/>
                          <a:latin typeface="Montserrat" pitchFamily="2" charset="0"/>
                        </a:rPr>
                        <a:t>UAE Tax Rate</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9958249"/>
                  </a:ext>
                </a:extLst>
              </a:tr>
              <a:tr h="439697">
                <a:tc rowSpan="2">
                  <a:txBody>
                    <a:bodyPr/>
                    <a:lstStyle/>
                    <a:p>
                      <a:pPr marL="0" marR="0" algn="l">
                        <a:spcAft>
                          <a:spcPts val="800"/>
                        </a:spcAft>
                        <a:buNone/>
                      </a:pPr>
                      <a:r>
                        <a:rPr lang="en-US" sz="1800" kern="100" dirty="0">
                          <a:effectLst/>
                          <a:latin typeface="Montserrat" pitchFamily="2" charset="0"/>
                        </a:rPr>
                        <a:t>Exports by Corporates</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effectLst/>
                          <a:latin typeface="Montserrat" pitchFamily="2" charset="0"/>
                        </a:rPr>
                        <a:t>1</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effectLst/>
                          <a:latin typeface="Montserrat" pitchFamily="2" charset="0"/>
                        </a:rPr>
                        <a:t>Export to Rest of World</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a:effectLst/>
                          <a:latin typeface="Montserrat" pitchFamily="2" charset="0"/>
                        </a:rPr>
                        <a:t>UAE</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Aft>
                          <a:spcPts val="800"/>
                        </a:spcAft>
                        <a:buNone/>
                      </a:pPr>
                      <a:r>
                        <a:rPr lang="en-US" sz="1800" kern="100" dirty="0">
                          <a:effectLst/>
                          <a:latin typeface="Montserrat" pitchFamily="2" charset="0"/>
                        </a:rPr>
                        <a:t>Zero rated</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3177788"/>
                  </a:ext>
                </a:extLst>
              </a:tr>
              <a:tr h="980805">
                <a:tc vMerge="1">
                  <a:txBody>
                    <a:bodyPr/>
                    <a:lstStyle/>
                    <a:p>
                      <a:pPr marL="0" marR="0">
                        <a:spcAft>
                          <a:spcPts val="800"/>
                        </a:spcAft>
                        <a:buNone/>
                      </a:pP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Aft>
                          <a:spcPts val="800"/>
                        </a:spcAft>
                        <a:buNone/>
                      </a:pPr>
                      <a:r>
                        <a:rPr lang="en-US" sz="1800" kern="100" dirty="0">
                          <a:effectLst/>
                          <a:latin typeface="Montserrat" pitchFamily="2" charset="0"/>
                        </a:rPr>
                        <a:t>2</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effectLst/>
                          <a:latin typeface="Montserrat" pitchFamily="2" charset="0"/>
                        </a:rPr>
                        <a:t>Export to GCC Implementing States (Recipient is registered)</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eaLnBrk="1" fontAlgn="auto" latinLnBrk="0" hangingPunct="1">
                        <a:lnSpc>
                          <a:spcPct val="100000"/>
                        </a:lnSpc>
                        <a:spcBef>
                          <a:spcPts val="0"/>
                        </a:spcBef>
                        <a:spcAft>
                          <a:spcPts val="800"/>
                        </a:spcAft>
                        <a:buClrTx/>
                        <a:buSzTx/>
                        <a:buFontTx/>
                        <a:buNone/>
                        <a:tabLst/>
                        <a:defRPr/>
                      </a:pPr>
                      <a:r>
                        <a:rPr lang="en-US" sz="1800" kern="100" dirty="0">
                          <a:effectLst/>
                          <a:latin typeface="Montserrat" pitchFamily="2" charset="0"/>
                        </a:rPr>
                        <a:t>Member Implementing State</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effectLst/>
                          <a:latin typeface="Montserrat" pitchFamily="2" charset="0"/>
                        </a:rPr>
                        <a:t>Recipient will pay tax on RCM basis</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0265153"/>
                  </a:ext>
                </a:extLst>
              </a:tr>
              <a:tr h="1243421">
                <a:tc rowSpan="2">
                  <a:txBody>
                    <a:bodyPr/>
                    <a:lstStyle/>
                    <a:p>
                      <a:pPr marL="0" marR="0" algn="l">
                        <a:spcAft>
                          <a:spcPts val="800"/>
                        </a:spcAft>
                        <a:buNone/>
                      </a:pPr>
                      <a:r>
                        <a:rPr lang="en-US" sz="1800" kern="100" dirty="0">
                          <a:effectLst/>
                          <a:latin typeface="Montserrat" pitchFamily="2" charset="0"/>
                        </a:rPr>
                        <a:t>Non-Advisable exports by Non-Corporates</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effectLst/>
                          <a:latin typeface="Montserrat" pitchFamily="2" charset="0"/>
                        </a:rPr>
                        <a:t>3</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effectLst/>
                          <a:latin typeface="Montserrat" pitchFamily="2" charset="0"/>
                        </a:rPr>
                        <a:t>Export to GCC Implementing States (Recipient is Unregistered, Supplier’s value of supply Below MRT in destination state) (Total export from same supplier)</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a:effectLst/>
                          <a:latin typeface="Montserrat" pitchFamily="2" charset="0"/>
                        </a:rPr>
                        <a:t>UAE</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effectLst/>
                          <a:latin typeface="Montserrat" pitchFamily="2" charset="0"/>
                        </a:rPr>
                        <a:t>5%</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2061018"/>
                  </a:ext>
                </a:extLst>
              </a:tr>
              <a:tr h="3108550">
                <a:tc vMerge="1">
                  <a:txBody>
                    <a:bodyPr/>
                    <a:lstStyle/>
                    <a:p>
                      <a:pPr marL="0" marR="0">
                        <a:spcAft>
                          <a:spcPts val="800"/>
                        </a:spcAft>
                        <a:buNone/>
                      </a:pP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Aft>
                          <a:spcPts val="800"/>
                        </a:spcAft>
                        <a:buNone/>
                      </a:pPr>
                      <a:r>
                        <a:rPr lang="en-US" sz="1800" kern="100" dirty="0">
                          <a:effectLst/>
                          <a:latin typeface="Montserrat" pitchFamily="2" charset="0"/>
                        </a:rPr>
                        <a:t>4</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eaLnBrk="1" fontAlgn="auto" latinLnBrk="0" hangingPunct="1">
                        <a:lnSpc>
                          <a:spcPct val="100000"/>
                        </a:lnSpc>
                        <a:spcBef>
                          <a:spcPts val="0"/>
                        </a:spcBef>
                        <a:spcAft>
                          <a:spcPts val="800"/>
                        </a:spcAft>
                        <a:buClrTx/>
                        <a:buSzTx/>
                        <a:buFontTx/>
                        <a:buNone/>
                        <a:tabLst/>
                        <a:defRPr/>
                      </a:pPr>
                      <a:r>
                        <a:rPr lang="en-US" sz="1800" kern="100" dirty="0">
                          <a:effectLst/>
                          <a:latin typeface="Montserrat" pitchFamily="2" charset="0"/>
                        </a:rPr>
                        <a:t>Export to GCC Implementing States  (Recipient is Unregistered, Supplier’s value of supply above MRT in the destination state)</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eaLnBrk="1" fontAlgn="auto" latinLnBrk="0" hangingPunct="1">
                        <a:lnSpc>
                          <a:spcPct val="100000"/>
                        </a:lnSpc>
                        <a:spcBef>
                          <a:spcPts val="0"/>
                        </a:spcBef>
                        <a:spcAft>
                          <a:spcPts val="800"/>
                        </a:spcAft>
                        <a:buClrTx/>
                        <a:buSzTx/>
                        <a:buFontTx/>
                        <a:buNone/>
                        <a:tabLst/>
                        <a:defRPr/>
                      </a:pPr>
                      <a:r>
                        <a:rPr lang="en-US" sz="1800" kern="100" dirty="0">
                          <a:effectLst/>
                          <a:latin typeface="Montserrat" pitchFamily="2" charset="0"/>
                        </a:rPr>
                        <a:t>Member Implementing State</a:t>
                      </a:r>
                    </a:p>
                    <a:p>
                      <a:pPr marL="0" marR="0" algn="l">
                        <a:spcAft>
                          <a:spcPts val="800"/>
                        </a:spcAft>
                        <a:buNone/>
                      </a:pP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effectLst/>
                          <a:latin typeface="Montserrat" pitchFamily="2" charset="0"/>
                        </a:rPr>
                        <a:t>Supplier has to take reg under VAT in Destination State. VAT at applicable rate in the destination state has to be charged by supplier.(Refer Article 12(2) of GCC VAT Agreement)</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6705434"/>
                  </a:ext>
                </a:extLst>
              </a:tr>
            </a:tbl>
          </a:graphicData>
        </a:graphic>
      </p:graphicFrame>
      <p:grpSp>
        <p:nvGrpSpPr>
          <p:cNvPr id="10" name="Group 9">
            <a:extLst>
              <a:ext uri="{FF2B5EF4-FFF2-40B4-BE49-F238E27FC236}">
                <a16:creationId xmlns:a16="http://schemas.microsoft.com/office/drawing/2014/main" id="{2C7B0D20-4976-9566-C8F9-75889BEEAE33}"/>
              </a:ext>
            </a:extLst>
          </p:cNvPr>
          <p:cNvGrpSpPr/>
          <p:nvPr/>
        </p:nvGrpSpPr>
        <p:grpSpPr>
          <a:xfrm>
            <a:off x="3121429" y="4024235"/>
            <a:ext cx="8938159" cy="3124200"/>
            <a:chOff x="3146961" y="2362200"/>
            <a:chExt cx="7696198" cy="3124200"/>
          </a:xfrm>
        </p:grpSpPr>
        <p:cxnSp>
          <p:nvCxnSpPr>
            <p:cNvPr id="11" name="Straight Connector 10">
              <a:extLst>
                <a:ext uri="{FF2B5EF4-FFF2-40B4-BE49-F238E27FC236}">
                  <a16:creationId xmlns:a16="http://schemas.microsoft.com/office/drawing/2014/main" id="{3CF2E3F3-79F4-C7D6-3AB8-30E6C859BE5D}"/>
                </a:ext>
              </a:extLst>
            </p:cNvPr>
            <p:cNvCxnSpPr>
              <a:cxnSpLocks/>
            </p:cNvCxnSpPr>
            <p:nvPr/>
          </p:nvCxnSpPr>
          <p:spPr>
            <a:xfrm>
              <a:off x="3733800" y="2514600"/>
              <a:ext cx="7109359" cy="2971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595660D-DF5C-D01D-E68B-A89392A446C0}"/>
                </a:ext>
              </a:extLst>
            </p:cNvPr>
            <p:cNvCxnSpPr>
              <a:cxnSpLocks/>
            </p:cNvCxnSpPr>
            <p:nvPr/>
          </p:nvCxnSpPr>
          <p:spPr>
            <a:xfrm flipV="1">
              <a:off x="3146961" y="2362200"/>
              <a:ext cx="6530439" cy="304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Slide Number Placeholder 8">
            <a:extLst>
              <a:ext uri="{FF2B5EF4-FFF2-40B4-BE49-F238E27FC236}">
                <a16:creationId xmlns:a16="http://schemas.microsoft.com/office/drawing/2014/main" id="{96471405-81AC-6213-F2CC-3094B430DCC2}"/>
              </a:ext>
            </a:extLst>
          </p:cNvPr>
          <p:cNvSpPr>
            <a:spLocks noGrp="1"/>
          </p:cNvSpPr>
          <p:nvPr>
            <p:ph type="sldNum" sz="quarter" idx="12"/>
          </p:nvPr>
        </p:nvSpPr>
        <p:spPr/>
        <p:txBody>
          <a:bodyPr/>
          <a:lstStyle/>
          <a:p>
            <a:fld id="{9EEF8FA0-0E28-45DA-A438-FD13269BAD6D}" type="slidenum">
              <a:rPr lang="en-US" smtClean="0"/>
              <a:t>34</a:t>
            </a:fld>
            <a:endParaRPr lang="en-US" dirty="0"/>
          </a:p>
        </p:txBody>
      </p:sp>
    </p:spTree>
    <p:extLst>
      <p:ext uri="{BB962C8B-B14F-4D97-AF65-F5344CB8AC3E}">
        <p14:creationId xmlns:p14="http://schemas.microsoft.com/office/powerpoint/2010/main" val="3700399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BAC52-6536-87CF-2E8B-35EB897AFA75}"/>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A950516-F8F6-7550-4D6A-25BEE777EDD3}"/>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F50E10B8-4492-5B20-6DD1-509DC88F117D}"/>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0FA4BFE5-6CE6-FC4A-12E6-FA354764B6F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2E0C4559-DADE-CB7B-0E7C-BDBFEB6C722C}"/>
              </a:ext>
            </a:extLst>
          </p:cNvPr>
          <p:cNvSpPr txBox="1">
            <a:spLocks/>
          </p:cNvSpPr>
          <p:nvPr/>
        </p:nvSpPr>
        <p:spPr>
          <a:xfrm>
            <a:off x="1551007" y="456450"/>
            <a:ext cx="12200161"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Place of Supply - Goods</a:t>
            </a:r>
          </a:p>
        </p:txBody>
      </p:sp>
      <p:pic>
        <p:nvPicPr>
          <p:cNvPr id="5" name="Picture 4">
            <a:extLst>
              <a:ext uri="{FF2B5EF4-FFF2-40B4-BE49-F238E27FC236}">
                <a16:creationId xmlns:a16="http://schemas.microsoft.com/office/drawing/2014/main" id="{1A08B57F-415F-DD70-D1CA-D453F702C141}"/>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9768B0A9-F7CA-30DE-DB6D-0A52F004CB6E}"/>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7" name="Table 6">
            <a:extLst>
              <a:ext uri="{FF2B5EF4-FFF2-40B4-BE49-F238E27FC236}">
                <a16:creationId xmlns:a16="http://schemas.microsoft.com/office/drawing/2014/main" id="{199D195D-38D8-AA03-1697-23F7C4F8F236}"/>
              </a:ext>
            </a:extLst>
          </p:cNvPr>
          <p:cNvGraphicFramePr>
            <a:graphicFrameLocks noGrp="1"/>
          </p:cNvGraphicFramePr>
          <p:nvPr>
            <p:extLst>
              <p:ext uri="{D42A27DB-BD31-4B8C-83A1-F6EECF244321}">
                <p14:modId xmlns:p14="http://schemas.microsoft.com/office/powerpoint/2010/main" val="326582440"/>
              </p:ext>
            </p:extLst>
          </p:nvPr>
        </p:nvGraphicFramePr>
        <p:xfrm>
          <a:off x="1551007" y="1609379"/>
          <a:ext cx="12466646" cy="5970555"/>
        </p:xfrm>
        <a:graphic>
          <a:graphicData uri="http://schemas.openxmlformats.org/drawingml/2006/table">
            <a:tbl>
              <a:tblPr firstRow="1" firstCol="1" bandRow="1">
                <a:tableStyleId>{74C1A8A3-306A-4EB7-A6B1-4F7E0EB9C5D6}</a:tableStyleId>
              </a:tblPr>
              <a:tblGrid>
                <a:gridCol w="1752529">
                  <a:extLst>
                    <a:ext uri="{9D8B030D-6E8A-4147-A177-3AD203B41FA5}">
                      <a16:colId xmlns:a16="http://schemas.microsoft.com/office/drawing/2014/main" val="3227428776"/>
                    </a:ext>
                  </a:extLst>
                </a:gridCol>
                <a:gridCol w="789927">
                  <a:extLst>
                    <a:ext uri="{9D8B030D-6E8A-4147-A177-3AD203B41FA5}">
                      <a16:colId xmlns:a16="http://schemas.microsoft.com/office/drawing/2014/main" val="99326441"/>
                    </a:ext>
                  </a:extLst>
                </a:gridCol>
                <a:gridCol w="4993330">
                  <a:extLst>
                    <a:ext uri="{9D8B030D-6E8A-4147-A177-3AD203B41FA5}">
                      <a16:colId xmlns:a16="http://schemas.microsoft.com/office/drawing/2014/main" val="1475981935"/>
                    </a:ext>
                  </a:extLst>
                </a:gridCol>
                <a:gridCol w="2226187">
                  <a:extLst>
                    <a:ext uri="{9D8B030D-6E8A-4147-A177-3AD203B41FA5}">
                      <a16:colId xmlns:a16="http://schemas.microsoft.com/office/drawing/2014/main" val="1574985384"/>
                    </a:ext>
                  </a:extLst>
                </a:gridCol>
                <a:gridCol w="2704673">
                  <a:extLst>
                    <a:ext uri="{9D8B030D-6E8A-4147-A177-3AD203B41FA5}">
                      <a16:colId xmlns:a16="http://schemas.microsoft.com/office/drawing/2014/main" val="642291690"/>
                    </a:ext>
                  </a:extLst>
                </a:gridCol>
              </a:tblGrid>
              <a:tr h="507570">
                <a:tc>
                  <a:txBody>
                    <a:bodyPr/>
                    <a:lstStyle/>
                    <a:p>
                      <a:pPr marL="0" marR="0" algn="l">
                        <a:spcAft>
                          <a:spcPts val="800"/>
                        </a:spcAft>
                        <a:buNone/>
                      </a:pPr>
                      <a:r>
                        <a:rPr lang="en-US" sz="1800" kern="100" dirty="0">
                          <a:solidFill>
                            <a:schemeClr val="bg1"/>
                          </a:solidFill>
                          <a:effectLst/>
                          <a:latin typeface="Montserrat" pitchFamily="2" charset="0"/>
                        </a:rPr>
                        <a:t>Category</a:t>
                      </a:r>
                      <a:endParaRPr lang="en-US" sz="1800" kern="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bg1"/>
                          </a:solidFill>
                          <a:effectLst/>
                          <a:latin typeface="Montserrat" pitchFamily="2" charset="0"/>
                        </a:rPr>
                        <a:t>S.No.</a:t>
                      </a:r>
                      <a:endParaRPr lang="en-US" sz="1800" kern="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bg1"/>
                          </a:solidFill>
                          <a:effectLst/>
                          <a:latin typeface="Montserrat" pitchFamily="2" charset="0"/>
                        </a:rPr>
                        <a:t>Scenario</a:t>
                      </a:r>
                      <a:endParaRPr lang="en-US" sz="1800" kern="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bg1"/>
                          </a:solidFill>
                          <a:effectLst/>
                          <a:latin typeface="Montserrat" pitchFamily="2" charset="0"/>
                        </a:rPr>
                        <a:t>POS</a:t>
                      </a:r>
                      <a:endParaRPr lang="en-US" sz="1800" kern="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bg1"/>
                          </a:solidFill>
                          <a:effectLst/>
                          <a:latin typeface="Montserrat" pitchFamily="2" charset="0"/>
                        </a:rPr>
                        <a:t>UAE Tax Rate</a:t>
                      </a:r>
                      <a:endParaRPr lang="en-US" sz="1800" kern="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9958249"/>
                  </a:ext>
                </a:extLst>
              </a:tr>
              <a:tr h="669813">
                <a:tc rowSpan="2">
                  <a:txBody>
                    <a:bodyPr/>
                    <a:lstStyle/>
                    <a:p>
                      <a:pPr marL="0" marR="0" algn="l">
                        <a:spcAft>
                          <a:spcPts val="800"/>
                        </a:spcAft>
                        <a:buNone/>
                      </a:pPr>
                      <a:r>
                        <a:rPr lang="en-US" sz="1800" kern="100" dirty="0">
                          <a:solidFill>
                            <a:schemeClr val="bg1"/>
                          </a:solidFill>
                          <a:effectLst/>
                          <a:latin typeface="Montserrat" pitchFamily="2" charset="0"/>
                        </a:rPr>
                        <a:t>Imports by Corporates</a:t>
                      </a:r>
                      <a:endParaRPr lang="en-US" sz="1800" kern="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tx1"/>
                          </a:solidFill>
                          <a:effectLst/>
                          <a:latin typeface="Montserrat" pitchFamily="2" charset="0"/>
                        </a:rPr>
                        <a:t>1</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tx1"/>
                          </a:solidFill>
                          <a:effectLst/>
                          <a:latin typeface="Montserrat" pitchFamily="2" charset="0"/>
                        </a:rPr>
                        <a:t>Import from Rest of World</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tx1"/>
                          </a:solidFill>
                          <a:effectLst/>
                          <a:latin typeface="Montserrat" pitchFamily="2" charset="0"/>
                        </a:rPr>
                        <a:t>UAE</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tx1"/>
                          </a:solidFill>
                          <a:effectLst/>
                          <a:latin typeface="Montserrat" pitchFamily="2" charset="0"/>
                        </a:rPr>
                        <a:t>5% (RCM or through customs)</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8186001"/>
                  </a:ext>
                </a:extLst>
              </a:tr>
              <a:tr h="764734">
                <a:tc vMerge="1">
                  <a:txBody>
                    <a:bodyPr/>
                    <a:lstStyle/>
                    <a:p>
                      <a:pPr marL="0" marR="0">
                        <a:spcAft>
                          <a:spcPts val="800"/>
                        </a:spcAft>
                        <a:buNone/>
                      </a:pP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Aft>
                          <a:spcPts val="800"/>
                        </a:spcAft>
                        <a:buNone/>
                      </a:pPr>
                      <a:r>
                        <a:rPr lang="en-US" sz="1800" kern="100" dirty="0">
                          <a:solidFill>
                            <a:schemeClr val="tx1"/>
                          </a:solidFill>
                          <a:effectLst/>
                          <a:latin typeface="Montserrat" pitchFamily="2" charset="0"/>
                        </a:rPr>
                        <a:t>2</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tx1"/>
                          </a:solidFill>
                          <a:effectLst/>
                          <a:latin typeface="Montserrat" pitchFamily="2" charset="0"/>
                        </a:rPr>
                        <a:t>Import from GCC Implementing States (Recipient is registered)</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tx1"/>
                          </a:solidFill>
                          <a:effectLst/>
                          <a:latin typeface="Montserrat" pitchFamily="2" charset="0"/>
                        </a:rPr>
                        <a:t>UAE</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tx1"/>
                          </a:solidFill>
                          <a:effectLst/>
                          <a:latin typeface="Montserrat" pitchFamily="2" charset="0"/>
                        </a:rPr>
                        <a:t>5% (RCM)</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0202466"/>
                  </a:ext>
                </a:extLst>
              </a:tr>
              <a:tr h="1405298">
                <a:tc rowSpan="2">
                  <a:txBody>
                    <a:bodyPr/>
                    <a:lstStyle/>
                    <a:p>
                      <a:pPr marL="0" marR="0" algn="l">
                        <a:spcAft>
                          <a:spcPts val="800"/>
                        </a:spcAft>
                        <a:buNone/>
                      </a:pPr>
                      <a:r>
                        <a:rPr lang="en-US" sz="1800" kern="100" dirty="0">
                          <a:solidFill>
                            <a:schemeClr val="bg1"/>
                          </a:solidFill>
                          <a:effectLst/>
                          <a:latin typeface="Montserrat" pitchFamily="2" charset="0"/>
                        </a:rPr>
                        <a:t>Imports by Non-Corporates</a:t>
                      </a:r>
                      <a:endParaRPr lang="en-US" sz="1800" kern="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tx1"/>
                          </a:solidFill>
                          <a:effectLst/>
                          <a:latin typeface="Montserrat" pitchFamily="2" charset="0"/>
                        </a:rPr>
                        <a:t>3</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tx1"/>
                          </a:solidFill>
                          <a:effectLst/>
                          <a:latin typeface="Montserrat" pitchFamily="2" charset="0"/>
                        </a:rPr>
                        <a:t>Import from GCC Implementing States  (Recipient is unregistered, </a:t>
                      </a:r>
                      <a:r>
                        <a:rPr lang="en-US" sz="1800" b="0" dirty="0">
                          <a:solidFill>
                            <a:schemeClr val="tx1"/>
                          </a:solidFill>
                          <a:effectLst/>
                          <a:latin typeface="Montserrat" pitchFamily="2" charset="0"/>
                        </a:rPr>
                        <a:t>total value of imports from the same supplier in the GCC VAT implementing state below MRT in UAE</a:t>
                      </a:r>
                      <a:r>
                        <a:rPr lang="en-US" sz="1800" kern="100" dirty="0">
                          <a:solidFill>
                            <a:schemeClr val="tx1"/>
                          </a:solidFill>
                          <a:effectLst/>
                          <a:latin typeface="Montserrat" pitchFamily="2" charset="0"/>
                        </a:rPr>
                        <a:t>)</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eaLnBrk="1" fontAlgn="auto" latinLnBrk="0" hangingPunct="1">
                        <a:lnSpc>
                          <a:spcPct val="100000"/>
                        </a:lnSpc>
                        <a:spcBef>
                          <a:spcPts val="0"/>
                        </a:spcBef>
                        <a:spcAft>
                          <a:spcPts val="800"/>
                        </a:spcAft>
                        <a:buClrTx/>
                        <a:buSzTx/>
                        <a:buFontTx/>
                        <a:buNone/>
                        <a:tabLst/>
                        <a:defRPr/>
                      </a:pPr>
                      <a:r>
                        <a:rPr lang="en-US" sz="1800" kern="100" dirty="0">
                          <a:solidFill>
                            <a:schemeClr val="tx1"/>
                          </a:solidFill>
                          <a:effectLst/>
                          <a:latin typeface="Montserrat" pitchFamily="2" charset="0"/>
                        </a:rPr>
                        <a:t>Member Implementing State</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eaLnBrk="1" fontAlgn="auto" latinLnBrk="0" hangingPunct="1">
                        <a:lnSpc>
                          <a:spcPct val="100000"/>
                        </a:lnSpc>
                        <a:spcBef>
                          <a:spcPts val="0"/>
                        </a:spcBef>
                        <a:spcAft>
                          <a:spcPts val="800"/>
                        </a:spcAft>
                        <a:buClrTx/>
                        <a:buSzTx/>
                        <a:buFontTx/>
                        <a:buNone/>
                        <a:tabLst/>
                        <a:defRPr/>
                      </a:pPr>
                      <a:r>
                        <a:rPr lang="en-US" sz="1800" kern="100" dirty="0">
                          <a:solidFill>
                            <a:schemeClr val="tx1"/>
                          </a:solidFill>
                          <a:effectLst/>
                          <a:latin typeface="Montserrat" pitchFamily="2" charset="0"/>
                        </a:rPr>
                        <a:t>Tax is paid by the supplier in his own state</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4719464"/>
                  </a:ext>
                </a:extLst>
              </a:tr>
              <a:tr h="2623140">
                <a:tc vMerge="1">
                  <a:txBody>
                    <a:bodyPr/>
                    <a:lstStyle/>
                    <a:p>
                      <a:pPr marL="0" marR="0">
                        <a:spcAft>
                          <a:spcPts val="800"/>
                        </a:spcAft>
                        <a:buNone/>
                      </a:pPr>
                      <a:endParaRPr lang="en-US" sz="1800" kern="1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Aft>
                          <a:spcPts val="800"/>
                        </a:spcAft>
                        <a:buNone/>
                      </a:pPr>
                      <a:r>
                        <a:rPr lang="en-US" sz="1800" kern="100" dirty="0">
                          <a:solidFill>
                            <a:schemeClr val="tx1"/>
                          </a:solidFill>
                          <a:effectLst/>
                          <a:latin typeface="Montserrat" pitchFamily="2" charset="0"/>
                        </a:rPr>
                        <a:t>4</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Aft>
                          <a:spcPts val="800"/>
                        </a:spcAft>
                        <a:buNone/>
                      </a:pPr>
                      <a:r>
                        <a:rPr lang="en-US" sz="1800" kern="100" dirty="0">
                          <a:solidFill>
                            <a:schemeClr val="tx1"/>
                          </a:solidFill>
                          <a:effectLst/>
                          <a:latin typeface="Montserrat" pitchFamily="2" charset="0"/>
                        </a:rPr>
                        <a:t>Import from GCC Implementing States (Recipient is unregistered, </a:t>
                      </a:r>
                      <a:r>
                        <a:rPr lang="en-US" sz="1800" b="0" dirty="0">
                          <a:solidFill>
                            <a:schemeClr val="tx1"/>
                          </a:solidFill>
                          <a:effectLst/>
                          <a:latin typeface="Montserrat" pitchFamily="2" charset="0"/>
                        </a:rPr>
                        <a:t>total value of imports from the same supplier in the GCC VAT implementing state above MRT in UAE</a:t>
                      </a:r>
                      <a:r>
                        <a:rPr lang="en-US" sz="1800" kern="100" dirty="0">
                          <a:solidFill>
                            <a:schemeClr val="tx1"/>
                          </a:solidFill>
                          <a:effectLst/>
                          <a:latin typeface="Montserrat" pitchFamily="2" charset="0"/>
                        </a:rPr>
                        <a:t>)</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eaLnBrk="1" fontAlgn="auto" latinLnBrk="0" hangingPunct="1">
                        <a:lnSpc>
                          <a:spcPct val="100000"/>
                        </a:lnSpc>
                        <a:spcBef>
                          <a:spcPts val="0"/>
                        </a:spcBef>
                        <a:spcAft>
                          <a:spcPts val="800"/>
                        </a:spcAft>
                        <a:buClrTx/>
                        <a:buSzTx/>
                        <a:buFontTx/>
                        <a:buNone/>
                        <a:tabLst/>
                        <a:defRPr/>
                      </a:pPr>
                      <a:r>
                        <a:rPr lang="en-US" sz="1800" kern="100" dirty="0">
                          <a:solidFill>
                            <a:schemeClr val="tx1"/>
                          </a:solidFill>
                          <a:effectLst/>
                          <a:latin typeface="Montserrat" pitchFamily="2" charset="0"/>
                        </a:rPr>
                        <a:t>UAE</a:t>
                      </a:r>
                    </a:p>
                    <a:p>
                      <a:pPr marL="0" marR="0" lvl="0" indent="0" algn="l" defTabSz="914400" eaLnBrk="1" fontAlgn="auto" latinLnBrk="0" hangingPunct="1">
                        <a:lnSpc>
                          <a:spcPct val="100000"/>
                        </a:lnSpc>
                        <a:spcBef>
                          <a:spcPts val="0"/>
                        </a:spcBef>
                        <a:spcAft>
                          <a:spcPts val="800"/>
                        </a:spcAft>
                        <a:buClrTx/>
                        <a:buSzTx/>
                        <a:buFontTx/>
                        <a:buNone/>
                        <a:tabLst/>
                        <a:defRPr/>
                      </a:pP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eaLnBrk="1" fontAlgn="auto" latinLnBrk="0" hangingPunct="1">
                        <a:lnSpc>
                          <a:spcPct val="100000"/>
                        </a:lnSpc>
                        <a:spcBef>
                          <a:spcPts val="0"/>
                        </a:spcBef>
                        <a:spcAft>
                          <a:spcPts val="800"/>
                        </a:spcAft>
                        <a:buClrTx/>
                        <a:buSzTx/>
                        <a:buFontTx/>
                        <a:buNone/>
                        <a:tabLst/>
                        <a:defRPr/>
                      </a:pPr>
                      <a:r>
                        <a:rPr lang="en-US" sz="1800" kern="100" dirty="0">
                          <a:solidFill>
                            <a:schemeClr val="tx1"/>
                          </a:solidFill>
                          <a:effectLst/>
                          <a:latin typeface="Montserrat" pitchFamily="2" charset="0"/>
                        </a:rPr>
                        <a:t>5% (Supplier has to take reg under VAT in UAE. VAT at 5% rate in the UAE has to be charged by supplier.(Refer Article 12(2) of GCC VAT Agreement)</a:t>
                      </a:r>
                      <a:endParaRPr lang="en-US" sz="18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3886002"/>
                  </a:ext>
                </a:extLst>
              </a:tr>
            </a:tbl>
          </a:graphicData>
        </a:graphic>
      </p:graphicFrame>
      <p:sp>
        <p:nvSpPr>
          <p:cNvPr id="9" name="Slide Number Placeholder 8">
            <a:extLst>
              <a:ext uri="{FF2B5EF4-FFF2-40B4-BE49-F238E27FC236}">
                <a16:creationId xmlns:a16="http://schemas.microsoft.com/office/drawing/2014/main" id="{9B32E216-F6EA-9D95-DD00-88F7F2721C14}"/>
              </a:ext>
            </a:extLst>
          </p:cNvPr>
          <p:cNvSpPr>
            <a:spLocks noGrp="1"/>
          </p:cNvSpPr>
          <p:nvPr>
            <p:ph type="sldNum" sz="quarter" idx="12"/>
          </p:nvPr>
        </p:nvSpPr>
        <p:spPr/>
        <p:txBody>
          <a:bodyPr/>
          <a:lstStyle/>
          <a:p>
            <a:fld id="{9EEF8FA0-0E28-45DA-A438-FD13269BAD6D}" type="slidenum">
              <a:rPr lang="en-US" smtClean="0"/>
              <a:t>35</a:t>
            </a:fld>
            <a:endParaRPr lang="en-US" dirty="0"/>
          </a:p>
        </p:txBody>
      </p:sp>
    </p:spTree>
    <p:extLst>
      <p:ext uri="{BB962C8B-B14F-4D97-AF65-F5344CB8AC3E}">
        <p14:creationId xmlns:p14="http://schemas.microsoft.com/office/powerpoint/2010/main" val="774394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329CB-4096-24F9-5384-9CD3F12F264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9C5D3AB1-3B24-5A11-9176-D99BF248B471}"/>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E97EC91F-EFCB-3ACB-D030-934E1F9F315F}"/>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B40D39EC-2C9E-91B3-5F7F-4D105046A01D}"/>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EA1B8C5A-3512-3784-DACE-C8F3DF32D552}"/>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Place of Supply - Services</a:t>
            </a:r>
          </a:p>
        </p:txBody>
      </p:sp>
      <p:pic>
        <p:nvPicPr>
          <p:cNvPr id="5" name="Picture 4">
            <a:extLst>
              <a:ext uri="{FF2B5EF4-FFF2-40B4-BE49-F238E27FC236}">
                <a16:creationId xmlns:a16="http://schemas.microsoft.com/office/drawing/2014/main" id="{5D71C016-97C4-136F-EA3A-BF1F6D02ACFD}"/>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FF1EF59B-8D5D-9093-2D65-2AE423AFB1E2}"/>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16">
            <a:extLst>
              <a:ext uri="{FF2B5EF4-FFF2-40B4-BE49-F238E27FC236}">
                <a16:creationId xmlns:a16="http://schemas.microsoft.com/office/drawing/2014/main" id="{E0E5227A-58D2-D753-46EE-7090FF7C15EC}"/>
              </a:ext>
            </a:extLst>
          </p:cNvPr>
          <p:cNvSpPr txBox="1"/>
          <p:nvPr/>
        </p:nvSpPr>
        <p:spPr>
          <a:xfrm>
            <a:off x="1551007" y="1601225"/>
            <a:ext cx="12331953" cy="1042202"/>
          </a:xfrm>
          <a:prstGeom prst="rect">
            <a:avLst/>
          </a:prstGeom>
          <a:solidFill>
            <a:srgbClr val="000000">
              <a:alpha val="0"/>
            </a:srgbClr>
          </a:solidFill>
        </p:spPr>
        <p:txBody>
          <a:bodyPr lIns="0" tIns="0" rIns="0" bIns="0" rtlCol="0" anchor="t"/>
          <a:lstStyle/>
          <a:p>
            <a:pPr algn="just"/>
            <a:endParaRPr lang="en-US" sz="1600" b="1" dirty="0">
              <a:latin typeface="Montserrat" panose="00000500000000000000" pitchFamily="2" charset="0"/>
            </a:endParaRPr>
          </a:p>
          <a:p>
            <a:pPr algn="just"/>
            <a:br>
              <a:rPr lang="en-US" sz="1600" dirty="0">
                <a:latin typeface="Montserrat" panose="00000500000000000000" pitchFamily="2" charset="0"/>
              </a:rPr>
            </a:br>
            <a:r>
              <a:rPr lang="en-US" sz="1600" dirty="0">
                <a:latin typeface="Montserrat" panose="00000500000000000000" pitchFamily="2" charset="0"/>
              </a:rPr>
              <a:t>The place of supply (POS) is generally the </a:t>
            </a:r>
            <a:r>
              <a:rPr lang="en-US" sz="1600" b="1" dirty="0">
                <a:latin typeface="Montserrat" panose="00000500000000000000" pitchFamily="2" charset="0"/>
              </a:rPr>
              <a:t>Place of Business of the supplier.</a:t>
            </a:r>
          </a:p>
          <a:p>
            <a:pPr algn="just"/>
            <a:endParaRPr lang="en-US" sz="1600" b="1" dirty="0">
              <a:latin typeface="Montserrat" panose="00000500000000000000" pitchFamily="2" charset="0"/>
            </a:endParaRPr>
          </a:p>
          <a:p>
            <a:pPr algn="just"/>
            <a:endParaRPr lang="en-US" sz="1600" b="1" dirty="0">
              <a:latin typeface="Montserrat" panose="00000500000000000000" pitchFamily="2" charset="0"/>
            </a:endParaRPr>
          </a:p>
          <a:p>
            <a:pPr algn="just"/>
            <a:endParaRPr lang="en-US" sz="1600" dirty="0">
              <a:latin typeface="Montserrat" panose="00000500000000000000" pitchFamily="2" charset="0"/>
            </a:endParaRPr>
          </a:p>
          <a:p>
            <a:pPr marL="400050" indent="-400050" algn="just">
              <a:buFont typeface="+mj-lt"/>
              <a:buAutoNum type="romanLcPeriod"/>
            </a:pPr>
            <a:endParaRPr lang="en-US" sz="1600" dirty="0">
              <a:latin typeface="Montserrat" panose="00000500000000000000" pitchFamily="2" charset="0"/>
            </a:endParaRPr>
          </a:p>
          <a:p>
            <a:pPr algn="just"/>
            <a:endParaRPr lang="en-US" sz="1600" b="1" dirty="0">
              <a:latin typeface="Montserrat" panose="00000500000000000000" pitchFamily="2" charset="0"/>
            </a:endParaRPr>
          </a:p>
        </p:txBody>
      </p:sp>
      <p:grpSp>
        <p:nvGrpSpPr>
          <p:cNvPr id="9" name="Group 8">
            <a:extLst>
              <a:ext uri="{FF2B5EF4-FFF2-40B4-BE49-F238E27FC236}">
                <a16:creationId xmlns:a16="http://schemas.microsoft.com/office/drawing/2014/main" id="{513FC3C9-6CCA-1D21-983D-3BFBD35D5789}"/>
              </a:ext>
            </a:extLst>
          </p:cNvPr>
          <p:cNvGrpSpPr/>
          <p:nvPr/>
        </p:nvGrpSpPr>
        <p:grpSpPr>
          <a:xfrm>
            <a:off x="1551008" y="1618974"/>
            <a:ext cx="12340839" cy="3200872"/>
            <a:chOff x="-15423" y="2290694"/>
            <a:chExt cx="13780363" cy="2976122"/>
          </a:xfrm>
        </p:grpSpPr>
        <p:grpSp>
          <p:nvGrpSpPr>
            <p:cNvPr id="10" name="Group 9">
              <a:extLst>
                <a:ext uri="{FF2B5EF4-FFF2-40B4-BE49-F238E27FC236}">
                  <a16:creationId xmlns:a16="http://schemas.microsoft.com/office/drawing/2014/main" id="{002BA290-3D36-2277-88D1-B38982775A26}"/>
                </a:ext>
              </a:extLst>
            </p:cNvPr>
            <p:cNvGrpSpPr/>
            <p:nvPr/>
          </p:nvGrpSpPr>
          <p:grpSpPr>
            <a:xfrm>
              <a:off x="-15423" y="2290694"/>
              <a:ext cx="13780363" cy="2976122"/>
              <a:chOff x="954624" y="1240283"/>
              <a:chExt cx="10655701" cy="2976122"/>
            </a:xfrm>
          </p:grpSpPr>
          <p:grpSp>
            <p:nvGrpSpPr>
              <p:cNvPr id="12" name="Group 11">
                <a:extLst>
                  <a:ext uri="{FF2B5EF4-FFF2-40B4-BE49-F238E27FC236}">
                    <a16:creationId xmlns:a16="http://schemas.microsoft.com/office/drawing/2014/main" id="{D5AF29B3-164C-1411-353D-C490178DD458}"/>
                  </a:ext>
                </a:extLst>
              </p:cNvPr>
              <p:cNvGrpSpPr/>
              <p:nvPr/>
            </p:nvGrpSpPr>
            <p:grpSpPr>
              <a:xfrm>
                <a:off x="954624" y="1240283"/>
                <a:ext cx="10655701" cy="1277093"/>
                <a:chOff x="1071463" y="1240283"/>
                <a:chExt cx="10655701" cy="1277093"/>
              </a:xfrm>
            </p:grpSpPr>
            <p:grpSp>
              <p:nvGrpSpPr>
                <p:cNvPr id="14" name="Group 13">
                  <a:extLst>
                    <a:ext uri="{FF2B5EF4-FFF2-40B4-BE49-F238E27FC236}">
                      <a16:creationId xmlns:a16="http://schemas.microsoft.com/office/drawing/2014/main" id="{280B3826-F837-6E13-5FF1-F25EE3C157E4}"/>
                    </a:ext>
                  </a:extLst>
                </p:cNvPr>
                <p:cNvGrpSpPr/>
                <p:nvPr/>
              </p:nvGrpSpPr>
              <p:grpSpPr>
                <a:xfrm>
                  <a:off x="1071464" y="1240283"/>
                  <a:ext cx="10648027" cy="342850"/>
                  <a:chOff x="1071464" y="1240283"/>
                  <a:chExt cx="10648027" cy="342850"/>
                </a:xfrm>
              </p:grpSpPr>
              <p:sp>
                <p:nvSpPr>
                  <p:cNvPr id="18" name="object 6">
                    <a:extLst>
                      <a:ext uri="{FF2B5EF4-FFF2-40B4-BE49-F238E27FC236}">
                        <a16:creationId xmlns:a16="http://schemas.microsoft.com/office/drawing/2014/main" id="{AF3F0199-B087-A431-8A72-C435EEE666D8}"/>
                      </a:ext>
                    </a:extLst>
                  </p:cNvPr>
                  <p:cNvSpPr txBox="1"/>
                  <p:nvPr/>
                </p:nvSpPr>
                <p:spPr>
                  <a:xfrm>
                    <a:off x="1071464" y="1240283"/>
                    <a:ext cx="1981200" cy="32247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Basic Rule:</a:t>
                    </a:r>
                    <a:endParaRPr sz="2000" b="1" dirty="0">
                      <a:solidFill>
                        <a:schemeClr val="bg1"/>
                      </a:solidFill>
                      <a:latin typeface="Montserrat" pitchFamily="2" charset="0"/>
                      <a:cs typeface="Verdana"/>
                    </a:endParaRPr>
                  </a:p>
                </p:txBody>
              </p:sp>
              <p:sp>
                <p:nvSpPr>
                  <p:cNvPr id="19" name="object 7">
                    <a:extLst>
                      <a:ext uri="{FF2B5EF4-FFF2-40B4-BE49-F238E27FC236}">
                        <a16:creationId xmlns:a16="http://schemas.microsoft.com/office/drawing/2014/main" id="{8735882E-8AE4-4FAB-182C-6332C644712D}"/>
                      </a:ext>
                    </a:extLst>
                  </p:cNvPr>
                  <p:cNvSpPr/>
                  <p:nvPr/>
                </p:nvSpPr>
                <p:spPr>
                  <a:xfrm>
                    <a:off x="2805291" y="1540624"/>
                    <a:ext cx="8914200" cy="42509"/>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grpSp>
              <p:nvGrpSpPr>
                <p:cNvPr id="15" name="Group 14">
                  <a:extLst>
                    <a:ext uri="{FF2B5EF4-FFF2-40B4-BE49-F238E27FC236}">
                      <a16:creationId xmlns:a16="http://schemas.microsoft.com/office/drawing/2014/main" id="{EA68B8D2-F232-1E73-CD40-67C68F58C1CA}"/>
                    </a:ext>
                  </a:extLst>
                </p:cNvPr>
                <p:cNvGrpSpPr/>
                <p:nvPr/>
              </p:nvGrpSpPr>
              <p:grpSpPr>
                <a:xfrm>
                  <a:off x="1071463" y="2167280"/>
                  <a:ext cx="10655701" cy="350096"/>
                  <a:chOff x="1071463" y="2167280"/>
                  <a:chExt cx="10655701" cy="350096"/>
                </a:xfrm>
              </p:grpSpPr>
              <p:sp>
                <p:nvSpPr>
                  <p:cNvPr id="16" name="object 8">
                    <a:extLst>
                      <a:ext uri="{FF2B5EF4-FFF2-40B4-BE49-F238E27FC236}">
                        <a16:creationId xmlns:a16="http://schemas.microsoft.com/office/drawing/2014/main" id="{DA0185A4-1BE9-E87A-308C-0283815DE2A4}"/>
                      </a:ext>
                    </a:extLst>
                  </p:cNvPr>
                  <p:cNvSpPr txBox="1"/>
                  <p:nvPr/>
                </p:nvSpPr>
                <p:spPr>
                  <a:xfrm>
                    <a:off x="1071463" y="2167280"/>
                    <a:ext cx="1981200" cy="350096"/>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Special cases:</a:t>
                    </a:r>
                  </a:p>
                </p:txBody>
              </p:sp>
              <p:sp>
                <p:nvSpPr>
                  <p:cNvPr id="17" name="object 9">
                    <a:extLst>
                      <a:ext uri="{FF2B5EF4-FFF2-40B4-BE49-F238E27FC236}">
                        <a16:creationId xmlns:a16="http://schemas.microsoft.com/office/drawing/2014/main" id="{D048CC0F-FC8C-AC69-DDE0-0B14A0D51D77}"/>
                      </a:ext>
                    </a:extLst>
                  </p:cNvPr>
                  <p:cNvSpPr/>
                  <p:nvPr/>
                </p:nvSpPr>
                <p:spPr>
                  <a:xfrm flipV="1">
                    <a:off x="2885237" y="2460469"/>
                    <a:ext cx="8841927" cy="42509"/>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dirty="0"/>
                  </a:p>
                </p:txBody>
              </p:sp>
            </p:grpSp>
          </p:grpSp>
          <p:sp>
            <p:nvSpPr>
              <p:cNvPr id="13" name="object 10">
                <a:extLst>
                  <a:ext uri="{FF2B5EF4-FFF2-40B4-BE49-F238E27FC236}">
                    <a16:creationId xmlns:a16="http://schemas.microsoft.com/office/drawing/2014/main" id="{4F325390-1272-7318-CB25-27193BCC66BE}"/>
                  </a:ext>
                </a:extLst>
              </p:cNvPr>
              <p:cNvSpPr txBox="1"/>
              <p:nvPr/>
            </p:nvSpPr>
            <p:spPr>
              <a:xfrm>
                <a:off x="1295400" y="4018915"/>
                <a:ext cx="10162286" cy="197490"/>
              </a:xfrm>
              <a:prstGeom prst="rect">
                <a:avLst/>
              </a:prstGeom>
            </p:spPr>
            <p:txBody>
              <a:bodyPr vert="horz" wrap="square" lIns="0" tIns="12700" rIns="0" bIns="0" rtlCol="0">
                <a:spAutoFit/>
              </a:bodyPr>
              <a:lstStyle/>
              <a:p>
                <a:pPr marL="12700">
                  <a:spcBef>
                    <a:spcPts val="100"/>
                  </a:spcBef>
                </a:pPr>
                <a:endParaRPr lang="en-GB" sz="1200" spc="-5" dirty="0">
                  <a:latin typeface="Montserrat" pitchFamily="2" charset="0"/>
                  <a:cs typeface="Verdana"/>
                </a:endParaRPr>
              </a:p>
            </p:txBody>
          </p:sp>
        </p:grpSp>
        <p:sp>
          <p:nvSpPr>
            <p:cNvPr id="11" name="object 5">
              <a:extLst>
                <a:ext uri="{FF2B5EF4-FFF2-40B4-BE49-F238E27FC236}">
                  <a16:creationId xmlns:a16="http://schemas.microsoft.com/office/drawing/2014/main" id="{C8BFEDD8-BEE9-AE82-9684-A64763D17954}"/>
                </a:ext>
              </a:extLst>
            </p:cNvPr>
            <p:cNvSpPr txBox="1"/>
            <p:nvPr/>
          </p:nvSpPr>
          <p:spPr>
            <a:xfrm>
              <a:off x="491452" y="2872482"/>
              <a:ext cx="10966234" cy="198130"/>
            </a:xfrm>
            <a:prstGeom prst="rect">
              <a:avLst/>
            </a:prstGeom>
          </p:spPr>
          <p:txBody>
            <a:bodyPr vert="horz" wrap="square" lIns="0" tIns="13335" rIns="0" bIns="0" rtlCol="0">
              <a:spAutoFit/>
            </a:bodyPr>
            <a:lstStyle/>
            <a:p>
              <a:pPr marL="12700">
                <a:spcBef>
                  <a:spcPts val="105"/>
                </a:spcBef>
              </a:pPr>
              <a:endParaRPr lang="en-IN" sz="1200" dirty="0">
                <a:effectLst/>
                <a:latin typeface="Montserrat" panose="02000505000000020004" pitchFamily="2" charset="0"/>
                <a:ea typeface="Calibri" panose="020F0502020204030204" pitchFamily="34" charset="0"/>
              </a:endParaRPr>
            </a:p>
          </p:txBody>
        </p:sp>
      </p:grpSp>
      <p:sp>
        <p:nvSpPr>
          <p:cNvPr id="20" name="TextBox 19">
            <a:extLst>
              <a:ext uri="{FF2B5EF4-FFF2-40B4-BE49-F238E27FC236}">
                <a16:creationId xmlns:a16="http://schemas.microsoft.com/office/drawing/2014/main" id="{7B0ACEB2-1D6F-0477-42DE-B01A13C71E81}"/>
              </a:ext>
            </a:extLst>
          </p:cNvPr>
          <p:cNvSpPr txBox="1"/>
          <p:nvPr/>
        </p:nvSpPr>
        <p:spPr>
          <a:xfrm>
            <a:off x="1551007" y="3150698"/>
            <a:ext cx="12340840" cy="4770537"/>
          </a:xfrm>
          <a:prstGeom prst="rect">
            <a:avLst/>
          </a:prstGeom>
          <a:noFill/>
        </p:spPr>
        <p:txBody>
          <a:bodyPr wrap="square" rtlCol="0">
            <a:spAutoFit/>
          </a:bodyPr>
          <a:lstStyle/>
          <a:p>
            <a:pPr algn="just"/>
            <a:r>
              <a:rPr lang="en-US" sz="1600" dirty="0">
                <a:latin typeface="Montserrat" panose="00000500000000000000" pitchFamily="2" charset="0"/>
              </a:rPr>
              <a:t>In certain specified circumstances, the place of supply for services is determined based on specific provisions instead of the general rule.</a:t>
            </a:r>
          </a:p>
          <a:p>
            <a:pPr marL="285750" indent="-285750" algn="just">
              <a:buFont typeface="Arial" panose="020B0604020202020204" pitchFamily="34" charset="0"/>
              <a:buChar char="•"/>
            </a:pPr>
            <a:r>
              <a:rPr lang="en-US" sz="1600" dirty="0">
                <a:latin typeface="Montserrat" panose="00000500000000000000" pitchFamily="2" charset="0"/>
              </a:rPr>
              <a:t>Services provided to a </a:t>
            </a:r>
            <a:r>
              <a:rPr lang="en-US" sz="1600" b="1" dirty="0">
                <a:latin typeface="Montserrat" panose="00000500000000000000" pitchFamily="2" charset="0"/>
              </a:rPr>
              <a:t>VAT-registered recipient in another GCC Implementing State </a:t>
            </a:r>
            <a:r>
              <a:rPr lang="en-US" sz="1600" dirty="0">
                <a:latin typeface="Montserrat" panose="00000500000000000000" pitchFamily="2" charset="0"/>
              </a:rPr>
              <a:t>– the place of supply shifts to that Implementing State.</a:t>
            </a:r>
          </a:p>
          <a:p>
            <a:pPr marL="285750" indent="-285750" algn="just">
              <a:buFont typeface="Arial" panose="020B0604020202020204" pitchFamily="34" charset="0"/>
              <a:buChar char="•"/>
            </a:pPr>
            <a:r>
              <a:rPr lang="en-US" sz="1600" dirty="0">
                <a:latin typeface="Montserrat" panose="00000500000000000000" pitchFamily="2" charset="0"/>
              </a:rPr>
              <a:t>The place of supply shall be the UAE when services are provided by a </a:t>
            </a:r>
            <a:r>
              <a:rPr lang="en-US" sz="1600" b="1" dirty="0">
                <a:latin typeface="Montserrat" panose="00000500000000000000" pitchFamily="2" charset="0"/>
              </a:rPr>
              <a:t>non-resident supplier to </a:t>
            </a:r>
            <a:r>
              <a:rPr lang="en-US" sz="1600" dirty="0">
                <a:latin typeface="Montserrat" panose="00000500000000000000" pitchFamily="2" charset="0"/>
              </a:rPr>
              <a:t>a business that is </a:t>
            </a:r>
            <a:r>
              <a:rPr lang="en-US" sz="1600" b="1" dirty="0">
                <a:latin typeface="Montserrat" panose="00000500000000000000" pitchFamily="2" charset="0"/>
              </a:rPr>
              <a:t>resident in the UAE.</a:t>
            </a:r>
          </a:p>
          <a:p>
            <a:pPr marL="285750" indent="-285750" algn="just">
              <a:buFont typeface="Arial" panose="020B0604020202020204" pitchFamily="34" charset="0"/>
              <a:buChar char="•"/>
            </a:pPr>
            <a:r>
              <a:rPr lang="en-US" sz="1600" dirty="0">
                <a:latin typeface="Montserrat" panose="00000500000000000000" pitchFamily="2" charset="0"/>
              </a:rPr>
              <a:t>For services involving the </a:t>
            </a:r>
            <a:r>
              <a:rPr lang="en-US" sz="1600" b="1" dirty="0">
                <a:latin typeface="Montserrat" panose="00000500000000000000" pitchFamily="2" charset="0"/>
              </a:rPr>
              <a:t>installation of goods,</a:t>
            </a:r>
            <a:r>
              <a:rPr lang="en-US" sz="1600" dirty="0">
                <a:latin typeface="Montserrat" panose="00000500000000000000" pitchFamily="2" charset="0"/>
              </a:rPr>
              <a:t> the place of supply is where the installation service is performed.</a:t>
            </a:r>
          </a:p>
          <a:p>
            <a:pPr marL="285750" indent="-285750" algn="just">
              <a:buFont typeface="Arial" panose="020B0604020202020204" pitchFamily="34" charset="0"/>
              <a:buChar char="•"/>
            </a:pPr>
            <a:r>
              <a:rPr lang="en-US" sz="1600" dirty="0">
                <a:latin typeface="Montserrat" panose="00000500000000000000" pitchFamily="2" charset="0"/>
              </a:rPr>
              <a:t>For </a:t>
            </a:r>
            <a:r>
              <a:rPr lang="en-US" sz="1600" b="1" dirty="0">
                <a:latin typeface="Montserrat" panose="00000500000000000000" pitchFamily="2" charset="0"/>
              </a:rPr>
              <a:t>restaurant, hotel, and catering services</a:t>
            </a:r>
            <a:r>
              <a:rPr lang="en-US" sz="1600" dirty="0">
                <a:latin typeface="Montserrat" panose="00000500000000000000" pitchFamily="2" charset="0"/>
              </a:rPr>
              <a:t>, the place of supply is the location where the services are actually performed.</a:t>
            </a:r>
          </a:p>
          <a:p>
            <a:pPr marL="285750" indent="-285750" algn="just">
              <a:buFont typeface="Arial" panose="020B0604020202020204" pitchFamily="34" charset="0"/>
              <a:buChar char="•"/>
            </a:pPr>
            <a:r>
              <a:rPr lang="en-US" sz="1600" dirty="0">
                <a:latin typeface="Montserrat" panose="00000500000000000000" pitchFamily="2" charset="0"/>
              </a:rPr>
              <a:t>For </a:t>
            </a:r>
            <a:r>
              <a:rPr lang="en-US" sz="1600" b="1" dirty="0">
                <a:latin typeface="Montserrat" panose="00000500000000000000" pitchFamily="2" charset="0"/>
              </a:rPr>
              <a:t>real estate services</a:t>
            </a:r>
            <a:r>
              <a:rPr lang="en-US" sz="1600" dirty="0">
                <a:latin typeface="Montserrat" panose="00000500000000000000" pitchFamily="2" charset="0"/>
              </a:rPr>
              <a:t>, the place of supply is the location of the real estate.</a:t>
            </a:r>
          </a:p>
          <a:p>
            <a:pPr marL="285750" indent="-285750" algn="just">
              <a:buFont typeface="Arial" panose="020B0604020202020204" pitchFamily="34" charset="0"/>
              <a:buChar char="•"/>
            </a:pPr>
            <a:r>
              <a:rPr lang="en-US" sz="1600" dirty="0">
                <a:latin typeface="Montserrat" panose="00000500000000000000" pitchFamily="2" charset="0"/>
              </a:rPr>
              <a:t>The place of supply for </a:t>
            </a:r>
            <a:r>
              <a:rPr lang="en-US" sz="1600" b="1" dirty="0">
                <a:latin typeface="Montserrat" panose="00000500000000000000" pitchFamily="2" charset="0"/>
              </a:rPr>
              <a:t>transportation or transport-related services </a:t>
            </a:r>
            <a:r>
              <a:rPr lang="en-US" sz="1600" dirty="0">
                <a:latin typeface="Montserrat" panose="00000500000000000000" pitchFamily="2" charset="0"/>
              </a:rPr>
              <a:t>shall be the location where the transportation begins.</a:t>
            </a:r>
          </a:p>
          <a:p>
            <a:pPr marL="285750" indent="-285750" algn="just">
              <a:buFont typeface="Arial" panose="020B0604020202020204" pitchFamily="34" charset="0"/>
              <a:buChar char="•"/>
            </a:pPr>
            <a:r>
              <a:rPr lang="en-US" sz="1600" dirty="0">
                <a:latin typeface="Montserrat" panose="00000500000000000000" pitchFamily="2" charset="0"/>
              </a:rPr>
              <a:t>Supply of a </a:t>
            </a:r>
            <a:r>
              <a:rPr lang="en-US" sz="1600" b="1" dirty="0">
                <a:latin typeface="Montserrat" panose="00000500000000000000" pitchFamily="2" charset="0"/>
              </a:rPr>
              <a:t>means of transport to a non-VAT registered person in the GCC </a:t>
            </a:r>
            <a:r>
              <a:rPr lang="en-US" sz="1600" dirty="0">
                <a:latin typeface="Montserrat" panose="00000500000000000000" pitchFamily="2" charset="0"/>
              </a:rPr>
              <a:t>– POS is the place where the transport is placed at the </a:t>
            </a:r>
            <a:r>
              <a:rPr lang="en-US" sz="1600" b="1" dirty="0">
                <a:latin typeface="Montserrat" panose="00000500000000000000" pitchFamily="2" charset="0"/>
              </a:rPr>
              <a:t>recipient’s disposal.</a:t>
            </a:r>
          </a:p>
          <a:p>
            <a:pPr marL="285750" indent="-285750" algn="just">
              <a:buFont typeface="Arial" panose="020B0604020202020204" pitchFamily="34" charset="0"/>
              <a:buChar char="•"/>
            </a:pPr>
            <a:r>
              <a:rPr lang="en-US" sz="1600" dirty="0">
                <a:latin typeface="Montserrat" panose="00000500000000000000" pitchFamily="2" charset="0"/>
              </a:rPr>
              <a:t>For </a:t>
            </a:r>
            <a:r>
              <a:rPr lang="en-US" sz="1600" b="1" dirty="0">
                <a:latin typeface="Montserrat" panose="00000500000000000000" pitchFamily="2" charset="0"/>
              </a:rPr>
              <a:t>telecommunications and electronic services,</a:t>
            </a:r>
            <a:r>
              <a:rPr lang="en-US" sz="1600" dirty="0">
                <a:latin typeface="Montserrat" panose="00000500000000000000" pitchFamily="2" charset="0"/>
              </a:rPr>
              <a:t> the place of supply is the jurisdiction in which the services are used and enjoyed.</a:t>
            </a:r>
          </a:p>
          <a:p>
            <a:pPr marL="285750" indent="-285750" algn="just">
              <a:buFont typeface="Arial" panose="020B0604020202020204" pitchFamily="34" charset="0"/>
              <a:buChar char="•"/>
            </a:pPr>
            <a:r>
              <a:rPr lang="en-US" sz="1600" dirty="0">
                <a:latin typeface="Montserrat" panose="00000500000000000000" pitchFamily="2" charset="0"/>
              </a:rPr>
              <a:t>For </a:t>
            </a:r>
            <a:r>
              <a:rPr lang="en-US" sz="1600" b="1" dirty="0">
                <a:latin typeface="Montserrat" panose="00000500000000000000" pitchFamily="2" charset="0"/>
              </a:rPr>
              <a:t>cultural, artistic, sporting, educational, or similar service</a:t>
            </a:r>
            <a:r>
              <a:rPr lang="en-US" sz="1600" dirty="0">
                <a:latin typeface="Montserrat" panose="00000500000000000000" pitchFamily="2" charset="0"/>
              </a:rPr>
              <a:t>s, the place of supply is where the services are carried out.</a:t>
            </a:r>
          </a:p>
          <a:p>
            <a:pPr algn="just"/>
            <a:endParaRPr lang="en-US" sz="1600" dirty="0"/>
          </a:p>
        </p:txBody>
      </p:sp>
      <p:sp>
        <p:nvSpPr>
          <p:cNvPr id="21" name="Slide Number Placeholder 20">
            <a:extLst>
              <a:ext uri="{FF2B5EF4-FFF2-40B4-BE49-F238E27FC236}">
                <a16:creationId xmlns:a16="http://schemas.microsoft.com/office/drawing/2014/main" id="{333CEC4C-EA9A-D7E5-748A-DF37A924AA2D}"/>
              </a:ext>
            </a:extLst>
          </p:cNvPr>
          <p:cNvSpPr>
            <a:spLocks noGrp="1"/>
          </p:cNvSpPr>
          <p:nvPr>
            <p:ph type="sldNum" sz="quarter" idx="12"/>
          </p:nvPr>
        </p:nvSpPr>
        <p:spPr/>
        <p:txBody>
          <a:bodyPr/>
          <a:lstStyle/>
          <a:p>
            <a:fld id="{9EEF8FA0-0E28-45DA-A438-FD13269BAD6D}" type="slidenum">
              <a:rPr lang="en-US" smtClean="0"/>
              <a:t>36</a:t>
            </a:fld>
            <a:endParaRPr lang="en-US" dirty="0"/>
          </a:p>
        </p:txBody>
      </p:sp>
    </p:spTree>
    <p:extLst>
      <p:ext uri="{BB962C8B-B14F-4D97-AF65-F5344CB8AC3E}">
        <p14:creationId xmlns:p14="http://schemas.microsoft.com/office/powerpoint/2010/main" val="986165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E708E-760C-0861-2D5D-D4A09E321035}"/>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86AFD9E-4911-9265-D8CE-9DB8B4C0D726}"/>
              </a:ext>
            </a:extLst>
          </p:cNvPr>
          <p:cNvGrpSpPr/>
          <p:nvPr/>
        </p:nvGrpSpPr>
        <p:grpSpPr>
          <a:xfrm rot="16200000">
            <a:off x="-3282892" y="3283473"/>
            <a:ext cx="8023093" cy="1456139"/>
            <a:chOff x="0" y="0"/>
            <a:chExt cx="11042250" cy="1690707"/>
          </a:xfrm>
        </p:grpSpPr>
        <p:sp>
          <p:nvSpPr>
            <p:cNvPr id="2" name="Rectangle 1">
              <a:extLst>
                <a:ext uri="{FF2B5EF4-FFF2-40B4-BE49-F238E27FC236}">
                  <a16:creationId xmlns:a16="http://schemas.microsoft.com/office/drawing/2014/main" id="{D45A5A9E-B4A3-D876-2761-857AE7774C94}"/>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72DE6270-BD5E-C6EB-1078-576EBE79649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3A6445F9-69BF-09A9-5A8F-F01DF71E24D7}"/>
              </a:ext>
            </a:extLst>
          </p:cNvPr>
          <p:cNvSpPr txBox="1">
            <a:spLocks/>
          </p:cNvSpPr>
          <p:nvPr/>
        </p:nvSpPr>
        <p:spPr>
          <a:xfrm>
            <a:off x="1551008" y="456450"/>
            <a:ext cx="10336428" cy="768327"/>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Place of Supply - Services</a:t>
            </a:r>
          </a:p>
        </p:txBody>
      </p:sp>
      <p:pic>
        <p:nvPicPr>
          <p:cNvPr id="5" name="Picture 4">
            <a:extLst>
              <a:ext uri="{FF2B5EF4-FFF2-40B4-BE49-F238E27FC236}">
                <a16:creationId xmlns:a16="http://schemas.microsoft.com/office/drawing/2014/main" id="{2AD3AB01-0035-9DC9-7DA6-0953056BEA35}"/>
              </a:ext>
            </a:extLst>
          </p:cNvPr>
          <p:cNvPicPr>
            <a:picLocks noChangeAspect="1"/>
          </p:cNvPicPr>
          <p:nvPr/>
        </p:nvPicPr>
        <p:blipFill>
          <a:blip r:embed="rId2"/>
          <a:stretch>
            <a:fillRect/>
          </a:stretch>
        </p:blipFill>
        <p:spPr>
          <a:xfrm>
            <a:off x="11045542" y="184323"/>
            <a:ext cx="4036703" cy="1042202"/>
          </a:xfrm>
          <a:prstGeom prst="rect">
            <a:avLst/>
          </a:prstGeom>
        </p:spPr>
      </p:pic>
      <p:sp>
        <p:nvSpPr>
          <p:cNvPr id="8" name="TextBox 7">
            <a:extLst>
              <a:ext uri="{FF2B5EF4-FFF2-40B4-BE49-F238E27FC236}">
                <a16:creationId xmlns:a16="http://schemas.microsoft.com/office/drawing/2014/main" id="{41A48217-A8BD-35F9-9C2C-713EE62AFAA8}"/>
              </a:ext>
            </a:extLst>
          </p:cNvPr>
          <p:cNvSpPr txBox="1"/>
          <p:nvPr/>
        </p:nvSpPr>
        <p:spPr>
          <a:xfrm>
            <a:off x="11470513" y="1203763"/>
            <a:ext cx="3509455"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7" name="Table 6">
            <a:extLst>
              <a:ext uri="{FF2B5EF4-FFF2-40B4-BE49-F238E27FC236}">
                <a16:creationId xmlns:a16="http://schemas.microsoft.com/office/drawing/2014/main" id="{6EF61850-D73F-8D23-6731-9B2D6BAC1C13}"/>
              </a:ext>
            </a:extLst>
          </p:cNvPr>
          <p:cNvGraphicFramePr>
            <a:graphicFrameLocks noGrp="1"/>
          </p:cNvGraphicFramePr>
          <p:nvPr>
            <p:extLst>
              <p:ext uri="{D42A27DB-BD31-4B8C-83A1-F6EECF244321}">
                <p14:modId xmlns:p14="http://schemas.microsoft.com/office/powerpoint/2010/main" val="356771722"/>
              </p:ext>
            </p:extLst>
          </p:nvPr>
        </p:nvGraphicFramePr>
        <p:xfrm>
          <a:off x="1723292" y="1628947"/>
          <a:ext cx="12485076" cy="6082416"/>
        </p:xfrm>
        <a:graphic>
          <a:graphicData uri="http://schemas.openxmlformats.org/drawingml/2006/table">
            <a:tbl>
              <a:tblPr>
                <a:tableStyleId>{22838BEF-8BB2-4498-84A7-C5851F593DF1}</a:tableStyleId>
              </a:tblPr>
              <a:tblGrid>
                <a:gridCol w="734859">
                  <a:extLst>
                    <a:ext uri="{9D8B030D-6E8A-4147-A177-3AD203B41FA5}">
                      <a16:colId xmlns:a16="http://schemas.microsoft.com/office/drawing/2014/main" val="2501185052"/>
                    </a:ext>
                  </a:extLst>
                </a:gridCol>
                <a:gridCol w="7038737">
                  <a:extLst>
                    <a:ext uri="{9D8B030D-6E8A-4147-A177-3AD203B41FA5}">
                      <a16:colId xmlns:a16="http://schemas.microsoft.com/office/drawing/2014/main" val="3788119422"/>
                    </a:ext>
                  </a:extLst>
                </a:gridCol>
                <a:gridCol w="4711480">
                  <a:extLst>
                    <a:ext uri="{9D8B030D-6E8A-4147-A177-3AD203B41FA5}">
                      <a16:colId xmlns:a16="http://schemas.microsoft.com/office/drawing/2014/main" val="2299233343"/>
                    </a:ext>
                  </a:extLst>
                </a:gridCol>
              </a:tblGrid>
              <a:tr h="356076">
                <a:tc>
                  <a:txBody>
                    <a:bodyPr/>
                    <a:lstStyle/>
                    <a:p>
                      <a:pPr algn="just">
                        <a:buNone/>
                      </a:pPr>
                      <a:r>
                        <a:rPr lang="en-US" sz="1600" b="1" dirty="0">
                          <a:solidFill>
                            <a:schemeClr val="bg1"/>
                          </a:solidFill>
                          <a:latin typeface="Montserrat" panose="00000500000000000000" pitchFamily="2" charset="0"/>
                        </a:rPr>
                        <a:t>S.No.</a:t>
                      </a:r>
                    </a:p>
                  </a:txBody>
                  <a:tcPr marL="56575" marR="56575" marT="28287" marB="28287" anchor="ctr">
                    <a:solidFill>
                      <a:schemeClr val="accent5">
                        <a:lumMod val="75000"/>
                      </a:schemeClr>
                    </a:solidFill>
                  </a:tcPr>
                </a:tc>
                <a:tc>
                  <a:txBody>
                    <a:bodyPr/>
                    <a:lstStyle/>
                    <a:p>
                      <a:pPr algn="just">
                        <a:buNone/>
                      </a:pPr>
                      <a:r>
                        <a:rPr lang="en-US" sz="1600" b="1" dirty="0">
                          <a:solidFill>
                            <a:schemeClr val="bg1"/>
                          </a:solidFill>
                          <a:latin typeface="Montserrat" panose="00000500000000000000" pitchFamily="2" charset="0"/>
                        </a:rPr>
                        <a:t>Type of Service / Situation</a:t>
                      </a:r>
                    </a:p>
                  </a:txBody>
                  <a:tcPr marL="56575" marR="56575" marT="28287" marB="28287" anchor="ctr">
                    <a:solidFill>
                      <a:schemeClr val="accent5">
                        <a:lumMod val="75000"/>
                      </a:schemeClr>
                    </a:solidFill>
                  </a:tcPr>
                </a:tc>
                <a:tc>
                  <a:txBody>
                    <a:bodyPr/>
                    <a:lstStyle/>
                    <a:p>
                      <a:pPr algn="just">
                        <a:buNone/>
                      </a:pPr>
                      <a:r>
                        <a:rPr lang="en-US" sz="1600" b="1" dirty="0">
                          <a:solidFill>
                            <a:schemeClr val="bg1"/>
                          </a:solidFill>
                          <a:latin typeface="Montserrat" panose="00000500000000000000" pitchFamily="2" charset="0"/>
                        </a:rPr>
                        <a:t>Place of Supply (POS) Rule</a:t>
                      </a:r>
                    </a:p>
                  </a:txBody>
                  <a:tcPr marL="56575" marR="56575" marT="28287" marB="28287" anchor="ctr">
                    <a:solidFill>
                      <a:schemeClr val="accent5">
                        <a:lumMod val="75000"/>
                      </a:schemeClr>
                    </a:solidFill>
                  </a:tcPr>
                </a:tc>
                <a:extLst>
                  <a:ext uri="{0D108BD9-81ED-4DB2-BD59-A6C34878D82A}">
                    <a16:rowId xmlns:a16="http://schemas.microsoft.com/office/drawing/2014/main" val="397584644"/>
                  </a:ext>
                </a:extLst>
              </a:tr>
              <a:tr h="583901">
                <a:tc>
                  <a:txBody>
                    <a:bodyPr/>
                    <a:lstStyle/>
                    <a:p>
                      <a:pPr algn="just">
                        <a:buNone/>
                      </a:pPr>
                      <a:r>
                        <a:rPr lang="en-US" sz="1600">
                          <a:latin typeface="Montserrat" panose="00000500000000000000" pitchFamily="2" charset="0"/>
                        </a:rPr>
                        <a:t>1</a:t>
                      </a:r>
                    </a:p>
                  </a:txBody>
                  <a:tcPr marL="56575" marR="56575" marT="28287" marB="28287" anchor="ctr"/>
                </a:tc>
                <a:tc>
                  <a:txBody>
                    <a:bodyPr/>
                    <a:lstStyle/>
                    <a:p>
                      <a:pPr algn="just">
                        <a:buNone/>
                      </a:pPr>
                      <a:r>
                        <a:rPr lang="en-US" sz="1600" b="0" dirty="0">
                          <a:latin typeface="Montserrat" panose="00000500000000000000" pitchFamily="2" charset="0"/>
                        </a:rPr>
                        <a:t>General Rule</a:t>
                      </a:r>
                    </a:p>
                  </a:txBody>
                  <a:tcPr marL="56575" marR="56575" marT="28287" marB="28287" anchor="ctr"/>
                </a:tc>
                <a:tc>
                  <a:txBody>
                    <a:bodyPr/>
                    <a:lstStyle/>
                    <a:p>
                      <a:pPr algn="just">
                        <a:buNone/>
                      </a:pPr>
                      <a:r>
                        <a:rPr lang="en-US" sz="1600" b="0" dirty="0">
                          <a:latin typeface="Montserrat" panose="00000500000000000000" pitchFamily="2" charset="0"/>
                        </a:rPr>
                        <a:t>Place of Business of the supplier.</a:t>
                      </a:r>
                    </a:p>
                  </a:txBody>
                  <a:tcPr marL="56575" marR="56575" marT="28287" marB="28287" anchor="ctr"/>
                </a:tc>
                <a:extLst>
                  <a:ext uri="{0D108BD9-81ED-4DB2-BD59-A6C34878D82A}">
                    <a16:rowId xmlns:a16="http://schemas.microsoft.com/office/drawing/2014/main" val="4222299302"/>
                  </a:ext>
                </a:extLst>
              </a:tr>
              <a:tr h="683108">
                <a:tc>
                  <a:txBody>
                    <a:bodyPr/>
                    <a:lstStyle/>
                    <a:p>
                      <a:pPr algn="just">
                        <a:buNone/>
                      </a:pPr>
                      <a:r>
                        <a:rPr lang="en-US" sz="1600">
                          <a:latin typeface="Montserrat" panose="00000500000000000000" pitchFamily="2" charset="0"/>
                        </a:rPr>
                        <a:t>2</a:t>
                      </a:r>
                    </a:p>
                  </a:txBody>
                  <a:tcPr marL="56575" marR="56575" marT="28287" marB="28287" anchor="ctr"/>
                </a:tc>
                <a:tc>
                  <a:txBody>
                    <a:bodyPr/>
                    <a:lstStyle/>
                    <a:p>
                      <a:pPr algn="just">
                        <a:buNone/>
                      </a:pPr>
                      <a:r>
                        <a:rPr lang="en-US" sz="1600" b="0" dirty="0">
                          <a:latin typeface="Montserrat" panose="00000500000000000000" pitchFamily="2" charset="0"/>
                        </a:rPr>
                        <a:t>Services supplied to a VAT-registered recipient in another GCC Implementing State</a:t>
                      </a:r>
                    </a:p>
                  </a:txBody>
                  <a:tcPr marL="56575" marR="56575" marT="28287" marB="28287" anchor="ctr"/>
                </a:tc>
                <a:tc>
                  <a:txBody>
                    <a:bodyPr/>
                    <a:lstStyle/>
                    <a:p>
                      <a:pPr algn="just">
                        <a:buNone/>
                      </a:pPr>
                      <a:r>
                        <a:rPr lang="en-US" sz="1600" b="0" dirty="0">
                          <a:latin typeface="Montserrat" panose="00000500000000000000" pitchFamily="2" charset="0"/>
                        </a:rPr>
                        <a:t>Recipient’s Implementing State.</a:t>
                      </a:r>
                    </a:p>
                  </a:txBody>
                  <a:tcPr marL="56575" marR="56575" marT="28287" marB="28287" anchor="ctr"/>
                </a:tc>
                <a:extLst>
                  <a:ext uri="{0D108BD9-81ED-4DB2-BD59-A6C34878D82A}">
                    <a16:rowId xmlns:a16="http://schemas.microsoft.com/office/drawing/2014/main" val="2526760509"/>
                  </a:ext>
                </a:extLst>
              </a:tr>
              <a:tr h="639807">
                <a:tc>
                  <a:txBody>
                    <a:bodyPr/>
                    <a:lstStyle/>
                    <a:p>
                      <a:pPr algn="just">
                        <a:buNone/>
                      </a:pPr>
                      <a:r>
                        <a:rPr lang="en-US" sz="1600">
                          <a:latin typeface="Montserrat" panose="00000500000000000000" pitchFamily="2" charset="0"/>
                        </a:rPr>
                        <a:t>3</a:t>
                      </a:r>
                    </a:p>
                  </a:txBody>
                  <a:tcPr marL="56575" marR="56575" marT="28287" marB="28287" anchor="ctr"/>
                </a:tc>
                <a:tc>
                  <a:txBody>
                    <a:bodyPr/>
                    <a:lstStyle/>
                    <a:p>
                      <a:pPr algn="just">
                        <a:buNone/>
                      </a:pPr>
                      <a:r>
                        <a:rPr lang="en-US" sz="1600" b="0" dirty="0">
                          <a:latin typeface="Montserrat" panose="00000500000000000000" pitchFamily="2" charset="0"/>
                        </a:rPr>
                        <a:t>Services supplied by a non-resident supplier to a UAE resident business</a:t>
                      </a:r>
                    </a:p>
                  </a:txBody>
                  <a:tcPr marL="56575" marR="56575" marT="28287" marB="28287" anchor="ctr"/>
                </a:tc>
                <a:tc>
                  <a:txBody>
                    <a:bodyPr/>
                    <a:lstStyle/>
                    <a:p>
                      <a:pPr algn="just">
                        <a:buNone/>
                      </a:pPr>
                      <a:r>
                        <a:rPr lang="en-US" sz="1600" b="0" dirty="0">
                          <a:latin typeface="Montserrat" panose="00000500000000000000" pitchFamily="2" charset="0"/>
                        </a:rPr>
                        <a:t>UAE.</a:t>
                      </a:r>
                    </a:p>
                  </a:txBody>
                  <a:tcPr marL="56575" marR="56575" marT="28287" marB="28287" anchor="ctr"/>
                </a:tc>
                <a:extLst>
                  <a:ext uri="{0D108BD9-81ED-4DB2-BD59-A6C34878D82A}">
                    <a16:rowId xmlns:a16="http://schemas.microsoft.com/office/drawing/2014/main" val="2350917468"/>
                  </a:ext>
                </a:extLst>
              </a:tr>
              <a:tr h="478177">
                <a:tc>
                  <a:txBody>
                    <a:bodyPr/>
                    <a:lstStyle/>
                    <a:p>
                      <a:pPr algn="just">
                        <a:buNone/>
                      </a:pPr>
                      <a:r>
                        <a:rPr lang="en-US" sz="1600">
                          <a:latin typeface="Montserrat" panose="00000500000000000000" pitchFamily="2" charset="0"/>
                        </a:rPr>
                        <a:t>4</a:t>
                      </a:r>
                    </a:p>
                  </a:txBody>
                  <a:tcPr marL="56575" marR="56575" marT="28287" marB="28287" anchor="ctr"/>
                </a:tc>
                <a:tc>
                  <a:txBody>
                    <a:bodyPr/>
                    <a:lstStyle/>
                    <a:p>
                      <a:pPr algn="just">
                        <a:buNone/>
                      </a:pPr>
                      <a:r>
                        <a:rPr lang="en-US" sz="1600" b="0" dirty="0">
                          <a:latin typeface="Montserrat" panose="00000500000000000000" pitchFamily="2" charset="0"/>
                        </a:rPr>
                        <a:t>Installation services related to goods</a:t>
                      </a:r>
                    </a:p>
                  </a:txBody>
                  <a:tcPr marL="56575" marR="56575" marT="28287" marB="28287" anchor="ctr"/>
                </a:tc>
                <a:tc>
                  <a:txBody>
                    <a:bodyPr/>
                    <a:lstStyle/>
                    <a:p>
                      <a:pPr algn="just">
                        <a:buNone/>
                      </a:pPr>
                      <a:r>
                        <a:rPr lang="en-US" sz="1600" b="0" dirty="0">
                          <a:latin typeface="Montserrat" panose="00000500000000000000" pitchFamily="2" charset="0"/>
                        </a:rPr>
                        <a:t>Where the installation is performed.</a:t>
                      </a:r>
                    </a:p>
                  </a:txBody>
                  <a:tcPr marL="56575" marR="56575" marT="28287" marB="28287" anchor="ctr"/>
                </a:tc>
                <a:extLst>
                  <a:ext uri="{0D108BD9-81ED-4DB2-BD59-A6C34878D82A}">
                    <a16:rowId xmlns:a16="http://schemas.microsoft.com/office/drawing/2014/main" val="1879986111"/>
                  </a:ext>
                </a:extLst>
              </a:tr>
              <a:tr h="583901">
                <a:tc>
                  <a:txBody>
                    <a:bodyPr/>
                    <a:lstStyle/>
                    <a:p>
                      <a:pPr algn="just">
                        <a:buNone/>
                      </a:pPr>
                      <a:r>
                        <a:rPr lang="en-US" sz="1600">
                          <a:latin typeface="Montserrat" panose="00000500000000000000" pitchFamily="2" charset="0"/>
                        </a:rPr>
                        <a:t>5</a:t>
                      </a:r>
                    </a:p>
                  </a:txBody>
                  <a:tcPr marL="56575" marR="56575" marT="28287" marB="28287" anchor="ctr"/>
                </a:tc>
                <a:tc>
                  <a:txBody>
                    <a:bodyPr/>
                    <a:lstStyle/>
                    <a:p>
                      <a:pPr algn="just">
                        <a:buNone/>
                      </a:pPr>
                      <a:r>
                        <a:rPr lang="en-US" sz="1600" b="0" dirty="0">
                          <a:latin typeface="Montserrat" panose="00000500000000000000" pitchFamily="2" charset="0"/>
                        </a:rPr>
                        <a:t>Restaurant, hotel, catering, food and drink services</a:t>
                      </a:r>
                    </a:p>
                  </a:txBody>
                  <a:tcPr marL="56575" marR="56575" marT="28287" marB="28287" anchor="ctr"/>
                </a:tc>
                <a:tc>
                  <a:txBody>
                    <a:bodyPr/>
                    <a:lstStyle/>
                    <a:p>
                      <a:pPr algn="just">
                        <a:buNone/>
                      </a:pPr>
                      <a:r>
                        <a:rPr lang="en-US" sz="1600" b="0" dirty="0">
                          <a:latin typeface="Montserrat" panose="00000500000000000000" pitchFamily="2" charset="0"/>
                        </a:rPr>
                        <a:t>Where the services are actually performed.</a:t>
                      </a:r>
                    </a:p>
                  </a:txBody>
                  <a:tcPr marL="56575" marR="56575" marT="28287" marB="28287" anchor="ctr"/>
                </a:tc>
                <a:extLst>
                  <a:ext uri="{0D108BD9-81ED-4DB2-BD59-A6C34878D82A}">
                    <a16:rowId xmlns:a16="http://schemas.microsoft.com/office/drawing/2014/main" val="781606314"/>
                  </a:ext>
                </a:extLst>
              </a:tr>
              <a:tr h="478177">
                <a:tc>
                  <a:txBody>
                    <a:bodyPr/>
                    <a:lstStyle/>
                    <a:p>
                      <a:pPr algn="just">
                        <a:buNone/>
                      </a:pPr>
                      <a:r>
                        <a:rPr lang="en-US" sz="1600">
                          <a:latin typeface="Montserrat" panose="00000500000000000000" pitchFamily="2" charset="0"/>
                        </a:rPr>
                        <a:t>6</a:t>
                      </a:r>
                    </a:p>
                  </a:txBody>
                  <a:tcPr marL="56575" marR="56575" marT="28287" marB="28287" anchor="ctr"/>
                </a:tc>
                <a:tc>
                  <a:txBody>
                    <a:bodyPr/>
                    <a:lstStyle/>
                    <a:p>
                      <a:pPr algn="just">
                        <a:buNone/>
                      </a:pPr>
                      <a:r>
                        <a:rPr lang="en-US" sz="1600" b="0" dirty="0">
                          <a:latin typeface="Montserrat" panose="00000500000000000000" pitchFamily="2" charset="0"/>
                        </a:rPr>
                        <a:t>Real estate related services</a:t>
                      </a:r>
                    </a:p>
                  </a:txBody>
                  <a:tcPr marL="56575" marR="56575" marT="28287" marB="28287" anchor="ctr"/>
                </a:tc>
                <a:tc>
                  <a:txBody>
                    <a:bodyPr/>
                    <a:lstStyle/>
                    <a:p>
                      <a:pPr algn="just">
                        <a:buNone/>
                      </a:pPr>
                      <a:r>
                        <a:rPr lang="en-US" sz="1600" b="0" dirty="0">
                          <a:latin typeface="Montserrat" panose="00000500000000000000" pitchFamily="2" charset="0"/>
                        </a:rPr>
                        <a:t>Location of the real estate.</a:t>
                      </a:r>
                    </a:p>
                  </a:txBody>
                  <a:tcPr marL="56575" marR="56575" marT="28287" marB="28287" anchor="ctr"/>
                </a:tc>
                <a:extLst>
                  <a:ext uri="{0D108BD9-81ED-4DB2-BD59-A6C34878D82A}">
                    <a16:rowId xmlns:a16="http://schemas.microsoft.com/office/drawing/2014/main" val="3959703541"/>
                  </a:ext>
                </a:extLst>
              </a:tr>
              <a:tr h="478177">
                <a:tc>
                  <a:txBody>
                    <a:bodyPr/>
                    <a:lstStyle/>
                    <a:p>
                      <a:pPr algn="just">
                        <a:buNone/>
                      </a:pPr>
                      <a:r>
                        <a:rPr lang="en-US" sz="1600">
                          <a:latin typeface="Montserrat" panose="00000500000000000000" pitchFamily="2" charset="0"/>
                        </a:rPr>
                        <a:t>7</a:t>
                      </a:r>
                    </a:p>
                  </a:txBody>
                  <a:tcPr marL="56575" marR="56575" marT="28287" marB="28287" anchor="ctr"/>
                </a:tc>
                <a:tc>
                  <a:txBody>
                    <a:bodyPr/>
                    <a:lstStyle/>
                    <a:p>
                      <a:pPr algn="just">
                        <a:buNone/>
                      </a:pPr>
                      <a:r>
                        <a:rPr lang="en-US" sz="1600" b="0" dirty="0">
                          <a:latin typeface="Montserrat" panose="00000500000000000000" pitchFamily="2" charset="0"/>
                        </a:rPr>
                        <a:t>Transportation or transport-related services</a:t>
                      </a:r>
                    </a:p>
                  </a:txBody>
                  <a:tcPr marL="56575" marR="56575" marT="28287" marB="28287" anchor="ctr"/>
                </a:tc>
                <a:tc>
                  <a:txBody>
                    <a:bodyPr/>
                    <a:lstStyle/>
                    <a:p>
                      <a:pPr algn="just">
                        <a:buNone/>
                      </a:pPr>
                      <a:r>
                        <a:rPr lang="en-US" sz="1600" b="0" dirty="0">
                          <a:latin typeface="Montserrat" panose="00000500000000000000" pitchFamily="2" charset="0"/>
                        </a:rPr>
                        <a:t>Where the transportation begins.</a:t>
                      </a:r>
                    </a:p>
                  </a:txBody>
                  <a:tcPr marL="56575" marR="56575" marT="28287" marB="28287" anchor="ctr"/>
                </a:tc>
                <a:extLst>
                  <a:ext uri="{0D108BD9-81ED-4DB2-BD59-A6C34878D82A}">
                    <a16:rowId xmlns:a16="http://schemas.microsoft.com/office/drawing/2014/main" val="2852556629"/>
                  </a:ext>
                </a:extLst>
              </a:tr>
              <a:tr h="683108">
                <a:tc>
                  <a:txBody>
                    <a:bodyPr/>
                    <a:lstStyle/>
                    <a:p>
                      <a:pPr algn="just">
                        <a:buNone/>
                      </a:pPr>
                      <a:r>
                        <a:rPr lang="en-US" sz="1600">
                          <a:latin typeface="Montserrat" panose="00000500000000000000" pitchFamily="2" charset="0"/>
                        </a:rPr>
                        <a:t>8</a:t>
                      </a:r>
                    </a:p>
                  </a:txBody>
                  <a:tcPr marL="56575" marR="56575" marT="28287" marB="28287" anchor="ctr"/>
                </a:tc>
                <a:tc>
                  <a:txBody>
                    <a:bodyPr/>
                    <a:lstStyle/>
                    <a:p>
                      <a:pPr algn="just">
                        <a:buNone/>
                      </a:pPr>
                      <a:r>
                        <a:rPr lang="en-US" sz="1600" b="0" dirty="0">
                          <a:latin typeface="Montserrat" panose="00000500000000000000" pitchFamily="2" charset="0"/>
                        </a:rPr>
                        <a:t>Supply of a means of transport to a non-VAT registered person in the GCC</a:t>
                      </a:r>
                    </a:p>
                  </a:txBody>
                  <a:tcPr marL="56575" marR="56575" marT="28287" marB="28287" anchor="ctr"/>
                </a:tc>
                <a:tc>
                  <a:txBody>
                    <a:bodyPr/>
                    <a:lstStyle/>
                    <a:p>
                      <a:pPr algn="just">
                        <a:buNone/>
                      </a:pPr>
                      <a:r>
                        <a:rPr lang="en-US" sz="1600" b="0" dirty="0">
                          <a:latin typeface="Montserrat" panose="00000500000000000000" pitchFamily="2" charset="0"/>
                        </a:rPr>
                        <a:t>Where the transport is placed at the recipient’s disposal.</a:t>
                      </a:r>
                    </a:p>
                  </a:txBody>
                  <a:tcPr marL="56575" marR="56575" marT="28287" marB="28287" anchor="ctr"/>
                </a:tc>
                <a:extLst>
                  <a:ext uri="{0D108BD9-81ED-4DB2-BD59-A6C34878D82A}">
                    <a16:rowId xmlns:a16="http://schemas.microsoft.com/office/drawing/2014/main" val="2273754048"/>
                  </a:ext>
                </a:extLst>
              </a:tr>
              <a:tr h="639807">
                <a:tc>
                  <a:txBody>
                    <a:bodyPr/>
                    <a:lstStyle/>
                    <a:p>
                      <a:pPr algn="just">
                        <a:buNone/>
                      </a:pPr>
                      <a:r>
                        <a:rPr lang="en-US" sz="1600">
                          <a:latin typeface="Montserrat" panose="00000500000000000000" pitchFamily="2" charset="0"/>
                        </a:rPr>
                        <a:t>9</a:t>
                      </a:r>
                    </a:p>
                  </a:txBody>
                  <a:tcPr marL="56575" marR="56575" marT="28287" marB="28287" anchor="ctr"/>
                </a:tc>
                <a:tc>
                  <a:txBody>
                    <a:bodyPr/>
                    <a:lstStyle/>
                    <a:p>
                      <a:pPr algn="just">
                        <a:buNone/>
                      </a:pPr>
                      <a:r>
                        <a:rPr lang="en-US" sz="1600" b="0" dirty="0">
                          <a:latin typeface="Montserrat" panose="00000500000000000000" pitchFamily="2" charset="0"/>
                        </a:rPr>
                        <a:t>Telecommunications and electronic services</a:t>
                      </a:r>
                    </a:p>
                  </a:txBody>
                  <a:tcPr marL="56575" marR="56575" marT="28287" marB="28287" anchor="ctr"/>
                </a:tc>
                <a:tc>
                  <a:txBody>
                    <a:bodyPr/>
                    <a:lstStyle/>
                    <a:p>
                      <a:pPr algn="just">
                        <a:buNone/>
                      </a:pPr>
                      <a:r>
                        <a:rPr lang="en-US" sz="1600" b="0" dirty="0">
                          <a:latin typeface="Montserrat" panose="00000500000000000000" pitchFamily="2" charset="0"/>
                        </a:rPr>
                        <a:t>Jurisdiction where the services are used and enjoyed.</a:t>
                      </a:r>
                    </a:p>
                  </a:txBody>
                  <a:tcPr marL="56575" marR="56575" marT="28287" marB="28287" anchor="ctr"/>
                </a:tc>
                <a:extLst>
                  <a:ext uri="{0D108BD9-81ED-4DB2-BD59-A6C34878D82A}">
                    <a16:rowId xmlns:a16="http://schemas.microsoft.com/office/drawing/2014/main" val="2958260302"/>
                  </a:ext>
                </a:extLst>
              </a:tr>
              <a:tr h="478177">
                <a:tc>
                  <a:txBody>
                    <a:bodyPr/>
                    <a:lstStyle/>
                    <a:p>
                      <a:pPr algn="just">
                        <a:buNone/>
                      </a:pPr>
                      <a:r>
                        <a:rPr lang="en-US" sz="1600">
                          <a:latin typeface="Montserrat" panose="00000500000000000000" pitchFamily="2" charset="0"/>
                        </a:rPr>
                        <a:t>10</a:t>
                      </a:r>
                    </a:p>
                  </a:txBody>
                  <a:tcPr marL="56575" marR="56575" marT="28287" marB="28287" anchor="ctr"/>
                </a:tc>
                <a:tc>
                  <a:txBody>
                    <a:bodyPr/>
                    <a:lstStyle/>
                    <a:p>
                      <a:pPr algn="just">
                        <a:buNone/>
                      </a:pPr>
                      <a:r>
                        <a:rPr lang="en-US" sz="1600" b="0" dirty="0">
                          <a:latin typeface="Montserrat" panose="00000500000000000000" pitchFamily="2" charset="0"/>
                        </a:rPr>
                        <a:t>Cultural, artistic, sporting, educational, or similar services</a:t>
                      </a:r>
                    </a:p>
                  </a:txBody>
                  <a:tcPr marL="56575" marR="56575" marT="28287" marB="28287" anchor="ctr"/>
                </a:tc>
                <a:tc>
                  <a:txBody>
                    <a:bodyPr/>
                    <a:lstStyle/>
                    <a:p>
                      <a:pPr algn="just">
                        <a:buNone/>
                      </a:pPr>
                      <a:r>
                        <a:rPr lang="en-US" sz="1600" b="0" dirty="0">
                          <a:latin typeface="Montserrat" panose="00000500000000000000" pitchFamily="2" charset="0"/>
                        </a:rPr>
                        <a:t>Where the services are carried out.</a:t>
                      </a:r>
                    </a:p>
                  </a:txBody>
                  <a:tcPr marL="56575" marR="56575" marT="28287" marB="28287" anchor="ctr"/>
                </a:tc>
                <a:extLst>
                  <a:ext uri="{0D108BD9-81ED-4DB2-BD59-A6C34878D82A}">
                    <a16:rowId xmlns:a16="http://schemas.microsoft.com/office/drawing/2014/main" val="820029500"/>
                  </a:ext>
                </a:extLst>
              </a:tr>
            </a:tbl>
          </a:graphicData>
        </a:graphic>
      </p:graphicFrame>
      <p:sp>
        <p:nvSpPr>
          <p:cNvPr id="9" name="Slide Number Placeholder 8">
            <a:extLst>
              <a:ext uri="{FF2B5EF4-FFF2-40B4-BE49-F238E27FC236}">
                <a16:creationId xmlns:a16="http://schemas.microsoft.com/office/drawing/2014/main" id="{70558683-8AA1-4C15-FCBE-7AC2F2516E29}"/>
              </a:ext>
            </a:extLst>
          </p:cNvPr>
          <p:cNvSpPr>
            <a:spLocks noGrp="1"/>
          </p:cNvSpPr>
          <p:nvPr>
            <p:ph type="sldNum" sz="quarter" idx="12"/>
          </p:nvPr>
        </p:nvSpPr>
        <p:spPr/>
        <p:txBody>
          <a:bodyPr/>
          <a:lstStyle/>
          <a:p>
            <a:fld id="{9EEF8FA0-0E28-45DA-A438-FD13269BAD6D}" type="slidenum">
              <a:rPr lang="en-US" smtClean="0"/>
              <a:t>37</a:t>
            </a:fld>
            <a:endParaRPr lang="en-US" dirty="0"/>
          </a:p>
        </p:txBody>
      </p:sp>
    </p:spTree>
    <p:extLst>
      <p:ext uri="{BB962C8B-B14F-4D97-AF65-F5344CB8AC3E}">
        <p14:creationId xmlns:p14="http://schemas.microsoft.com/office/powerpoint/2010/main" val="883269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7E0B9-2515-A221-CAE7-0591D942F19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2F35228-0E02-7E79-4427-C57FB6EF2E82}"/>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43500EE8-CC04-664C-FF06-5708B5DBF7AF}"/>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D01A526E-FF49-3927-E8E0-215CEE58B624}"/>
              </a:ext>
            </a:extLst>
          </p:cNvPr>
          <p:cNvSpPr txBox="1">
            <a:spLocks/>
          </p:cNvSpPr>
          <p:nvPr/>
        </p:nvSpPr>
        <p:spPr>
          <a:xfrm>
            <a:off x="2676698" y="3092725"/>
            <a:ext cx="8329352"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Value of Supply</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E07AA9C3-BD51-5905-7102-4834BD9DE678}"/>
              </a:ext>
            </a:extLst>
          </p:cNvPr>
          <p:cNvSpPr>
            <a:spLocks noGrp="1"/>
          </p:cNvSpPr>
          <p:nvPr>
            <p:ph type="sldNum" sz="quarter" idx="12"/>
          </p:nvPr>
        </p:nvSpPr>
        <p:spPr/>
        <p:txBody>
          <a:bodyPr/>
          <a:lstStyle/>
          <a:p>
            <a:fld id="{9EEF8FA0-0E28-45DA-A438-FD13269BAD6D}" type="slidenum">
              <a:rPr lang="en-US" smtClean="0"/>
              <a:t>38</a:t>
            </a:fld>
            <a:endParaRPr lang="en-US" dirty="0"/>
          </a:p>
        </p:txBody>
      </p:sp>
    </p:spTree>
    <p:extLst>
      <p:ext uri="{BB962C8B-B14F-4D97-AF65-F5344CB8AC3E}">
        <p14:creationId xmlns:p14="http://schemas.microsoft.com/office/powerpoint/2010/main" val="1173620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AE2FB-CBA5-0A54-23DB-6B1407A0E4B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D3FE6AB-6489-73BC-FACE-75C9119F4C83}"/>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036BDFC3-EFE1-428E-AB9A-9F394B7F68EF}"/>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1A859BB1-4AB2-4F4F-98ED-93380DA5A24D}"/>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B383DCF0-ADC1-EE2E-E3E8-6B9333CAA2D6}"/>
              </a:ext>
            </a:extLst>
          </p:cNvPr>
          <p:cNvSpPr txBox="1">
            <a:spLocks/>
          </p:cNvSpPr>
          <p:nvPr/>
        </p:nvSpPr>
        <p:spPr>
          <a:xfrm>
            <a:off x="1551007" y="456450"/>
            <a:ext cx="12305669"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Value of Supply</a:t>
            </a:r>
            <a:endParaRPr lang="en-IN" sz="3200" b="1" dirty="0">
              <a:solidFill>
                <a:srgbClr val="00843D"/>
              </a:solidFill>
              <a:latin typeface="Montserrat" pitchFamily="2" charset="0"/>
            </a:endParaRPr>
          </a:p>
        </p:txBody>
      </p:sp>
      <p:pic>
        <p:nvPicPr>
          <p:cNvPr id="5" name="Picture 4">
            <a:extLst>
              <a:ext uri="{FF2B5EF4-FFF2-40B4-BE49-F238E27FC236}">
                <a16:creationId xmlns:a16="http://schemas.microsoft.com/office/drawing/2014/main" id="{9ECB8C3B-BCCB-A338-9845-DB3D5AEBAC11}"/>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69EEAE67-09E4-DF71-292B-5CFC1F758055}"/>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Rectangle 2">
            <a:extLst>
              <a:ext uri="{FF2B5EF4-FFF2-40B4-BE49-F238E27FC236}">
                <a16:creationId xmlns:a16="http://schemas.microsoft.com/office/drawing/2014/main" id="{16E644B6-9896-051B-8414-EC4ABBF5E41C}"/>
              </a:ext>
            </a:extLst>
          </p:cNvPr>
          <p:cNvSpPr>
            <a:spLocks noChangeArrowheads="1"/>
          </p:cNvSpPr>
          <p:nvPr/>
        </p:nvSpPr>
        <p:spPr bwMode="auto">
          <a:xfrm>
            <a:off x="1551008" y="1656220"/>
            <a:ext cx="1230566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Montserrat" panose="00000500000000000000" pitchFamily="2" charset="0"/>
              </a:rPr>
              <a:t>The </a:t>
            </a:r>
            <a:r>
              <a:rPr kumimoji="0" lang="en-US" altLang="en-US" i="0" u="none" strike="noStrike" cap="none" normalizeH="0" baseline="0" dirty="0">
                <a:ln>
                  <a:noFill/>
                </a:ln>
                <a:solidFill>
                  <a:schemeClr val="tx1"/>
                </a:solidFill>
                <a:effectLst/>
                <a:latin typeface="Montserrat" panose="00000500000000000000" pitchFamily="2" charset="0"/>
              </a:rPr>
              <a:t>value of the supply </a:t>
            </a:r>
            <a:r>
              <a:rPr kumimoji="0" lang="en-US" altLang="en-US" b="0" i="0" u="none" strike="noStrike" cap="none" normalizeH="0" baseline="0" dirty="0">
                <a:ln>
                  <a:noFill/>
                </a:ln>
                <a:solidFill>
                  <a:schemeClr val="tx1"/>
                </a:solidFill>
                <a:effectLst/>
                <a:latin typeface="Montserrat" panose="00000500000000000000" pitchFamily="2" charset="0"/>
              </a:rPr>
              <a:t>of the consideration and the specific transaction shall be as follows: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Montserrat" panose="00000500000000000000" pitchFamily="2"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b="1" i="0" u="none" strike="noStrike" cap="none" normalizeH="0" baseline="0" dirty="0">
                <a:ln>
                  <a:noFill/>
                </a:ln>
                <a:solidFill>
                  <a:schemeClr val="tx1"/>
                </a:solidFill>
                <a:effectLst/>
                <a:latin typeface="Montserrat" panose="00000500000000000000" pitchFamily="2" charset="0"/>
              </a:rPr>
              <a:t>Monetary Consideration:</a:t>
            </a:r>
            <a:r>
              <a:rPr lang="en-US" altLang="en-US" dirty="0">
                <a:latin typeface="Montserrat" panose="00000500000000000000" pitchFamily="2" charset="0"/>
              </a:rPr>
              <a:t> </a:t>
            </a:r>
            <a:r>
              <a:rPr kumimoji="0" lang="en-US" altLang="en-US" b="0" i="0" u="none" strike="noStrike" cap="none" normalizeH="0" baseline="0" dirty="0">
                <a:ln>
                  <a:noFill/>
                </a:ln>
                <a:solidFill>
                  <a:schemeClr val="tx1"/>
                </a:solidFill>
                <a:effectLst/>
                <a:latin typeface="Montserrat" panose="00000500000000000000" pitchFamily="2" charset="0"/>
              </a:rPr>
              <a:t>When the entire consideration is paid in money, the value of the supply equals the </a:t>
            </a:r>
            <a:r>
              <a:rPr kumimoji="0" lang="en-US" altLang="en-US" b="1" i="0" u="none" strike="noStrike" cap="none" normalizeH="0" baseline="0" dirty="0">
                <a:ln>
                  <a:noFill/>
                </a:ln>
                <a:solidFill>
                  <a:schemeClr val="tx1"/>
                </a:solidFill>
                <a:effectLst/>
                <a:latin typeface="Montserrat" panose="00000500000000000000" pitchFamily="2" charset="0"/>
              </a:rPr>
              <a:t>amount received, excluding VAT</a:t>
            </a:r>
            <a:r>
              <a:rPr kumimoji="0" lang="en-US" altLang="en-US" b="0" i="0" u="none" strike="noStrike" cap="none" normalizeH="0" baseline="0" dirty="0">
                <a:ln>
                  <a:noFill/>
                </a:ln>
                <a:solidFill>
                  <a:schemeClr val="tx1"/>
                </a:solidFill>
                <a:effectLst/>
                <a:latin typeface="Montserrat" panose="00000500000000000000" pitchFamily="2" charset="0"/>
              </a:rPr>
              <a:t>.</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b="1" i="0" u="none" strike="noStrike" cap="none" normalizeH="0" baseline="0" dirty="0">
                <a:ln>
                  <a:noFill/>
                </a:ln>
                <a:solidFill>
                  <a:schemeClr val="tx1"/>
                </a:solidFill>
                <a:effectLst/>
                <a:latin typeface="Montserrat" panose="00000500000000000000" pitchFamily="2" charset="0"/>
              </a:rPr>
              <a:t>Non-Monetary Consideration:</a:t>
            </a:r>
            <a:r>
              <a:rPr lang="en-US" altLang="en-US" dirty="0">
                <a:latin typeface="Montserrat" panose="00000500000000000000" pitchFamily="2" charset="0"/>
              </a:rPr>
              <a:t> </a:t>
            </a:r>
            <a:r>
              <a:rPr kumimoji="0" lang="en-US" altLang="en-US" b="0" i="0" u="none" strike="noStrike" cap="none" normalizeH="0" baseline="0" dirty="0">
                <a:ln>
                  <a:noFill/>
                </a:ln>
                <a:solidFill>
                  <a:schemeClr val="tx1"/>
                </a:solidFill>
                <a:effectLst/>
                <a:latin typeface="Montserrat" panose="00000500000000000000" pitchFamily="2" charset="0"/>
              </a:rPr>
              <a:t>If consideration is partly or wholly non-monetary (e.g., barter), the value equals the </a:t>
            </a:r>
            <a:r>
              <a:rPr kumimoji="0" lang="en-US" altLang="en-US" b="1" i="0" u="none" strike="noStrike" cap="none" normalizeH="0" baseline="0" dirty="0">
                <a:ln>
                  <a:noFill/>
                </a:ln>
                <a:solidFill>
                  <a:schemeClr val="tx1"/>
                </a:solidFill>
                <a:effectLst/>
                <a:latin typeface="Montserrat" panose="00000500000000000000" pitchFamily="2" charset="0"/>
              </a:rPr>
              <a:t>cash portion plus the market value of the non-monetary component</a:t>
            </a:r>
            <a:r>
              <a:rPr kumimoji="0" lang="en-US" altLang="en-US" b="0" i="0" u="none" strike="noStrike" cap="none" normalizeH="0" baseline="0" dirty="0">
                <a:ln>
                  <a:noFill/>
                </a:ln>
                <a:solidFill>
                  <a:schemeClr val="tx1"/>
                </a:solidFill>
                <a:effectLst/>
                <a:latin typeface="Montserrat" panose="00000500000000000000" pitchFamily="2" charset="0"/>
              </a:rPr>
              <a:t>, excluding VAT.</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b="1" i="0" u="none" strike="noStrike" cap="none" normalizeH="0" baseline="0" dirty="0">
                <a:ln>
                  <a:noFill/>
                </a:ln>
                <a:solidFill>
                  <a:schemeClr val="tx1"/>
                </a:solidFill>
                <a:effectLst/>
                <a:latin typeface="Montserrat" panose="00000500000000000000" pitchFamily="2" charset="0"/>
              </a:rPr>
              <a:t>Reverse Charge Mechanism (RCM):</a:t>
            </a:r>
            <a:r>
              <a:rPr lang="en-US" altLang="en-US" dirty="0">
                <a:latin typeface="Montserrat" panose="00000500000000000000" pitchFamily="2" charset="0"/>
              </a:rPr>
              <a:t> </a:t>
            </a:r>
            <a:r>
              <a:rPr kumimoji="0" lang="en-US" altLang="en-US" b="0" i="0" u="none" strike="noStrike" cap="none" normalizeH="0" baseline="0" dirty="0">
                <a:ln>
                  <a:noFill/>
                </a:ln>
                <a:solidFill>
                  <a:schemeClr val="tx1"/>
                </a:solidFill>
                <a:effectLst/>
                <a:latin typeface="Montserrat" panose="00000500000000000000" pitchFamily="2" charset="0"/>
              </a:rPr>
              <a:t>Where a UAE taxable person must account for VAT under RCM (commonly on imported </a:t>
            </a:r>
            <a:r>
              <a:rPr kumimoji="0" lang="en-US" altLang="en-US" b="1" i="0" u="none" strike="noStrike" cap="none" normalizeH="0" baseline="0" dirty="0">
                <a:ln>
                  <a:noFill/>
                </a:ln>
                <a:solidFill>
                  <a:schemeClr val="tx1"/>
                </a:solidFill>
                <a:effectLst/>
                <a:latin typeface="Montserrat" panose="00000500000000000000" pitchFamily="2" charset="0"/>
              </a:rPr>
              <a:t>services</a:t>
            </a:r>
            <a:r>
              <a:rPr kumimoji="0" lang="en-US" altLang="en-US" b="0" i="0" u="none" strike="noStrike" cap="none" normalizeH="0" baseline="0" dirty="0">
                <a:ln>
                  <a:noFill/>
                </a:ln>
                <a:solidFill>
                  <a:schemeClr val="tx1"/>
                </a:solidFill>
                <a:effectLst/>
                <a:latin typeface="Montserrat" panose="00000500000000000000" pitchFamily="2" charset="0"/>
              </a:rPr>
              <a:t>), the </a:t>
            </a:r>
            <a:r>
              <a:rPr kumimoji="0" lang="en-US" altLang="en-US" b="1" i="0" u="none" strike="noStrike" cap="none" normalizeH="0" baseline="0" dirty="0">
                <a:ln>
                  <a:noFill/>
                </a:ln>
                <a:solidFill>
                  <a:schemeClr val="tx1"/>
                </a:solidFill>
                <a:effectLst/>
                <a:latin typeface="Montserrat" panose="00000500000000000000" pitchFamily="2" charset="0"/>
              </a:rPr>
              <a:t>taxable value is the market value of the consideration excluding VAT</a:t>
            </a:r>
            <a:r>
              <a:rPr kumimoji="0" lang="en-US" altLang="en-US" b="0" i="0" u="none" strike="noStrike" cap="none" normalizeH="0" baseline="0" dirty="0">
                <a:ln>
                  <a:noFill/>
                </a:ln>
                <a:solidFill>
                  <a:schemeClr val="tx1"/>
                </a:solidFill>
                <a:effectLst/>
                <a:latin typeface="Montserrat" panose="00000500000000000000" pitchFamily="2" charset="0"/>
              </a:rPr>
              <a:t>.</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b="1" i="0" u="none" strike="noStrike" cap="none" normalizeH="0" baseline="0" dirty="0">
                <a:ln>
                  <a:noFill/>
                </a:ln>
                <a:solidFill>
                  <a:schemeClr val="tx1"/>
                </a:solidFill>
                <a:effectLst/>
                <a:latin typeface="Montserrat" panose="00000500000000000000" pitchFamily="2" charset="0"/>
              </a:rPr>
              <a:t>Mixed Payments: </a:t>
            </a:r>
            <a:r>
              <a:rPr kumimoji="0" lang="en-US" altLang="en-US" b="0" i="0" u="none" strike="noStrike" cap="none" normalizeH="0" baseline="0" dirty="0">
                <a:ln>
                  <a:noFill/>
                </a:ln>
                <a:solidFill>
                  <a:schemeClr val="tx1"/>
                </a:solidFill>
                <a:effectLst/>
                <a:latin typeface="Montserrat" panose="00000500000000000000" pitchFamily="2" charset="0"/>
              </a:rPr>
              <a:t>If a payment includes amounts unrelated to the supply (such as compensation or financial adjustments), </a:t>
            </a:r>
            <a:r>
              <a:rPr kumimoji="0" lang="en-US" altLang="en-US" b="1" i="0" u="none" strike="noStrike" cap="none" normalizeH="0" baseline="0" dirty="0">
                <a:ln>
                  <a:noFill/>
                </a:ln>
                <a:solidFill>
                  <a:schemeClr val="tx1"/>
                </a:solidFill>
                <a:effectLst/>
                <a:latin typeface="Montserrat" panose="00000500000000000000" pitchFamily="2" charset="0"/>
              </a:rPr>
              <a:t>only the portion attributable to the taxable supply is subject to VAT</a:t>
            </a:r>
            <a:r>
              <a:rPr kumimoji="0" lang="en-US" altLang="en-US" b="0" i="0" u="none" strike="noStrike" cap="none" normalizeH="0" baseline="0" dirty="0">
                <a:ln>
                  <a:noFill/>
                </a:ln>
                <a:solidFill>
                  <a:schemeClr val="tx1"/>
                </a:solidFill>
                <a:effectLst/>
                <a:latin typeface="Montserrat" panose="00000500000000000000" pitchFamily="2" charset="0"/>
              </a:rPr>
              <a:t>, ensuring tax applies only to the economic value of the supply.</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b="1" i="0" u="none" strike="noStrike" cap="none" normalizeH="0" baseline="0" dirty="0">
                <a:ln>
                  <a:noFill/>
                </a:ln>
                <a:solidFill>
                  <a:schemeClr val="tx1"/>
                </a:solidFill>
                <a:effectLst/>
                <a:latin typeface="Montserrat" panose="00000500000000000000" pitchFamily="2" charset="0"/>
              </a:rPr>
              <a:t>Value of Imported Goods:</a:t>
            </a:r>
            <a:r>
              <a:rPr lang="en-US" altLang="en-US" dirty="0">
                <a:latin typeface="Montserrat" panose="00000500000000000000" pitchFamily="2" charset="0"/>
              </a:rPr>
              <a:t> </a:t>
            </a:r>
            <a:r>
              <a:rPr kumimoji="0" lang="en-US" altLang="en-US" b="0" i="0" u="none" strike="noStrike" cap="none" normalizeH="0" baseline="0" dirty="0">
                <a:ln>
                  <a:noFill/>
                </a:ln>
                <a:solidFill>
                  <a:schemeClr val="tx1"/>
                </a:solidFill>
                <a:effectLst/>
                <a:latin typeface="Montserrat" panose="00000500000000000000" pitchFamily="2" charset="0"/>
              </a:rPr>
              <a:t>The value of imported goods is based on the </a:t>
            </a:r>
            <a:r>
              <a:rPr kumimoji="0" lang="en-US" altLang="en-US" b="1" i="0" u="none" strike="noStrike" cap="none" normalizeH="0" baseline="0" dirty="0">
                <a:ln>
                  <a:noFill/>
                </a:ln>
                <a:solidFill>
                  <a:schemeClr val="tx1"/>
                </a:solidFill>
                <a:effectLst/>
                <a:latin typeface="Montserrat" panose="00000500000000000000" pitchFamily="2" charset="0"/>
              </a:rPr>
              <a:t>customs value under customs legislation</a:t>
            </a:r>
            <a:r>
              <a:rPr kumimoji="0" lang="en-US" altLang="en-US" b="0" i="0" u="none" strike="noStrike" cap="none" normalizeH="0" baseline="0" dirty="0">
                <a:ln>
                  <a:noFill/>
                </a:ln>
                <a:solidFill>
                  <a:schemeClr val="tx1"/>
                </a:solidFill>
                <a:effectLst/>
                <a:latin typeface="Montserrat" panose="00000500000000000000" pitchFamily="2" charset="0"/>
              </a:rPr>
              <a:t>, including insurance, freight, customs duties, and excise tax, but </a:t>
            </a:r>
            <a:r>
              <a:rPr kumimoji="0" lang="en-US" altLang="en-US" b="1" i="0" u="none" strike="noStrike" cap="none" normalizeH="0" baseline="0" dirty="0">
                <a:ln>
                  <a:noFill/>
                </a:ln>
                <a:solidFill>
                  <a:schemeClr val="tx1"/>
                </a:solidFill>
                <a:effectLst/>
                <a:latin typeface="Montserrat" panose="00000500000000000000" pitchFamily="2" charset="0"/>
              </a:rPr>
              <a:t>excluding VAT</a:t>
            </a:r>
            <a:r>
              <a:rPr kumimoji="0" lang="en-US" altLang="en-US" b="0" i="0" u="none" strike="noStrike" cap="none" normalizeH="0" baseline="0" dirty="0">
                <a:ln>
                  <a:noFill/>
                </a:ln>
                <a:solidFill>
                  <a:schemeClr val="tx1"/>
                </a:solidFill>
                <a:effectLst/>
                <a:latin typeface="Montserrat" panose="00000500000000000000" pitchFamily="2" charset="0"/>
              </a:rPr>
              <a:t>. </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b="1" i="0" u="none" strike="noStrike" cap="none" normalizeH="0" baseline="0" dirty="0">
                <a:ln>
                  <a:noFill/>
                </a:ln>
                <a:solidFill>
                  <a:schemeClr val="tx1"/>
                </a:solidFill>
                <a:effectLst/>
                <a:latin typeface="Montserrat" panose="00000500000000000000" pitchFamily="2" charset="0"/>
              </a:rPr>
              <a:t>Transactions Between Related Parties:</a:t>
            </a:r>
            <a:r>
              <a:rPr lang="en-US" altLang="en-US" dirty="0">
                <a:latin typeface="Montserrat" panose="00000500000000000000" pitchFamily="2" charset="0"/>
              </a:rPr>
              <a:t> </a:t>
            </a:r>
            <a:r>
              <a:rPr kumimoji="0" lang="en-US" altLang="en-US" b="0" i="0" u="none" strike="noStrike" cap="none" normalizeH="0" baseline="0" dirty="0">
                <a:ln>
                  <a:noFill/>
                </a:ln>
                <a:solidFill>
                  <a:schemeClr val="tx1"/>
                </a:solidFill>
                <a:effectLst/>
                <a:latin typeface="Montserrat" panose="00000500000000000000" pitchFamily="2" charset="0"/>
              </a:rPr>
              <a:t>When supplies between related parties are made </a:t>
            </a:r>
            <a:r>
              <a:rPr kumimoji="0" lang="en-US" altLang="en-US" b="1" i="0" u="none" strike="noStrike" cap="none" normalizeH="0" baseline="0" dirty="0">
                <a:ln>
                  <a:noFill/>
                </a:ln>
                <a:solidFill>
                  <a:schemeClr val="tx1"/>
                </a:solidFill>
                <a:effectLst/>
                <a:latin typeface="Montserrat" panose="00000500000000000000" pitchFamily="2" charset="0"/>
              </a:rPr>
              <a:t>below market value,</a:t>
            </a:r>
            <a:r>
              <a:rPr kumimoji="0" lang="en-US" altLang="en-US" b="0" i="0" u="none" strike="noStrike" cap="none" normalizeH="0" baseline="0" dirty="0">
                <a:ln>
                  <a:noFill/>
                </a:ln>
                <a:solidFill>
                  <a:schemeClr val="tx1"/>
                </a:solidFill>
                <a:effectLst/>
                <a:latin typeface="Montserrat" panose="00000500000000000000" pitchFamily="2" charset="0"/>
              </a:rPr>
              <a:t> and the recipient </a:t>
            </a:r>
            <a:r>
              <a:rPr kumimoji="0" lang="en-US" altLang="en-US" b="1" i="0" u="none" strike="noStrike" cap="none" normalizeH="0" baseline="0" dirty="0">
                <a:ln>
                  <a:noFill/>
                </a:ln>
                <a:solidFill>
                  <a:schemeClr val="tx1"/>
                </a:solidFill>
                <a:effectLst/>
                <a:latin typeface="Montserrat" panose="00000500000000000000" pitchFamily="2" charset="0"/>
              </a:rPr>
              <a:t>cannot fully recover input VAT</a:t>
            </a:r>
            <a:r>
              <a:rPr kumimoji="0" lang="en-US" altLang="en-US" b="0" i="0" u="none" strike="noStrike" cap="none" normalizeH="0" baseline="0" dirty="0">
                <a:ln>
                  <a:noFill/>
                </a:ln>
                <a:solidFill>
                  <a:schemeClr val="tx1"/>
                </a:solidFill>
                <a:effectLst/>
                <a:latin typeface="Montserrat" panose="00000500000000000000" pitchFamily="2" charset="0"/>
              </a:rPr>
              <a:t>, the </a:t>
            </a:r>
            <a:r>
              <a:rPr kumimoji="0" lang="en-US" altLang="en-US" b="1" i="0" u="none" strike="noStrike" cap="none" normalizeH="0" baseline="0" dirty="0">
                <a:ln>
                  <a:noFill/>
                </a:ln>
                <a:solidFill>
                  <a:schemeClr val="tx1"/>
                </a:solidFill>
                <a:effectLst/>
                <a:latin typeface="Montserrat" panose="00000500000000000000" pitchFamily="2" charset="0"/>
              </a:rPr>
              <a:t>market value is deemed to be the taxable value</a:t>
            </a:r>
            <a:r>
              <a:rPr kumimoji="0" lang="en-US" altLang="en-US" b="0" i="0" u="none" strike="noStrike" cap="none" normalizeH="0" baseline="0" dirty="0">
                <a:ln>
                  <a:noFill/>
                </a:ln>
                <a:solidFill>
                  <a:schemeClr val="tx1"/>
                </a:solidFill>
                <a:effectLst/>
                <a:latin typeface="Montserrat" panose="00000500000000000000" pitchFamily="2" charset="0"/>
              </a:rPr>
              <a:t>. </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b="1" i="0" u="none" strike="noStrike" cap="none" normalizeH="0" baseline="0" dirty="0">
                <a:ln>
                  <a:noFill/>
                </a:ln>
                <a:solidFill>
                  <a:schemeClr val="tx1"/>
                </a:solidFill>
                <a:effectLst/>
                <a:latin typeface="Montserrat" panose="00000500000000000000" pitchFamily="2" charset="0"/>
              </a:rPr>
              <a:t>Deemed Supplies:</a:t>
            </a:r>
            <a:r>
              <a:rPr lang="en-US" altLang="en-US" dirty="0">
                <a:latin typeface="Montserrat" panose="00000500000000000000" pitchFamily="2" charset="0"/>
              </a:rPr>
              <a:t> </a:t>
            </a:r>
            <a:r>
              <a:rPr kumimoji="0" lang="en-US" altLang="en-US" b="0" i="0" u="none" strike="noStrike" cap="none" normalizeH="0" baseline="0" dirty="0">
                <a:ln>
                  <a:noFill/>
                </a:ln>
                <a:solidFill>
                  <a:schemeClr val="tx1"/>
                </a:solidFill>
                <a:effectLst/>
                <a:latin typeface="Montserrat" panose="00000500000000000000" pitchFamily="2" charset="0"/>
              </a:rPr>
              <a:t>For deemed supplies (e.g., goods or services purchased for taxable activities but used otherwise), the </a:t>
            </a:r>
            <a:r>
              <a:rPr kumimoji="0" lang="en-US" altLang="en-US" b="1" i="0" u="none" strike="noStrike" cap="none" normalizeH="0" baseline="0" dirty="0">
                <a:ln>
                  <a:noFill/>
                </a:ln>
                <a:solidFill>
                  <a:schemeClr val="tx1"/>
                </a:solidFill>
                <a:effectLst/>
                <a:latin typeface="Montserrat" panose="00000500000000000000" pitchFamily="2" charset="0"/>
              </a:rPr>
              <a:t>taxable value equals the total cost incurred by the taxable person</a:t>
            </a:r>
            <a:r>
              <a:rPr kumimoji="0" lang="en-US" altLang="en-US" b="0" i="0" u="none" strike="noStrike" cap="none" normalizeH="0" baseline="0" dirty="0">
                <a:ln>
                  <a:noFill/>
                </a:ln>
                <a:solidFill>
                  <a:schemeClr val="tx1"/>
                </a:solidFill>
                <a:effectLst/>
                <a:latin typeface="Montserrat" panose="00000500000000000000" pitchFamily="2" charset="0"/>
              </a:rPr>
              <a:t>.</a:t>
            </a:r>
          </a:p>
          <a:p>
            <a:pPr marL="342900" lvl="0" indent="-342900" algn="just" eaLnBrk="0" fontAlgn="base" hangingPunct="0">
              <a:spcBef>
                <a:spcPct val="0"/>
              </a:spcBef>
              <a:spcAft>
                <a:spcPct val="0"/>
              </a:spcAft>
              <a:buFont typeface="+mj-lt"/>
              <a:buAutoNum type="arabicPeriod"/>
            </a:pPr>
            <a:r>
              <a:rPr lang="en-US" altLang="en-US" b="1" dirty="0">
                <a:latin typeface="Montserrat" panose="00000500000000000000" pitchFamily="2" charset="0"/>
              </a:rPr>
              <a:t>Voucher</a:t>
            </a:r>
            <a:r>
              <a:rPr kumimoji="0" lang="en-US" altLang="en-US" b="1" i="0" u="none" strike="noStrike" cap="none" normalizeH="0" baseline="0" dirty="0">
                <a:ln>
                  <a:noFill/>
                </a:ln>
                <a:solidFill>
                  <a:schemeClr val="tx1"/>
                </a:solidFill>
                <a:effectLst/>
                <a:latin typeface="Montserrat" panose="00000500000000000000" pitchFamily="2" charset="0"/>
              </a:rPr>
              <a:t>s and Stamps:</a:t>
            </a:r>
            <a:r>
              <a:rPr lang="en-US" altLang="en-US" dirty="0">
                <a:latin typeface="Montserrat" panose="00000500000000000000" pitchFamily="2" charset="0"/>
              </a:rPr>
              <a:t> </a:t>
            </a:r>
            <a:r>
              <a:rPr lang="en-US" dirty="0">
                <a:latin typeface="Montserrat" panose="00000500000000000000" pitchFamily="2" charset="0"/>
              </a:rPr>
              <a:t>For vouchers, VAT is based only on the </a:t>
            </a:r>
            <a:r>
              <a:rPr lang="en-US" b="1" dirty="0">
                <a:latin typeface="Montserrat" panose="00000500000000000000" pitchFamily="2" charset="0"/>
              </a:rPr>
              <a:t>margin earned by the supplier</a:t>
            </a:r>
            <a:r>
              <a:rPr lang="en-US" dirty="0">
                <a:latin typeface="Montserrat" panose="00000500000000000000" pitchFamily="2" charset="0"/>
              </a:rPr>
              <a:t>, whereas for postage stamps, VAT is determined on the </a:t>
            </a:r>
            <a:r>
              <a:rPr lang="en-US" b="1" dirty="0">
                <a:latin typeface="Montserrat" panose="00000500000000000000" pitchFamily="2" charset="0"/>
              </a:rPr>
              <a:t>full face value shown on the stamp</a:t>
            </a:r>
            <a:r>
              <a:rPr lang="en-US" dirty="0">
                <a:latin typeface="Montserrat" panose="00000500000000000000" pitchFamily="2" charset="0"/>
              </a:rPr>
              <a:t>.</a:t>
            </a:r>
            <a:endParaRPr kumimoji="0" lang="en-US" altLang="en-US" b="0" i="0" u="none" strike="noStrike" cap="none" normalizeH="0" baseline="0" dirty="0">
              <a:ln>
                <a:noFill/>
              </a:ln>
              <a:solidFill>
                <a:schemeClr val="tx1"/>
              </a:solidFill>
              <a:effectLst/>
              <a:latin typeface="Montserrat" panose="00000500000000000000" pitchFamily="2" charset="0"/>
            </a:endParaRPr>
          </a:p>
        </p:txBody>
      </p:sp>
      <p:sp>
        <p:nvSpPr>
          <p:cNvPr id="7" name="Slide Number Placeholder 6">
            <a:extLst>
              <a:ext uri="{FF2B5EF4-FFF2-40B4-BE49-F238E27FC236}">
                <a16:creationId xmlns:a16="http://schemas.microsoft.com/office/drawing/2014/main" id="{8308EC1F-5258-EB47-C72F-980942948C52}"/>
              </a:ext>
            </a:extLst>
          </p:cNvPr>
          <p:cNvSpPr>
            <a:spLocks noGrp="1"/>
          </p:cNvSpPr>
          <p:nvPr>
            <p:ph type="sldNum" sz="quarter" idx="12"/>
          </p:nvPr>
        </p:nvSpPr>
        <p:spPr/>
        <p:txBody>
          <a:bodyPr/>
          <a:lstStyle/>
          <a:p>
            <a:fld id="{9EEF8FA0-0E28-45DA-A438-FD13269BAD6D}" type="slidenum">
              <a:rPr lang="en-US" smtClean="0"/>
              <a:t>39</a:t>
            </a:fld>
            <a:endParaRPr lang="en-US" dirty="0"/>
          </a:p>
        </p:txBody>
      </p:sp>
    </p:spTree>
    <p:extLst>
      <p:ext uri="{BB962C8B-B14F-4D97-AF65-F5344CB8AC3E}">
        <p14:creationId xmlns:p14="http://schemas.microsoft.com/office/powerpoint/2010/main" val="2416303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E632B-FAAC-57FC-EC75-BF1BB1CD2EF9}"/>
              </a:ext>
            </a:extLst>
          </p:cNvPr>
          <p:cNvSpPr/>
          <p:nvPr/>
        </p:nvSpPr>
        <p:spPr>
          <a:xfrm>
            <a:off x="0" y="0"/>
            <a:ext cx="1040564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B55663EA-DC23-270A-D533-B2E2C1461169}"/>
              </a:ext>
            </a:extLst>
          </p:cNvPr>
          <p:cNvSpPr/>
          <p:nvPr/>
        </p:nvSpPr>
        <p:spPr>
          <a:xfrm>
            <a:off x="10625557" y="802"/>
            <a:ext cx="41669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2">
            <a:extLst>
              <a:ext uri="{FF2B5EF4-FFF2-40B4-BE49-F238E27FC236}">
                <a16:creationId xmlns:a16="http://schemas.microsoft.com/office/drawing/2014/main" id="{2E89229D-0F14-E251-B206-C4F9C795F093}"/>
              </a:ext>
            </a:extLst>
          </p:cNvPr>
          <p:cNvSpPr txBox="1">
            <a:spLocks/>
          </p:cNvSpPr>
          <p:nvPr/>
        </p:nvSpPr>
        <p:spPr>
          <a:xfrm>
            <a:off x="491452" y="456450"/>
            <a:ext cx="9820948"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chemeClr val="bg1"/>
                </a:solidFill>
                <a:latin typeface="Montserrat" pitchFamily="2" charset="0"/>
              </a:rPr>
              <a:t>What Constitutes a “Supply” Under UAE VAT?</a:t>
            </a:r>
          </a:p>
        </p:txBody>
      </p:sp>
      <p:pic>
        <p:nvPicPr>
          <p:cNvPr id="5" name="Picture 4">
            <a:extLst>
              <a:ext uri="{FF2B5EF4-FFF2-40B4-BE49-F238E27FC236}">
                <a16:creationId xmlns:a16="http://schemas.microsoft.com/office/drawing/2014/main" id="{F99B9119-79C1-59D7-C8FC-E01A05F83D6A}"/>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7" name="TextBox 6">
            <a:extLst>
              <a:ext uri="{FF2B5EF4-FFF2-40B4-BE49-F238E27FC236}">
                <a16:creationId xmlns:a16="http://schemas.microsoft.com/office/drawing/2014/main" id="{608657FD-1F2C-DC22-9CC1-75E81CB653C0}"/>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6" name="TextBox 5">
            <a:extLst>
              <a:ext uri="{FF2B5EF4-FFF2-40B4-BE49-F238E27FC236}">
                <a16:creationId xmlns:a16="http://schemas.microsoft.com/office/drawing/2014/main" id="{C7148E89-1B25-AD6B-A757-2B712BD30007}"/>
              </a:ext>
            </a:extLst>
          </p:cNvPr>
          <p:cNvSpPr txBox="1"/>
          <p:nvPr/>
        </p:nvSpPr>
        <p:spPr>
          <a:xfrm>
            <a:off x="491452" y="2146354"/>
            <a:ext cx="13340926" cy="1015663"/>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Montserrat" panose="00000500000000000000" pitchFamily="2" charset="0"/>
              </a:rPr>
              <a:t>VAT is applicable to any transaction that satisfies the definition of a “supply” for VAT purposes.</a:t>
            </a:r>
          </a:p>
          <a:p>
            <a:pPr marL="285750" indent="-285750" algn="just">
              <a:buFont typeface="Arial" panose="020B0604020202020204" pitchFamily="34" charset="0"/>
              <a:buChar char="•"/>
            </a:pPr>
            <a:r>
              <a:rPr lang="en-US" sz="2000" dirty="0">
                <a:latin typeface="Montserrat" panose="00000500000000000000" pitchFamily="2" charset="0"/>
              </a:rPr>
              <a:t>For a transaction to qualify as a supply under UAE VAT law, the following four essential elements must be present:</a:t>
            </a:r>
          </a:p>
        </p:txBody>
      </p:sp>
      <p:graphicFrame>
        <p:nvGraphicFramePr>
          <p:cNvPr id="10" name="Diagram 9">
            <a:extLst>
              <a:ext uri="{FF2B5EF4-FFF2-40B4-BE49-F238E27FC236}">
                <a16:creationId xmlns:a16="http://schemas.microsoft.com/office/drawing/2014/main" id="{2A121A55-1D32-2714-C20B-DF000B38BA72}"/>
              </a:ext>
            </a:extLst>
          </p:cNvPr>
          <p:cNvGraphicFramePr/>
          <p:nvPr>
            <p:extLst>
              <p:ext uri="{D42A27DB-BD31-4B8C-83A1-F6EECF244321}">
                <p14:modId xmlns:p14="http://schemas.microsoft.com/office/powerpoint/2010/main" val="2150175525"/>
              </p:ext>
            </p:extLst>
          </p:nvPr>
        </p:nvGraphicFramePr>
        <p:xfrm>
          <a:off x="491451" y="3069684"/>
          <a:ext cx="13340925" cy="3046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Box 21">
            <a:extLst>
              <a:ext uri="{FF2B5EF4-FFF2-40B4-BE49-F238E27FC236}">
                <a16:creationId xmlns:a16="http://schemas.microsoft.com/office/drawing/2014/main" id="{82E7234D-C9B1-B5A4-A838-20167A8EB644}"/>
              </a:ext>
            </a:extLst>
          </p:cNvPr>
          <p:cNvSpPr txBox="1"/>
          <p:nvPr/>
        </p:nvSpPr>
        <p:spPr>
          <a:xfrm>
            <a:off x="491450" y="6157605"/>
            <a:ext cx="13340926" cy="1015663"/>
          </a:xfrm>
          <a:prstGeom prst="rect">
            <a:avLst/>
          </a:prstGeom>
          <a:noFill/>
        </p:spPr>
        <p:txBody>
          <a:bodyPr wrap="square" rtlCol="0">
            <a:spAutoFit/>
          </a:bodyPr>
          <a:lstStyle/>
          <a:p>
            <a:r>
              <a:rPr lang="en-US" sz="2000" dirty="0">
                <a:latin typeface="Montserrat" panose="00000500000000000000" pitchFamily="2" charset="0"/>
              </a:rPr>
              <a:t>A </a:t>
            </a:r>
            <a:r>
              <a:rPr lang="en-US" sz="2000" b="1" dirty="0">
                <a:latin typeface="Montserrat" panose="00000500000000000000" pitchFamily="2" charset="0"/>
              </a:rPr>
              <a:t>taxable supply</a:t>
            </a:r>
            <a:r>
              <a:rPr lang="en-US" sz="2000" dirty="0">
                <a:latin typeface="Montserrat" panose="00000500000000000000" pitchFamily="2" charset="0"/>
              </a:rPr>
              <a:t> is a supply that is subject to VAT at either:</a:t>
            </a:r>
          </a:p>
          <a:p>
            <a:pPr marL="285750" indent="-285750">
              <a:buFont typeface="Arial" panose="020B0604020202020204" pitchFamily="34" charset="0"/>
              <a:buChar char="•"/>
            </a:pPr>
            <a:r>
              <a:rPr lang="en-US" sz="2000" dirty="0">
                <a:latin typeface="Montserrat" panose="00000500000000000000" pitchFamily="2" charset="0"/>
              </a:rPr>
              <a:t>The standard rate of 5%, or</a:t>
            </a:r>
          </a:p>
          <a:p>
            <a:pPr marL="285750" indent="-285750">
              <a:buFont typeface="Arial" panose="020B0604020202020204" pitchFamily="34" charset="0"/>
              <a:buChar char="•"/>
            </a:pPr>
            <a:r>
              <a:rPr lang="en-US" sz="2000" dirty="0">
                <a:latin typeface="Montserrat" panose="00000500000000000000" pitchFamily="2" charset="0"/>
              </a:rPr>
              <a:t>The zero rate (0%).</a:t>
            </a:r>
          </a:p>
        </p:txBody>
      </p:sp>
      <p:sp>
        <p:nvSpPr>
          <p:cNvPr id="8" name="Slide Number Placeholder 7">
            <a:extLst>
              <a:ext uri="{FF2B5EF4-FFF2-40B4-BE49-F238E27FC236}">
                <a16:creationId xmlns:a16="http://schemas.microsoft.com/office/drawing/2014/main" id="{55CC1BBA-CA3C-BCA3-887A-7B7875C06DE1}"/>
              </a:ext>
            </a:extLst>
          </p:cNvPr>
          <p:cNvSpPr>
            <a:spLocks noGrp="1"/>
          </p:cNvSpPr>
          <p:nvPr>
            <p:ph type="sldNum" sz="quarter" idx="12"/>
          </p:nvPr>
        </p:nvSpPr>
        <p:spPr/>
        <p:txBody>
          <a:bodyPr/>
          <a:lstStyle/>
          <a:p>
            <a:fld id="{9EEF8FA0-0E28-45DA-A438-FD13269BAD6D}" type="slidenum">
              <a:rPr lang="en-US" smtClean="0"/>
              <a:t>4</a:t>
            </a:fld>
            <a:endParaRPr lang="en-US" dirty="0"/>
          </a:p>
        </p:txBody>
      </p:sp>
    </p:spTree>
    <p:extLst>
      <p:ext uri="{BB962C8B-B14F-4D97-AF65-F5344CB8AC3E}">
        <p14:creationId xmlns:p14="http://schemas.microsoft.com/office/powerpoint/2010/main" val="2945720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6CD44-69E3-EB67-6A57-280AE2D67E4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417E78A-FBD4-1276-BCF1-0335144356C2}"/>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BC3255BC-CF32-3807-7277-8D928FF82DB0}"/>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7BD0FB5E-92C3-FA07-0258-C5EC308D31D7}"/>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6B15F79C-3C24-A6A8-CBC8-D7640DB3F5B5}"/>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Value of Supply</a:t>
            </a:r>
            <a:endParaRPr lang="en-IN" sz="3200" b="1" dirty="0">
              <a:solidFill>
                <a:srgbClr val="00843D"/>
              </a:solidFill>
              <a:latin typeface="Montserrat" pitchFamily="2" charset="0"/>
            </a:endParaRPr>
          </a:p>
        </p:txBody>
      </p:sp>
      <p:pic>
        <p:nvPicPr>
          <p:cNvPr id="5" name="Picture 4">
            <a:extLst>
              <a:ext uri="{FF2B5EF4-FFF2-40B4-BE49-F238E27FC236}">
                <a16:creationId xmlns:a16="http://schemas.microsoft.com/office/drawing/2014/main" id="{A7FCAF29-BBB2-292A-4E93-3BF7ECE276A7}"/>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C0E721FE-245A-2AAB-C576-F10D0A76A614}"/>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9" name="Table 8">
            <a:extLst>
              <a:ext uri="{FF2B5EF4-FFF2-40B4-BE49-F238E27FC236}">
                <a16:creationId xmlns:a16="http://schemas.microsoft.com/office/drawing/2014/main" id="{04735BE9-48C6-E108-C60B-E876B0DEF0A1}"/>
              </a:ext>
            </a:extLst>
          </p:cNvPr>
          <p:cNvGraphicFramePr>
            <a:graphicFrameLocks noGrp="1"/>
          </p:cNvGraphicFramePr>
          <p:nvPr>
            <p:extLst>
              <p:ext uri="{D42A27DB-BD31-4B8C-83A1-F6EECF244321}">
                <p14:modId xmlns:p14="http://schemas.microsoft.com/office/powerpoint/2010/main" val="396059275"/>
              </p:ext>
            </p:extLst>
          </p:nvPr>
        </p:nvGraphicFramePr>
        <p:xfrm>
          <a:off x="1551008" y="1573095"/>
          <a:ext cx="12393592" cy="6422755"/>
        </p:xfrm>
        <a:graphic>
          <a:graphicData uri="http://schemas.openxmlformats.org/drawingml/2006/table">
            <a:tbl>
              <a:tblPr>
                <a:tableStyleId>{22838BEF-8BB2-4498-84A7-C5851F593DF1}</a:tableStyleId>
              </a:tblPr>
              <a:tblGrid>
                <a:gridCol w="813018">
                  <a:extLst>
                    <a:ext uri="{9D8B030D-6E8A-4147-A177-3AD203B41FA5}">
                      <a16:colId xmlns:a16="http://schemas.microsoft.com/office/drawing/2014/main" val="3149130747"/>
                    </a:ext>
                  </a:extLst>
                </a:gridCol>
                <a:gridCol w="3363975">
                  <a:extLst>
                    <a:ext uri="{9D8B030D-6E8A-4147-A177-3AD203B41FA5}">
                      <a16:colId xmlns:a16="http://schemas.microsoft.com/office/drawing/2014/main" val="3327856012"/>
                    </a:ext>
                  </a:extLst>
                </a:gridCol>
                <a:gridCol w="8216599">
                  <a:extLst>
                    <a:ext uri="{9D8B030D-6E8A-4147-A177-3AD203B41FA5}">
                      <a16:colId xmlns:a16="http://schemas.microsoft.com/office/drawing/2014/main" val="1351292687"/>
                    </a:ext>
                  </a:extLst>
                </a:gridCol>
              </a:tblGrid>
              <a:tr h="388734">
                <a:tc>
                  <a:txBody>
                    <a:bodyPr/>
                    <a:lstStyle/>
                    <a:p>
                      <a:pPr algn="l">
                        <a:buNone/>
                      </a:pPr>
                      <a:r>
                        <a:rPr lang="en-US" sz="1800" b="1" dirty="0">
                          <a:solidFill>
                            <a:schemeClr val="bg1"/>
                          </a:solidFill>
                          <a:latin typeface="Montserrat" panose="00000500000000000000" pitchFamily="2" charset="0"/>
                        </a:rPr>
                        <a:t>S.No.</a:t>
                      </a:r>
                    </a:p>
                  </a:txBody>
                  <a:tcPr anchor="ctr">
                    <a:solidFill>
                      <a:schemeClr val="accent5">
                        <a:lumMod val="75000"/>
                      </a:schemeClr>
                    </a:solidFill>
                  </a:tcPr>
                </a:tc>
                <a:tc>
                  <a:txBody>
                    <a:bodyPr/>
                    <a:lstStyle/>
                    <a:p>
                      <a:pPr algn="l">
                        <a:buNone/>
                      </a:pPr>
                      <a:r>
                        <a:rPr lang="en-US" sz="1800" b="1" dirty="0">
                          <a:solidFill>
                            <a:schemeClr val="bg1"/>
                          </a:solidFill>
                          <a:latin typeface="Montserrat" panose="00000500000000000000" pitchFamily="2" charset="0"/>
                        </a:rPr>
                        <a:t>Particulars</a:t>
                      </a:r>
                    </a:p>
                  </a:txBody>
                  <a:tcPr anchor="ctr">
                    <a:solidFill>
                      <a:schemeClr val="accent5">
                        <a:lumMod val="75000"/>
                      </a:schemeClr>
                    </a:solidFill>
                  </a:tcPr>
                </a:tc>
                <a:tc>
                  <a:txBody>
                    <a:bodyPr/>
                    <a:lstStyle/>
                    <a:p>
                      <a:pPr algn="l">
                        <a:buNone/>
                      </a:pPr>
                      <a:r>
                        <a:rPr lang="en-US" sz="1800" b="1" dirty="0">
                          <a:solidFill>
                            <a:schemeClr val="bg1"/>
                          </a:solidFill>
                          <a:latin typeface="Montserrat" panose="00000500000000000000" pitchFamily="2" charset="0"/>
                        </a:rPr>
                        <a:t>Value of Supply</a:t>
                      </a:r>
                    </a:p>
                  </a:txBody>
                  <a:tcPr anchor="ctr">
                    <a:solidFill>
                      <a:schemeClr val="accent5">
                        <a:lumMod val="75000"/>
                      </a:schemeClr>
                    </a:solidFill>
                  </a:tcPr>
                </a:tc>
                <a:extLst>
                  <a:ext uri="{0D108BD9-81ED-4DB2-BD59-A6C34878D82A}">
                    <a16:rowId xmlns:a16="http://schemas.microsoft.com/office/drawing/2014/main" val="1608215590"/>
                  </a:ext>
                </a:extLst>
              </a:tr>
              <a:tr h="678938">
                <a:tc>
                  <a:txBody>
                    <a:bodyPr/>
                    <a:lstStyle/>
                    <a:p>
                      <a:pPr algn="l">
                        <a:buNone/>
                      </a:pPr>
                      <a:r>
                        <a:rPr lang="en-US" sz="1800" dirty="0">
                          <a:solidFill>
                            <a:schemeClr val="tx1"/>
                          </a:solidFill>
                          <a:latin typeface="Montserrat" panose="00000500000000000000" pitchFamily="2" charset="0"/>
                        </a:rPr>
                        <a:t>1</a:t>
                      </a:r>
                    </a:p>
                  </a:txBody>
                  <a:tcPr anchor="ctr"/>
                </a:tc>
                <a:tc>
                  <a:txBody>
                    <a:bodyPr/>
                    <a:lstStyle/>
                    <a:p>
                      <a:pPr algn="l">
                        <a:buNone/>
                      </a:pPr>
                      <a:r>
                        <a:rPr lang="en-US" sz="1800" b="0" dirty="0">
                          <a:solidFill>
                            <a:schemeClr val="tx1"/>
                          </a:solidFill>
                          <a:latin typeface="Montserrat" panose="00000500000000000000" pitchFamily="2" charset="0"/>
                        </a:rPr>
                        <a:t>Full monetary consideration </a:t>
                      </a:r>
                    </a:p>
                  </a:txBody>
                  <a:tcPr anchor="ctr"/>
                </a:tc>
                <a:tc>
                  <a:txBody>
                    <a:bodyPr/>
                    <a:lstStyle/>
                    <a:p>
                      <a:pPr algn="l">
                        <a:buNone/>
                      </a:pPr>
                      <a:r>
                        <a:rPr lang="en-US" sz="1800" dirty="0">
                          <a:solidFill>
                            <a:schemeClr val="tx1"/>
                          </a:solidFill>
                          <a:latin typeface="Montserrat" panose="00000500000000000000" pitchFamily="2" charset="0"/>
                        </a:rPr>
                        <a:t>Consideration received </a:t>
                      </a:r>
                    </a:p>
                  </a:txBody>
                  <a:tcPr anchor="ctr"/>
                </a:tc>
                <a:extLst>
                  <a:ext uri="{0D108BD9-81ED-4DB2-BD59-A6C34878D82A}">
                    <a16:rowId xmlns:a16="http://schemas.microsoft.com/office/drawing/2014/main" val="58174923"/>
                  </a:ext>
                </a:extLst>
              </a:tr>
              <a:tr h="678938">
                <a:tc>
                  <a:txBody>
                    <a:bodyPr/>
                    <a:lstStyle/>
                    <a:p>
                      <a:pPr algn="l">
                        <a:buNone/>
                      </a:pPr>
                      <a:r>
                        <a:rPr lang="en-US" sz="1800" dirty="0">
                          <a:solidFill>
                            <a:schemeClr val="tx1"/>
                          </a:solidFill>
                          <a:latin typeface="Montserrat" panose="00000500000000000000" pitchFamily="2" charset="0"/>
                        </a:rPr>
                        <a:t>2</a:t>
                      </a:r>
                    </a:p>
                  </a:txBody>
                  <a:tcPr anchor="ctr"/>
                </a:tc>
                <a:tc>
                  <a:txBody>
                    <a:bodyPr/>
                    <a:lstStyle/>
                    <a:p>
                      <a:pPr algn="l">
                        <a:buNone/>
                      </a:pPr>
                      <a:r>
                        <a:rPr lang="en-US" sz="1800" b="0" dirty="0">
                          <a:solidFill>
                            <a:schemeClr val="tx1"/>
                          </a:solidFill>
                          <a:latin typeface="Montserrat" panose="00000500000000000000" pitchFamily="2" charset="0"/>
                        </a:rPr>
                        <a:t>Part monetary consideration </a:t>
                      </a:r>
                    </a:p>
                  </a:txBody>
                  <a:tcPr anchor="ctr"/>
                </a:tc>
                <a:tc>
                  <a:txBody>
                    <a:bodyPr/>
                    <a:lstStyle/>
                    <a:p>
                      <a:pPr algn="l">
                        <a:buNone/>
                      </a:pPr>
                      <a:r>
                        <a:rPr lang="en-US" sz="1800" dirty="0">
                          <a:solidFill>
                            <a:schemeClr val="tx1"/>
                          </a:solidFill>
                          <a:latin typeface="Montserrat" panose="00000500000000000000" pitchFamily="2" charset="0"/>
                        </a:rPr>
                        <a:t>Consideration + Market value of the non-monetary part</a:t>
                      </a:r>
                    </a:p>
                  </a:txBody>
                  <a:tcPr anchor="ctr"/>
                </a:tc>
                <a:extLst>
                  <a:ext uri="{0D108BD9-81ED-4DB2-BD59-A6C34878D82A}">
                    <a16:rowId xmlns:a16="http://schemas.microsoft.com/office/drawing/2014/main" val="688481720"/>
                  </a:ext>
                </a:extLst>
              </a:tr>
              <a:tr h="412074">
                <a:tc>
                  <a:txBody>
                    <a:bodyPr/>
                    <a:lstStyle/>
                    <a:p>
                      <a:pPr algn="l">
                        <a:buNone/>
                      </a:pPr>
                      <a:r>
                        <a:rPr lang="en-US" sz="1800" dirty="0">
                          <a:solidFill>
                            <a:schemeClr val="tx1"/>
                          </a:solidFill>
                          <a:latin typeface="Montserrat" panose="00000500000000000000" pitchFamily="2" charset="0"/>
                        </a:rPr>
                        <a:t>3</a:t>
                      </a:r>
                    </a:p>
                  </a:txBody>
                  <a:tcPr anchor="ctr"/>
                </a:tc>
                <a:tc>
                  <a:txBody>
                    <a:bodyPr/>
                    <a:lstStyle/>
                    <a:p>
                      <a:pPr algn="l">
                        <a:buNone/>
                      </a:pPr>
                      <a:r>
                        <a:rPr lang="en-US" sz="1800" b="0" dirty="0">
                          <a:solidFill>
                            <a:schemeClr val="tx1"/>
                          </a:solidFill>
                          <a:latin typeface="Montserrat" panose="00000500000000000000" pitchFamily="2" charset="0"/>
                        </a:rPr>
                        <a:t>Import of services</a:t>
                      </a:r>
                    </a:p>
                  </a:txBody>
                  <a:tcPr anchor="ctr"/>
                </a:tc>
                <a:tc>
                  <a:txBody>
                    <a:bodyPr/>
                    <a:lstStyle/>
                    <a:p>
                      <a:pPr algn="l">
                        <a:buNone/>
                      </a:pPr>
                      <a:r>
                        <a:rPr lang="en-US" sz="1800" dirty="0">
                          <a:solidFill>
                            <a:schemeClr val="tx1"/>
                          </a:solidFill>
                          <a:latin typeface="Montserrat" panose="00000500000000000000" pitchFamily="2" charset="0"/>
                        </a:rPr>
                        <a:t>Market value</a:t>
                      </a:r>
                    </a:p>
                  </a:txBody>
                  <a:tcPr anchor="ctr"/>
                </a:tc>
                <a:extLst>
                  <a:ext uri="{0D108BD9-81ED-4DB2-BD59-A6C34878D82A}">
                    <a16:rowId xmlns:a16="http://schemas.microsoft.com/office/drawing/2014/main" val="906221346"/>
                  </a:ext>
                </a:extLst>
              </a:tr>
              <a:tr h="412074">
                <a:tc>
                  <a:txBody>
                    <a:bodyPr/>
                    <a:lstStyle/>
                    <a:p>
                      <a:pPr algn="l">
                        <a:buNone/>
                      </a:pPr>
                      <a:r>
                        <a:rPr lang="en-US" sz="1800" dirty="0">
                          <a:solidFill>
                            <a:schemeClr val="tx1"/>
                          </a:solidFill>
                          <a:latin typeface="Montserrat" panose="00000500000000000000" pitchFamily="2" charset="0"/>
                        </a:rPr>
                        <a:t>4</a:t>
                      </a:r>
                    </a:p>
                  </a:txBody>
                  <a:tcPr anchor="ctr"/>
                </a:tc>
                <a:tc>
                  <a:txBody>
                    <a:bodyPr/>
                    <a:lstStyle/>
                    <a:p>
                      <a:pPr algn="l">
                        <a:buNone/>
                      </a:pPr>
                      <a:r>
                        <a:rPr lang="en-US" sz="1800" b="0" dirty="0">
                          <a:solidFill>
                            <a:schemeClr val="tx1"/>
                          </a:solidFill>
                          <a:latin typeface="Montserrat" panose="00000500000000000000" pitchFamily="2" charset="0"/>
                        </a:rPr>
                        <a:t>Import of goods</a:t>
                      </a:r>
                    </a:p>
                  </a:txBody>
                  <a:tcPr anchor="ctr"/>
                </a:tc>
                <a:tc>
                  <a:txBody>
                    <a:bodyPr/>
                    <a:lstStyle/>
                    <a:p>
                      <a:pPr algn="l">
                        <a:buNone/>
                      </a:pPr>
                      <a:r>
                        <a:rPr lang="en-US" sz="1800" dirty="0">
                          <a:solidFill>
                            <a:schemeClr val="tx1"/>
                          </a:solidFill>
                          <a:latin typeface="Montserrat" panose="00000500000000000000" pitchFamily="2" charset="0"/>
                        </a:rPr>
                        <a:t>Customs value + Customs duty + Excise tax + Insurance + Freight</a:t>
                      </a:r>
                    </a:p>
                  </a:txBody>
                  <a:tcPr anchor="ctr"/>
                </a:tc>
                <a:extLst>
                  <a:ext uri="{0D108BD9-81ED-4DB2-BD59-A6C34878D82A}">
                    <a16:rowId xmlns:a16="http://schemas.microsoft.com/office/drawing/2014/main" val="3148864592"/>
                  </a:ext>
                </a:extLst>
              </a:tr>
              <a:tr h="734567">
                <a:tc>
                  <a:txBody>
                    <a:bodyPr/>
                    <a:lstStyle/>
                    <a:p>
                      <a:pPr algn="l">
                        <a:buNone/>
                      </a:pPr>
                      <a:r>
                        <a:rPr lang="en-US" sz="1800" dirty="0">
                          <a:solidFill>
                            <a:schemeClr val="tx1"/>
                          </a:solidFill>
                          <a:latin typeface="Montserrat" panose="00000500000000000000" pitchFamily="2" charset="0"/>
                        </a:rPr>
                        <a:t>5</a:t>
                      </a:r>
                    </a:p>
                  </a:txBody>
                  <a:tcPr anchor="ctr"/>
                </a:tc>
                <a:tc>
                  <a:txBody>
                    <a:bodyPr/>
                    <a:lstStyle/>
                    <a:p>
                      <a:pPr algn="l">
                        <a:buNone/>
                      </a:pPr>
                      <a:r>
                        <a:rPr lang="en-US" sz="1800" b="0" dirty="0">
                          <a:solidFill>
                            <a:schemeClr val="tx1"/>
                          </a:solidFill>
                          <a:latin typeface="Montserrat" panose="00000500000000000000" pitchFamily="2" charset="0"/>
                        </a:rPr>
                        <a:t>Related party transactions</a:t>
                      </a:r>
                    </a:p>
                  </a:txBody>
                  <a:tcPr anchor="ctr"/>
                </a:tc>
                <a:tc>
                  <a:txBody>
                    <a:bodyPr/>
                    <a:lstStyle/>
                    <a:p>
                      <a:pPr algn="l">
                        <a:buNone/>
                      </a:pPr>
                      <a:r>
                        <a:rPr lang="en-US" sz="1800" dirty="0">
                          <a:solidFill>
                            <a:schemeClr val="tx1"/>
                          </a:solidFill>
                          <a:latin typeface="Montserrat" panose="00000500000000000000" pitchFamily="2" charset="0"/>
                        </a:rPr>
                        <a:t>Market value where consideration is lower than market value and recipient cannot fully recover input tax</a:t>
                      </a:r>
                    </a:p>
                  </a:txBody>
                  <a:tcPr anchor="ctr"/>
                </a:tc>
                <a:extLst>
                  <a:ext uri="{0D108BD9-81ED-4DB2-BD59-A6C34878D82A}">
                    <a16:rowId xmlns:a16="http://schemas.microsoft.com/office/drawing/2014/main" val="3100502861"/>
                  </a:ext>
                </a:extLst>
              </a:tr>
              <a:tr h="734567">
                <a:tc>
                  <a:txBody>
                    <a:bodyPr/>
                    <a:lstStyle/>
                    <a:p>
                      <a:pPr algn="l">
                        <a:buNone/>
                      </a:pPr>
                      <a:r>
                        <a:rPr lang="en-US" sz="1800" dirty="0">
                          <a:solidFill>
                            <a:schemeClr val="tx1"/>
                          </a:solidFill>
                          <a:latin typeface="Montserrat" panose="00000500000000000000" pitchFamily="2" charset="0"/>
                        </a:rPr>
                        <a:t>6</a:t>
                      </a:r>
                    </a:p>
                  </a:txBody>
                  <a:tcPr anchor="ctr"/>
                </a:tc>
                <a:tc>
                  <a:txBody>
                    <a:bodyPr/>
                    <a:lstStyle/>
                    <a:p>
                      <a:pPr algn="l">
                        <a:buNone/>
                      </a:pPr>
                      <a:r>
                        <a:rPr lang="en-US" sz="1800" b="0" dirty="0">
                          <a:solidFill>
                            <a:schemeClr val="tx1"/>
                          </a:solidFill>
                          <a:latin typeface="Montserrat" panose="00000500000000000000" pitchFamily="2" charset="0"/>
                        </a:rPr>
                        <a:t>Vouchers</a:t>
                      </a:r>
                    </a:p>
                  </a:txBody>
                  <a:tcPr anchor="ctr"/>
                </a:tc>
                <a:tc>
                  <a:txBody>
                    <a:bodyPr/>
                    <a:lstStyle/>
                    <a:p>
                      <a:pPr algn="l">
                        <a:buNone/>
                      </a:pPr>
                      <a:r>
                        <a:rPr lang="en-US" sz="1800" dirty="0">
                          <a:solidFill>
                            <a:schemeClr val="tx1"/>
                          </a:solidFill>
                          <a:latin typeface="Montserrat" panose="00000500000000000000" pitchFamily="2" charset="0"/>
                        </a:rPr>
                        <a:t>Difference between consideration paid and the value stated on the voucher</a:t>
                      </a:r>
                    </a:p>
                  </a:txBody>
                  <a:tcPr anchor="ctr"/>
                </a:tc>
                <a:extLst>
                  <a:ext uri="{0D108BD9-81ED-4DB2-BD59-A6C34878D82A}">
                    <a16:rowId xmlns:a16="http://schemas.microsoft.com/office/drawing/2014/main" val="582746068"/>
                  </a:ext>
                </a:extLst>
              </a:tr>
              <a:tr h="412074">
                <a:tc>
                  <a:txBody>
                    <a:bodyPr/>
                    <a:lstStyle/>
                    <a:p>
                      <a:pPr algn="l">
                        <a:buNone/>
                      </a:pPr>
                      <a:r>
                        <a:rPr lang="en-US" sz="1800" dirty="0">
                          <a:solidFill>
                            <a:schemeClr val="tx1"/>
                          </a:solidFill>
                          <a:latin typeface="Montserrat" panose="00000500000000000000" pitchFamily="2" charset="0"/>
                        </a:rPr>
                        <a:t>7</a:t>
                      </a:r>
                    </a:p>
                  </a:txBody>
                  <a:tcPr anchor="ctr"/>
                </a:tc>
                <a:tc>
                  <a:txBody>
                    <a:bodyPr/>
                    <a:lstStyle/>
                    <a:p>
                      <a:pPr algn="l">
                        <a:buNone/>
                      </a:pPr>
                      <a:r>
                        <a:rPr lang="en-US" sz="1800" b="0" dirty="0">
                          <a:solidFill>
                            <a:schemeClr val="tx1"/>
                          </a:solidFill>
                          <a:latin typeface="Montserrat" panose="00000500000000000000" pitchFamily="2" charset="0"/>
                        </a:rPr>
                        <a:t>Stamps</a:t>
                      </a:r>
                    </a:p>
                  </a:txBody>
                  <a:tcPr anchor="ctr"/>
                </a:tc>
                <a:tc>
                  <a:txBody>
                    <a:bodyPr/>
                    <a:lstStyle/>
                    <a:p>
                      <a:pPr algn="l">
                        <a:buNone/>
                      </a:pPr>
                      <a:r>
                        <a:rPr lang="en-US" sz="1800" dirty="0">
                          <a:solidFill>
                            <a:schemeClr val="tx1"/>
                          </a:solidFill>
                          <a:latin typeface="Montserrat" panose="00000500000000000000" pitchFamily="2" charset="0"/>
                        </a:rPr>
                        <a:t>Amount printed on the stamp</a:t>
                      </a:r>
                    </a:p>
                  </a:txBody>
                  <a:tcPr anchor="ctr"/>
                </a:tc>
                <a:extLst>
                  <a:ext uri="{0D108BD9-81ED-4DB2-BD59-A6C34878D82A}">
                    <a16:rowId xmlns:a16="http://schemas.microsoft.com/office/drawing/2014/main" val="2555865406"/>
                  </a:ext>
                </a:extLst>
              </a:tr>
              <a:tr h="412074">
                <a:tc>
                  <a:txBody>
                    <a:bodyPr/>
                    <a:lstStyle/>
                    <a:p>
                      <a:pPr algn="l">
                        <a:buNone/>
                      </a:pPr>
                      <a:r>
                        <a:rPr lang="en-US" sz="1800" dirty="0">
                          <a:solidFill>
                            <a:schemeClr val="tx1"/>
                          </a:solidFill>
                          <a:latin typeface="Montserrat" panose="00000500000000000000" pitchFamily="2" charset="0"/>
                        </a:rPr>
                        <a:t>8</a:t>
                      </a:r>
                    </a:p>
                  </a:txBody>
                  <a:tcPr anchor="ctr"/>
                </a:tc>
                <a:tc>
                  <a:txBody>
                    <a:bodyPr/>
                    <a:lstStyle/>
                    <a:p>
                      <a:pPr algn="l">
                        <a:buNone/>
                      </a:pPr>
                      <a:r>
                        <a:rPr lang="en-US" sz="1800" b="0" dirty="0">
                          <a:solidFill>
                            <a:schemeClr val="tx1"/>
                          </a:solidFill>
                          <a:latin typeface="Montserrat" panose="00000500000000000000" pitchFamily="2" charset="0"/>
                        </a:rPr>
                        <a:t>Deemed supply</a:t>
                      </a:r>
                    </a:p>
                  </a:txBody>
                  <a:tcPr anchor="ctr"/>
                </a:tc>
                <a:tc>
                  <a:txBody>
                    <a:bodyPr/>
                    <a:lstStyle/>
                    <a:p>
                      <a:pPr algn="l">
                        <a:buNone/>
                      </a:pPr>
                      <a:r>
                        <a:rPr lang="en-US" sz="1800" dirty="0">
                          <a:solidFill>
                            <a:schemeClr val="tx1"/>
                          </a:solidFill>
                          <a:latin typeface="Montserrat" panose="00000500000000000000" pitchFamily="2" charset="0"/>
                        </a:rPr>
                        <a:t>Cost of making such supply</a:t>
                      </a:r>
                    </a:p>
                  </a:txBody>
                  <a:tcPr anchor="ctr"/>
                </a:tc>
                <a:extLst>
                  <a:ext uri="{0D108BD9-81ED-4DB2-BD59-A6C34878D82A}">
                    <a16:rowId xmlns:a16="http://schemas.microsoft.com/office/drawing/2014/main" val="2022085041"/>
                  </a:ext>
                </a:extLst>
              </a:tr>
              <a:tr h="734567">
                <a:tc>
                  <a:txBody>
                    <a:bodyPr/>
                    <a:lstStyle/>
                    <a:p>
                      <a:pPr algn="l">
                        <a:buNone/>
                      </a:pPr>
                      <a:r>
                        <a:rPr lang="en-US" sz="1800" dirty="0">
                          <a:solidFill>
                            <a:schemeClr val="tx1"/>
                          </a:solidFill>
                          <a:latin typeface="Montserrat" panose="00000500000000000000" pitchFamily="2" charset="0"/>
                        </a:rPr>
                        <a:t>9</a:t>
                      </a:r>
                    </a:p>
                  </a:txBody>
                  <a:tcPr anchor="ctr"/>
                </a:tc>
                <a:tc>
                  <a:txBody>
                    <a:bodyPr/>
                    <a:lstStyle/>
                    <a:p>
                      <a:pPr algn="l">
                        <a:buNone/>
                      </a:pPr>
                      <a:r>
                        <a:rPr kumimoji="0" lang="en-US" altLang="en-US" sz="1800" b="0" u="none" strike="noStrike" cap="none" normalizeH="0" baseline="0" dirty="0">
                          <a:ln>
                            <a:noFill/>
                          </a:ln>
                          <a:solidFill>
                            <a:schemeClr val="tx1"/>
                          </a:solidFill>
                          <a:effectLst/>
                          <a:latin typeface="Montserrat" pitchFamily="2" charset="0"/>
                        </a:rPr>
                        <a:t>Mixed Payments</a:t>
                      </a:r>
                      <a:endParaRPr lang="en-US" sz="1800" b="0" dirty="0">
                        <a:solidFill>
                          <a:schemeClr val="tx1"/>
                        </a:solidFill>
                        <a:latin typeface="Montserrat" panose="00000500000000000000" pitchFamily="2" charset="0"/>
                      </a:endParaRPr>
                    </a:p>
                  </a:txBody>
                  <a:tcPr anchor="ctr"/>
                </a:tc>
                <a:tc>
                  <a:txBody>
                    <a:bodyPr/>
                    <a:lstStyle/>
                    <a:p>
                      <a:pPr algn="l">
                        <a:buNone/>
                      </a:pPr>
                      <a:r>
                        <a:rPr lang="en-US" sz="1800" dirty="0">
                          <a:solidFill>
                            <a:schemeClr val="tx1"/>
                          </a:solidFill>
                          <a:latin typeface="Montserrat" panose="00000500000000000000" pitchFamily="2" charset="0"/>
                        </a:rPr>
                        <a:t>Only the portion of a payment attributable to the taxable supply is subject to VAT; amounts unrelated to the supply are excluded.</a:t>
                      </a:r>
                    </a:p>
                  </a:txBody>
                  <a:tcPr anchor="ctr"/>
                </a:tc>
                <a:extLst>
                  <a:ext uri="{0D108BD9-81ED-4DB2-BD59-A6C34878D82A}">
                    <a16:rowId xmlns:a16="http://schemas.microsoft.com/office/drawing/2014/main" val="2087648708"/>
                  </a:ext>
                </a:extLst>
              </a:tr>
              <a:tr h="412074">
                <a:tc>
                  <a:txBody>
                    <a:bodyPr/>
                    <a:lstStyle/>
                    <a:p>
                      <a:pPr algn="l">
                        <a:buNone/>
                      </a:pPr>
                      <a:r>
                        <a:rPr lang="en-US" sz="1800" dirty="0">
                          <a:solidFill>
                            <a:schemeClr val="tx1"/>
                          </a:solidFill>
                          <a:latin typeface="Montserrat" panose="00000500000000000000" pitchFamily="2" charset="0"/>
                        </a:rPr>
                        <a:t>10</a:t>
                      </a:r>
                    </a:p>
                  </a:txBody>
                  <a:tcPr anchor="ctr"/>
                </a:tc>
                <a:tc>
                  <a:txBody>
                    <a:bodyPr/>
                    <a:lstStyle/>
                    <a:p>
                      <a:pPr algn="l">
                        <a:buNone/>
                      </a:pPr>
                      <a:r>
                        <a:rPr lang="en-US" sz="1800" b="0" dirty="0">
                          <a:solidFill>
                            <a:schemeClr val="tx1"/>
                          </a:solidFill>
                          <a:latin typeface="Montserrat" panose="00000500000000000000" pitchFamily="2" charset="0"/>
                        </a:rPr>
                        <a:t>Discounts</a:t>
                      </a:r>
                    </a:p>
                  </a:txBody>
                  <a:tcPr anchor="ctr"/>
                </a:tc>
                <a:tc>
                  <a:txBody>
                    <a:bodyPr/>
                    <a:lstStyle/>
                    <a:p>
                      <a:pPr algn="l">
                        <a:buNone/>
                      </a:pPr>
                      <a:r>
                        <a:rPr lang="en-US" sz="1800" dirty="0">
                          <a:solidFill>
                            <a:schemeClr val="tx1"/>
                          </a:solidFill>
                          <a:latin typeface="Montserrat" pitchFamily="2" charset="0"/>
                        </a:rPr>
                        <a:t>Excluded from value of supply </a:t>
                      </a:r>
                      <a:r>
                        <a:rPr lang="en-US" sz="1800" b="0" dirty="0">
                          <a:solidFill>
                            <a:schemeClr val="tx1"/>
                          </a:solidFill>
                          <a:latin typeface="Montserrat" panose="00000500000000000000" pitchFamily="2" charset="0"/>
                        </a:rPr>
                        <a:t>if given before or at the time of supply</a:t>
                      </a:r>
                    </a:p>
                  </a:txBody>
                  <a:tcPr anchor="ctr"/>
                </a:tc>
                <a:extLst>
                  <a:ext uri="{0D108BD9-81ED-4DB2-BD59-A6C34878D82A}">
                    <a16:rowId xmlns:a16="http://schemas.microsoft.com/office/drawing/2014/main" val="1702038466"/>
                  </a:ext>
                </a:extLst>
              </a:tr>
              <a:tr h="412074">
                <a:tc>
                  <a:txBody>
                    <a:bodyPr/>
                    <a:lstStyle/>
                    <a:p>
                      <a:pPr algn="l">
                        <a:buNone/>
                      </a:pPr>
                      <a:r>
                        <a:rPr lang="en-US" sz="1800" dirty="0">
                          <a:solidFill>
                            <a:schemeClr val="tx1"/>
                          </a:solidFill>
                          <a:latin typeface="Montserrat" panose="00000500000000000000" pitchFamily="2" charset="0"/>
                        </a:rPr>
                        <a:t>11</a:t>
                      </a:r>
                    </a:p>
                  </a:txBody>
                  <a:tcPr anchor="ctr"/>
                </a:tc>
                <a:tc>
                  <a:txBody>
                    <a:bodyPr/>
                    <a:lstStyle/>
                    <a:p>
                      <a:pPr algn="l">
                        <a:buNone/>
                      </a:pPr>
                      <a:r>
                        <a:rPr lang="en-US" sz="1800" b="0" dirty="0">
                          <a:solidFill>
                            <a:schemeClr val="tx1"/>
                          </a:solidFill>
                          <a:latin typeface="Montserrat" panose="00000500000000000000" pitchFamily="2" charset="0"/>
                        </a:rPr>
                        <a:t>Subsidy </a:t>
                      </a:r>
                    </a:p>
                  </a:txBody>
                  <a:tcPr anchor="ctr"/>
                </a:tc>
                <a:tc>
                  <a:txBody>
                    <a:bodyPr/>
                    <a:lstStyle/>
                    <a:p>
                      <a:pPr algn="l">
                        <a:buNone/>
                      </a:pPr>
                      <a:r>
                        <a:rPr lang="en-US" sz="1800" dirty="0">
                          <a:solidFill>
                            <a:schemeClr val="tx1"/>
                          </a:solidFill>
                          <a:latin typeface="Montserrat" pitchFamily="2" charset="0"/>
                        </a:rPr>
                        <a:t>Included in value of supply </a:t>
                      </a:r>
                      <a:r>
                        <a:rPr lang="en-US" sz="1800" b="0" dirty="0">
                          <a:solidFill>
                            <a:schemeClr val="tx1"/>
                          </a:solidFill>
                          <a:latin typeface="Montserrat" panose="00000500000000000000" pitchFamily="2" charset="0"/>
                        </a:rPr>
                        <a:t>if directly linked to the price </a:t>
                      </a:r>
                    </a:p>
                  </a:txBody>
                  <a:tcPr anchor="ctr"/>
                </a:tc>
                <a:extLst>
                  <a:ext uri="{0D108BD9-81ED-4DB2-BD59-A6C34878D82A}">
                    <a16:rowId xmlns:a16="http://schemas.microsoft.com/office/drawing/2014/main" val="469807035"/>
                  </a:ext>
                </a:extLst>
              </a:tr>
            </a:tbl>
          </a:graphicData>
        </a:graphic>
      </p:graphicFrame>
      <p:sp>
        <p:nvSpPr>
          <p:cNvPr id="7" name="Slide Number Placeholder 6">
            <a:extLst>
              <a:ext uri="{FF2B5EF4-FFF2-40B4-BE49-F238E27FC236}">
                <a16:creationId xmlns:a16="http://schemas.microsoft.com/office/drawing/2014/main" id="{9AB043D2-C4F2-B6F5-640E-128F6ABD80CB}"/>
              </a:ext>
            </a:extLst>
          </p:cNvPr>
          <p:cNvSpPr>
            <a:spLocks noGrp="1"/>
          </p:cNvSpPr>
          <p:nvPr>
            <p:ph type="sldNum" sz="quarter" idx="12"/>
          </p:nvPr>
        </p:nvSpPr>
        <p:spPr/>
        <p:txBody>
          <a:bodyPr/>
          <a:lstStyle/>
          <a:p>
            <a:fld id="{9EEF8FA0-0E28-45DA-A438-FD13269BAD6D}" type="slidenum">
              <a:rPr lang="en-US" smtClean="0"/>
              <a:t>40</a:t>
            </a:fld>
            <a:endParaRPr lang="en-US" dirty="0"/>
          </a:p>
        </p:txBody>
      </p:sp>
    </p:spTree>
    <p:extLst>
      <p:ext uri="{BB962C8B-B14F-4D97-AF65-F5344CB8AC3E}">
        <p14:creationId xmlns:p14="http://schemas.microsoft.com/office/powerpoint/2010/main" val="2333295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BB0B9-B4CF-75E6-0B68-0221B86C500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DD93D36-30B6-1499-4B65-5C7B152556AB}"/>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766E9B46-6D5B-CC1F-E8CF-55A2C807F501}"/>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578A68CC-EE7A-600F-9DEB-31F2A8BF4E51}"/>
              </a:ext>
            </a:extLst>
          </p:cNvPr>
          <p:cNvSpPr txBox="1">
            <a:spLocks/>
          </p:cNvSpPr>
          <p:nvPr/>
        </p:nvSpPr>
        <p:spPr>
          <a:xfrm>
            <a:off x="2676698" y="3092725"/>
            <a:ext cx="8329352"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Input VAT</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60C1F532-1FCD-B77C-34F1-6D179D19A722}"/>
              </a:ext>
            </a:extLst>
          </p:cNvPr>
          <p:cNvSpPr>
            <a:spLocks noGrp="1"/>
          </p:cNvSpPr>
          <p:nvPr>
            <p:ph type="sldNum" sz="quarter" idx="12"/>
          </p:nvPr>
        </p:nvSpPr>
        <p:spPr/>
        <p:txBody>
          <a:bodyPr/>
          <a:lstStyle/>
          <a:p>
            <a:fld id="{9EEF8FA0-0E28-45DA-A438-FD13269BAD6D}" type="slidenum">
              <a:rPr lang="en-US" smtClean="0"/>
              <a:t>41</a:t>
            </a:fld>
            <a:endParaRPr lang="en-US" dirty="0"/>
          </a:p>
        </p:txBody>
      </p:sp>
    </p:spTree>
    <p:extLst>
      <p:ext uri="{BB962C8B-B14F-4D97-AF65-F5344CB8AC3E}">
        <p14:creationId xmlns:p14="http://schemas.microsoft.com/office/powerpoint/2010/main" val="695062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6EB0A-1DDE-4F52-E7DC-CDE57F08796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55AB9737-F697-7BB1-EDD1-E74403207013}"/>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3B0FA04C-144E-AA52-0CC3-A7CBE4F4B6AF}"/>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3B1FEC48-8F67-52C3-8278-C26D3B1C870B}"/>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F44A1D72-6E86-7108-C135-0D11FEF13F4C}"/>
              </a:ext>
            </a:extLst>
          </p:cNvPr>
          <p:cNvSpPr txBox="1">
            <a:spLocks/>
          </p:cNvSpPr>
          <p:nvPr/>
        </p:nvSpPr>
        <p:spPr>
          <a:xfrm>
            <a:off x="1551007" y="456450"/>
            <a:ext cx="11953977"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Input Tax Credit</a:t>
            </a:r>
          </a:p>
        </p:txBody>
      </p:sp>
      <p:pic>
        <p:nvPicPr>
          <p:cNvPr id="5" name="Picture 4">
            <a:extLst>
              <a:ext uri="{FF2B5EF4-FFF2-40B4-BE49-F238E27FC236}">
                <a16:creationId xmlns:a16="http://schemas.microsoft.com/office/drawing/2014/main" id="{ECB66A6B-8958-2862-9CE7-DEA44B4617E6}"/>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566AE51C-D755-4DAB-7C9A-FE5869ED485E}"/>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16">
            <a:extLst>
              <a:ext uri="{FF2B5EF4-FFF2-40B4-BE49-F238E27FC236}">
                <a16:creationId xmlns:a16="http://schemas.microsoft.com/office/drawing/2014/main" id="{69C2EF95-B1B2-413F-2CFE-88BDBCC69B42}"/>
              </a:ext>
            </a:extLst>
          </p:cNvPr>
          <p:cNvSpPr txBox="1"/>
          <p:nvPr/>
        </p:nvSpPr>
        <p:spPr>
          <a:xfrm>
            <a:off x="1551007" y="1722828"/>
            <a:ext cx="12323255" cy="5944812"/>
          </a:xfrm>
          <a:prstGeom prst="rect">
            <a:avLst/>
          </a:prstGeom>
          <a:solidFill>
            <a:srgbClr val="000000">
              <a:alpha val="0"/>
            </a:srgbClr>
          </a:solidFill>
        </p:spPr>
        <p:txBody>
          <a:bodyPr lIns="0" tIns="0" rIns="0" bIns="0" rtlCol="0" anchor="t"/>
          <a:lstStyle/>
          <a:p>
            <a:pPr marL="285750" indent="-285750" algn="just">
              <a:buFont typeface="Arial" panose="020B0604020202020204" pitchFamily="34" charset="0"/>
              <a:buChar char="•"/>
            </a:pPr>
            <a:r>
              <a:rPr lang="en-US" sz="2000" dirty="0">
                <a:latin typeface="Montserrat" panose="00000500000000000000" pitchFamily="2" charset="0"/>
              </a:rPr>
              <a:t>Input tax refers to the </a:t>
            </a:r>
            <a:r>
              <a:rPr lang="en-US" sz="2000" b="1" dirty="0">
                <a:latin typeface="Montserrat" panose="00000500000000000000" pitchFamily="2" charset="0"/>
              </a:rPr>
              <a:t>VAT paid </a:t>
            </a:r>
            <a:r>
              <a:rPr lang="en-US" sz="2000" dirty="0">
                <a:latin typeface="Montserrat" panose="00000500000000000000" pitchFamily="2" charset="0"/>
              </a:rPr>
              <a:t>on goods or services acquired by a business. This VAT </a:t>
            </a:r>
            <a:r>
              <a:rPr lang="en-US" sz="2000" b="1" dirty="0">
                <a:latin typeface="Montserrat" panose="00000500000000000000" pitchFamily="2" charset="0"/>
              </a:rPr>
              <a:t>may be embedded </a:t>
            </a:r>
            <a:r>
              <a:rPr lang="en-US" sz="2000" dirty="0">
                <a:latin typeface="Montserrat" panose="00000500000000000000" pitchFamily="2" charset="0"/>
              </a:rPr>
              <a:t>in the price (VAT-inclusive) </a:t>
            </a:r>
            <a:r>
              <a:rPr lang="en-US" sz="2000" b="1" dirty="0">
                <a:latin typeface="Montserrat" panose="00000500000000000000" pitchFamily="2" charset="0"/>
              </a:rPr>
              <a:t>or charged separately </a:t>
            </a:r>
            <a:r>
              <a:rPr lang="en-US" sz="2000" dirty="0">
                <a:latin typeface="Montserrat" panose="00000500000000000000" pitchFamily="2" charset="0"/>
              </a:rPr>
              <a:t>in addition to the stated price (VAT-exclusive).</a:t>
            </a:r>
          </a:p>
          <a:p>
            <a:pPr marL="285750" indent="-285750" algn="just">
              <a:buFont typeface="Arial" panose="020B0604020202020204" pitchFamily="34" charset="0"/>
              <a:buChar char="•"/>
            </a:pPr>
            <a:endParaRPr lang="en-US" sz="2000" dirty="0">
              <a:latin typeface="Montserrat" panose="00000500000000000000" pitchFamily="2" charset="0"/>
            </a:endParaRPr>
          </a:p>
          <a:p>
            <a:pPr marL="285750" indent="-285750" algn="just">
              <a:buFont typeface="Arial" panose="020B0604020202020204" pitchFamily="34" charset="0"/>
              <a:buChar char="•"/>
            </a:pPr>
            <a:r>
              <a:rPr lang="en-US" sz="2000" dirty="0">
                <a:latin typeface="Montserrat" panose="00000500000000000000" pitchFamily="2" charset="0"/>
              </a:rPr>
              <a:t>A </a:t>
            </a:r>
            <a:r>
              <a:rPr lang="en-US" sz="2000" b="1" dirty="0">
                <a:latin typeface="Montserrat" panose="00000500000000000000" pitchFamily="2" charset="0"/>
              </a:rPr>
              <a:t>VAT-registered taxable </a:t>
            </a:r>
            <a:r>
              <a:rPr lang="en-US" sz="2000" dirty="0">
                <a:latin typeface="Montserrat" panose="00000500000000000000" pitchFamily="2" charset="0"/>
              </a:rPr>
              <a:t>person is entitled to </a:t>
            </a:r>
            <a:r>
              <a:rPr lang="en-US" sz="2000" b="1" dirty="0">
                <a:latin typeface="Montserrat" panose="00000500000000000000" pitchFamily="2" charset="0"/>
              </a:rPr>
              <a:t>recover</a:t>
            </a:r>
            <a:r>
              <a:rPr lang="en-US" sz="2000" dirty="0">
                <a:latin typeface="Montserrat" panose="00000500000000000000" pitchFamily="2" charset="0"/>
              </a:rPr>
              <a:t> the input tax, provided the related </a:t>
            </a:r>
            <a:r>
              <a:rPr lang="en-US" sz="2000" b="1" dirty="0">
                <a:latin typeface="Montserrat" panose="00000500000000000000" pitchFamily="2" charset="0"/>
              </a:rPr>
              <a:t>purchases are used to make taxable supplies</a:t>
            </a:r>
            <a:r>
              <a:rPr lang="en-US" sz="2000" dirty="0">
                <a:latin typeface="Montserrat" panose="00000500000000000000" pitchFamily="2" charset="0"/>
              </a:rPr>
              <a:t>. The recoverable amount of input tax is reported in the VAT return and is offset against the output tax payable, thereby determining the net VAT liability for the tax period.</a:t>
            </a:r>
          </a:p>
          <a:p>
            <a:pPr algn="just"/>
            <a:endParaRPr lang="en-US" sz="2000" dirty="0">
              <a:latin typeface="Montserrat" panose="00000500000000000000" pitchFamily="2" charset="0"/>
            </a:endParaRPr>
          </a:p>
          <a:p>
            <a:pPr algn="just"/>
            <a:r>
              <a:rPr lang="en-US" sz="2000" dirty="0">
                <a:latin typeface="Montserrat" panose="00000500000000000000" pitchFamily="2" charset="0"/>
              </a:rPr>
              <a:t>Input tax may be deducted only when certain conditions are satisfied:</a:t>
            </a:r>
          </a:p>
          <a:p>
            <a:pPr marL="285750" indent="-285750" algn="just">
              <a:buFont typeface="Arial" panose="020B0604020202020204" pitchFamily="34" charset="0"/>
              <a:buChar char="•"/>
            </a:pPr>
            <a:r>
              <a:rPr lang="en-US" sz="2000" dirty="0">
                <a:latin typeface="Montserrat" panose="00000500000000000000" pitchFamily="2" charset="0"/>
              </a:rPr>
              <a:t>The recipient must be </a:t>
            </a:r>
            <a:r>
              <a:rPr lang="en-US" sz="2000" b="1" dirty="0">
                <a:latin typeface="Montserrat" panose="00000500000000000000" pitchFamily="2" charset="0"/>
              </a:rPr>
              <a:t>a taxable person registered for VAT </a:t>
            </a:r>
            <a:r>
              <a:rPr lang="en-US" sz="2000" dirty="0">
                <a:latin typeface="Montserrat" panose="00000500000000000000" pitchFamily="2" charset="0"/>
              </a:rPr>
              <a:t>in the UAE.</a:t>
            </a:r>
          </a:p>
          <a:p>
            <a:pPr marL="285750" indent="-285750" algn="just">
              <a:buFont typeface="Arial" panose="020B0604020202020204" pitchFamily="34" charset="0"/>
              <a:buChar char="•"/>
            </a:pPr>
            <a:r>
              <a:rPr lang="en-US" sz="2000" dirty="0">
                <a:latin typeface="Montserrat" panose="00000500000000000000" pitchFamily="2" charset="0"/>
              </a:rPr>
              <a:t>The </a:t>
            </a:r>
            <a:r>
              <a:rPr lang="en-US" sz="2000" b="1" dirty="0">
                <a:latin typeface="Montserrat" panose="00000500000000000000" pitchFamily="2" charset="0"/>
              </a:rPr>
              <a:t>consideration </a:t>
            </a:r>
            <a:r>
              <a:rPr lang="en-US" sz="2000" dirty="0">
                <a:latin typeface="Montserrat" panose="00000500000000000000" pitchFamily="2" charset="0"/>
              </a:rPr>
              <a:t>relating to the VAT claimed must </a:t>
            </a:r>
            <a:r>
              <a:rPr lang="en-US" sz="2000" b="1" dirty="0">
                <a:latin typeface="Montserrat" panose="00000500000000000000" pitchFamily="2" charset="0"/>
              </a:rPr>
              <a:t>either be paid or intended to be paid within six months </a:t>
            </a:r>
            <a:r>
              <a:rPr lang="en-US" sz="2000" dirty="0">
                <a:latin typeface="Montserrat" panose="00000500000000000000" pitchFamily="2" charset="0"/>
              </a:rPr>
              <a:t>from the agreed payment date. If </a:t>
            </a:r>
            <a:r>
              <a:rPr lang="en-US" sz="2000" b="1" dirty="0">
                <a:latin typeface="Montserrat" panose="00000500000000000000" pitchFamily="2" charset="0"/>
              </a:rPr>
              <a:t>only part </a:t>
            </a:r>
            <a:r>
              <a:rPr lang="en-US" sz="2000" dirty="0">
                <a:latin typeface="Montserrat" panose="00000500000000000000" pitchFamily="2" charset="0"/>
              </a:rPr>
              <a:t>of the </a:t>
            </a:r>
            <a:r>
              <a:rPr lang="en-US" sz="2000" b="1" dirty="0">
                <a:latin typeface="Montserrat" panose="00000500000000000000" pitchFamily="2" charset="0"/>
              </a:rPr>
              <a:t>consideration</a:t>
            </a:r>
            <a:r>
              <a:rPr lang="en-US" sz="2000" dirty="0">
                <a:latin typeface="Montserrat" panose="00000500000000000000" pitchFamily="2" charset="0"/>
              </a:rPr>
              <a:t> has been </a:t>
            </a:r>
            <a:r>
              <a:rPr lang="en-US" sz="2000" b="1" dirty="0">
                <a:latin typeface="Montserrat" panose="00000500000000000000" pitchFamily="2" charset="0"/>
              </a:rPr>
              <a:t>paid</a:t>
            </a:r>
            <a:r>
              <a:rPr lang="en-US" sz="2000" dirty="0">
                <a:latin typeface="Montserrat" panose="00000500000000000000" pitchFamily="2" charset="0"/>
              </a:rPr>
              <a:t>, </a:t>
            </a:r>
            <a:r>
              <a:rPr lang="en-US" sz="2000" b="1" dirty="0">
                <a:latin typeface="Montserrat" panose="00000500000000000000" pitchFamily="2" charset="0"/>
              </a:rPr>
              <a:t>input tax may be recovered </a:t>
            </a:r>
            <a:r>
              <a:rPr lang="en-US" sz="2000" dirty="0">
                <a:latin typeface="Montserrat" panose="00000500000000000000" pitchFamily="2" charset="0"/>
              </a:rPr>
              <a:t>only to the extent </a:t>
            </a:r>
            <a:r>
              <a:rPr lang="en-US" sz="2000" b="1" dirty="0">
                <a:latin typeface="Montserrat" panose="00000500000000000000" pitchFamily="2" charset="0"/>
              </a:rPr>
              <a:t>of that proportion</a:t>
            </a:r>
            <a:r>
              <a:rPr lang="en-US" sz="2000" dirty="0">
                <a:latin typeface="Montserrat" panose="00000500000000000000" pitchFamily="2" charset="0"/>
              </a:rPr>
              <a:t>. Where </a:t>
            </a:r>
            <a:r>
              <a:rPr lang="en-US" sz="2000" b="1" dirty="0">
                <a:latin typeface="Montserrat" panose="00000500000000000000" pitchFamily="2" charset="0"/>
              </a:rPr>
              <a:t>payment </a:t>
            </a:r>
            <a:r>
              <a:rPr lang="en-US" sz="2000" dirty="0">
                <a:latin typeface="Montserrat" panose="00000500000000000000" pitchFamily="2" charset="0"/>
              </a:rPr>
              <a:t>is </a:t>
            </a:r>
            <a:r>
              <a:rPr lang="en-US" sz="2000" b="1" dirty="0">
                <a:latin typeface="Montserrat" panose="00000500000000000000" pitchFamily="2" charset="0"/>
              </a:rPr>
              <a:t>not made within six months</a:t>
            </a:r>
            <a:r>
              <a:rPr lang="en-US" sz="2000" dirty="0">
                <a:latin typeface="Montserrat" panose="00000500000000000000" pitchFamily="2" charset="0"/>
              </a:rPr>
              <a:t>, the </a:t>
            </a:r>
            <a:r>
              <a:rPr lang="en-US" sz="2000" b="1" dirty="0">
                <a:latin typeface="Montserrat" panose="00000500000000000000" pitchFamily="2" charset="0"/>
              </a:rPr>
              <a:t>input tax relating to that unpaid amount cannot be recovered</a:t>
            </a:r>
            <a:r>
              <a:rPr lang="en-US" sz="2000" dirty="0">
                <a:latin typeface="Montserrat" panose="00000500000000000000" pitchFamily="2" charset="0"/>
              </a:rPr>
              <a:t>, or any </a:t>
            </a:r>
            <a:r>
              <a:rPr lang="en-US" sz="2000" b="1" dirty="0">
                <a:latin typeface="Montserrat" panose="00000500000000000000" pitchFamily="2" charset="0"/>
              </a:rPr>
              <a:t>amount already recovered must be repaid </a:t>
            </a:r>
            <a:r>
              <a:rPr lang="en-US" sz="2000" dirty="0">
                <a:latin typeface="Montserrat" panose="00000500000000000000" pitchFamily="2" charset="0"/>
              </a:rPr>
              <a:t>until payment is made.</a:t>
            </a:r>
          </a:p>
          <a:p>
            <a:pPr marL="285750" indent="-285750" algn="just">
              <a:buFont typeface="Arial" panose="020B0604020202020204" pitchFamily="34" charset="0"/>
              <a:buChar char="•"/>
            </a:pPr>
            <a:r>
              <a:rPr lang="en-US" sz="2000" dirty="0">
                <a:latin typeface="Montserrat" panose="00000500000000000000" pitchFamily="2" charset="0"/>
              </a:rPr>
              <a:t>The recipient must </a:t>
            </a:r>
            <a:r>
              <a:rPr lang="en-US" sz="2000" b="1" dirty="0">
                <a:latin typeface="Montserrat" panose="00000500000000000000" pitchFamily="2" charset="0"/>
              </a:rPr>
              <a:t>possess</a:t>
            </a:r>
            <a:r>
              <a:rPr lang="en-US" sz="2000" dirty="0">
                <a:latin typeface="Montserrat" panose="00000500000000000000" pitchFamily="2" charset="0"/>
              </a:rPr>
              <a:t> and retain a </a:t>
            </a:r>
            <a:r>
              <a:rPr lang="en-US" sz="2000" b="1" dirty="0">
                <a:latin typeface="Montserrat" panose="00000500000000000000" pitchFamily="2" charset="0"/>
              </a:rPr>
              <a:t>valid tax invoice </a:t>
            </a:r>
            <a:r>
              <a:rPr lang="en-US" sz="2000" dirty="0">
                <a:latin typeface="Montserrat" panose="00000500000000000000" pitchFamily="2" charset="0"/>
              </a:rPr>
              <a:t>for the relevant supply.</a:t>
            </a:r>
          </a:p>
          <a:p>
            <a:pPr marL="285750" indent="-285750" algn="just">
              <a:buFont typeface="Arial" panose="020B0604020202020204" pitchFamily="34" charset="0"/>
              <a:buChar char="•"/>
            </a:pPr>
            <a:r>
              <a:rPr lang="en-US" sz="2000" dirty="0">
                <a:latin typeface="Montserrat" panose="00000500000000000000" pitchFamily="2" charset="0"/>
              </a:rPr>
              <a:t>The goods or services must have been </a:t>
            </a:r>
            <a:r>
              <a:rPr lang="en-US" sz="2000" b="1" dirty="0">
                <a:latin typeface="Montserrat" panose="00000500000000000000" pitchFamily="2" charset="0"/>
              </a:rPr>
              <a:t>acquired or used</a:t>
            </a:r>
            <a:r>
              <a:rPr lang="en-US" sz="2000" dirty="0">
                <a:latin typeface="Montserrat" panose="00000500000000000000" pitchFamily="2" charset="0"/>
              </a:rPr>
              <a:t> for an </a:t>
            </a:r>
            <a:r>
              <a:rPr lang="en-US" sz="2000" b="1" dirty="0">
                <a:latin typeface="Montserrat" panose="00000500000000000000" pitchFamily="2" charset="0"/>
              </a:rPr>
              <a:t>eligible purpose</a:t>
            </a:r>
            <a:r>
              <a:rPr lang="en-US" sz="2000" dirty="0">
                <a:latin typeface="Montserrat" panose="00000500000000000000" pitchFamily="2" charset="0"/>
              </a:rPr>
              <a:t>.</a:t>
            </a:r>
          </a:p>
          <a:p>
            <a:pPr marL="285750" indent="-285750" algn="just">
              <a:buFont typeface="Arial" panose="020B0604020202020204" pitchFamily="34" charset="0"/>
              <a:buChar char="•"/>
            </a:pPr>
            <a:r>
              <a:rPr lang="en-GB" sz="2000" dirty="0">
                <a:latin typeface="Montserrat" panose="00000500000000000000" pitchFamily="2" charset="0"/>
              </a:rPr>
              <a:t>The </a:t>
            </a:r>
            <a:r>
              <a:rPr lang="en-GB" sz="2000" b="1" dirty="0">
                <a:latin typeface="Montserrat" panose="00000500000000000000" pitchFamily="2" charset="0"/>
              </a:rPr>
              <a:t>VAT</a:t>
            </a:r>
            <a:r>
              <a:rPr lang="en-GB" sz="2000" dirty="0">
                <a:latin typeface="Montserrat" panose="00000500000000000000" pitchFamily="2" charset="0"/>
              </a:rPr>
              <a:t> must have been </a:t>
            </a:r>
            <a:r>
              <a:rPr lang="en-GB" sz="2000" b="1" dirty="0">
                <a:latin typeface="Montserrat" panose="00000500000000000000" pitchFamily="2" charset="0"/>
              </a:rPr>
              <a:t>correctly charged </a:t>
            </a:r>
            <a:r>
              <a:rPr lang="en-GB" sz="2000" dirty="0">
                <a:latin typeface="Montserrat" panose="00000500000000000000" pitchFamily="2" charset="0"/>
              </a:rPr>
              <a:t>by the supplier.</a:t>
            </a:r>
          </a:p>
          <a:p>
            <a:pPr marL="285750" indent="-285750" algn="just">
              <a:buFont typeface="Arial" panose="020B0604020202020204" pitchFamily="34" charset="0"/>
              <a:buChar char="•"/>
            </a:pPr>
            <a:r>
              <a:rPr lang="en-GB" sz="2000" dirty="0">
                <a:latin typeface="Montserrat" panose="00000500000000000000" pitchFamily="2" charset="0"/>
              </a:rPr>
              <a:t>The </a:t>
            </a:r>
            <a:r>
              <a:rPr lang="en-GB" sz="2000" b="1" dirty="0">
                <a:latin typeface="Montserrat" panose="00000500000000000000" pitchFamily="2" charset="0"/>
              </a:rPr>
              <a:t>VAT</a:t>
            </a:r>
            <a:r>
              <a:rPr lang="en-GB" sz="2000" dirty="0">
                <a:latin typeface="Montserrat" panose="00000500000000000000" pitchFamily="2" charset="0"/>
              </a:rPr>
              <a:t> amount must </a:t>
            </a:r>
            <a:r>
              <a:rPr lang="en-GB" sz="2000" b="1" dirty="0">
                <a:latin typeface="Montserrat" panose="00000500000000000000" pitchFamily="2" charset="0"/>
              </a:rPr>
              <a:t>not be specifically blocked </a:t>
            </a:r>
            <a:r>
              <a:rPr lang="en-GB" sz="2000" dirty="0">
                <a:latin typeface="Montserrat" panose="00000500000000000000" pitchFamily="2" charset="0"/>
              </a:rPr>
              <a:t>from recovery (e.g. client entertainment).</a:t>
            </a:r>
          </a:p>
          <a:p>
            <a:pPr algn="just"/>
            <a:endParaRPr lang="en-US" sz="2000" dirty="0">
              <a:latin typeface="Montserrat" panose="00000500000000000000" pitchFamily="2" charset="0"/>
            </a:endParaRPr>
          </a:p>
          <a:p>
            <a:pPr algn="just"/>
            <a:endParaRPr lang="en-US" sz="2000" dirty="0">
              <a:latin typeface="Montserrat" panose="00000500000000000000" pitchFamily="2" charset="0"/>
            </a:endParaRPr>
          </a:p>
          <a:p>
            <a:pPr algn="just"/>
            <a:endParaRPr lang="en-US" sz="2000" dirty="0">
              <a:latin typeface="Montserrat" panose="00000500000000000000" pitchFamily="2" charset="0"/>
            </a:endParaRPr>
          </a:p>
        </p:txBody>
      </p:sp>
      <p:sp>
        <p:nvSpPr>
          <p:cNvPr id="9" name="Slide Number Placeholder 8">
            <a:extLst>
              <a:ext uri="{FF2B5EF4-FFF2-40B4-BE49-F238E27FC236}">
                <a16:creationId xmlns:a16="http://schemas.microsoft.com/office/drawing/2014/main" id="{AFA23862-C22B-815C-3F13-173DDE7A4AFC}"/>
              </a:ext>
            </a:extLst>
          </p:cNvPr>
          <p:cNvSpPr>
            <a:spLocks noGrp="1"/>
          </p:cNvSpPr>
          <p:nvPr>
            <p:ph type="sldNum" sz="quarter" idx="12"/>
          </p:nvPr>
        </p:nvSpPr>
        <p:spPr/>
        <p:txBody>
          <a:bodyPr/>
          <a:lstStyle/>
          <a:p>
            <a:fld id="{9EEF8FA0-0E28-45DA-A438-FD13269BAD6D}" type="slidenum">
              <a:rPr lang="en-US" smtClean="0"/>
              <a:t>42</a:t>
            </a:fld>
            <a:endParaRPr lang="en-US" dirty="0"/>
          </a:p>
        </p:txBody>
      </p:sp>
    </p:spTree>
    <p:extLst>
      <p:ext uri="{BB962C8B-B14F-4D97-AF65-F5344CB8AC3E}">
        <p14:creationId xmlns:p14="http://schemas.microsoft.com/office/powerpoint/2010/main" val="3268160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DCB1A-6A58-2C33-E7B2-5F0778D7AB4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F8EADE2-F024-C595-C5D8-9619DAA07637}"/>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1D7B6EA3-C720-8085-516C-D60F5FDC4CC3}"/>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E4CB93B6-3359-C891-4C96-B32A5B31F765}"/>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5F3E5D89-3824-FAAD-AF81-721BF9B92BEB}"/>
              </a:ext>
            </a:extLst>
          </p:cNvPr>
          <p:cNvSpPr txBox="1">
            <a:spLocks/>
          </p:cNvSpPr>
          <p:nvPr/>
        </p:nvSpPr>
        <p:spPr>
          <a:xfrm>
            <a:off x="1551007" y="456450"/>
            <a:ext cx="1232325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Input Tax Blocked</a:t>
            </a:r>
          </a:p>
        </p:txBody>
      </p:sp>
      <p:pic>
        <p:nvPicPr>
          <p:cNvPr id="5" name="Picture 4">
            <a:extLst>
              <a:ext uri="{FF2B5EF4-FFF2-40B4-BE49-F238E27FC236}">
                <a16:creationId xmlns:a16="http://schemas.microsoft.com/office/drawing/2014/main" id="{50887B62-467C-6714-A8FE-98338C78F04A}"/>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175275F5-7F78-71A5-85F9-BCE9547D49BD}"/>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6">
            <a:extLst>
              <a:ext uri="{FF2B5EF4-FFF2-40B4-BE49-F238E27FC236}">
                <a16:creationId xmlns:a16="http://schemas.microsoft.com/office/drawing/2014/main" id="{DDCBE8B8-0798-26C5-000A-5E841C040BB8}"/>
              </a:ext>
            </a:extLst>
          </p:cNvPr>
          <p:cNvSpPr txBox="1"/>
          <p:nvPr/>
        </p:nvSpPr>
        <p:spPr>
          <a:xfrm>
            <a:off x="1551008" y="1837066"/>
            <a:ext cx="5215552" cy="6208751"/>
          </a:xfrm>
          <a:prstGeom prst="rect">
            <a:avLst/>
          </a:prstGeom>
          <a:noFill/>
        </p:spPr>
        <p:txBody>
          <a:bodyPr wrap="square">
            <a:spAutoFit/>
          </a:bodyPr>
          <a:lstStyle/>
          <a:p>
            <a:pPr marL="0" marR="0" algn="just">
              <a:lnSpc>
                <a:spcPts val="3000"/>
              </a:lnSpc>
              <a:buNone/>
            </a:pPr>
            <a:r>
              <a:rPr lang="en-US" kern="0" dirty="0">
                <a:effectLst/>
                <a:latin typeface="Montserrat" panose="00000500000000000000" pitchFamily="2" charset="0"/>
                <a:ea typeface="Times New Roman" panose="02020603050405020304" pitchFamily="18" charset="0"/>
                <a:cs typeface="Calibri" panose="020F0502020204030204" pitchFamily="34" charset="0"/>
              </a:rPr>
              <a:t>Input tax cannot be recovered where RCM - VAT is paid through customs.</a:t>
            </a:r>
            <a:endParaRPr lang="en-US" kern="10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just">
              <a:lnSpc>
                <a:spcPts val="3000"/>
              </a:lnSpc>
              <a:buSzPts val="1000"/>
              <a:buFont typeface="Symbol" panose="05050102010706020507" pitchFamily="18" charset="2"/>
              <a:buChar char=""/>
              <a:tabLst>
                <a:tab pos="457200" algn="l"/>
              </a:tabLst>
            </a:pPr>
            <a:r>
              <a:rPr lang="en-US" b="1" kern="0" dirty="0">
                <a:effectLst/>
                <a:latin typeface="Montserrat" panose="00000500000000000000" pitchFamily="2" charset="0"/>
                <a:ea typeface="Times New Roman" panose="02020603050405020304" pitchFamily="18" charset="0"/>
                <a:cs typeface="Calibri" panose="020F0502020204030204" pitchFamily="34" charset="0"/>
              </a:rPr>
              <a:t>Entertainment expenses:</a:t>
            </a:r>
            <a:r>
              <a:rPr lang="en-US" kern="0" dirty="0">
                <a:effectLst/>
                <a:latin typeface="Montserrat" panose="00000500000000000000" pitchFamily="2" charset="0"/>
                <a:ea typeface="Times New Roman" panose="02020603050405020304" pitchFamily="18" charset="0"/>
                <a:cs typeface="Calibri" panose="020F0502020204030204" pitchFamily="34" charset="0"/>
              </a:rPr>
              <a:t> VAT incurred on hospitality or entertainment provided to non-employees (such as customers, potential customers, shareholders, or investors) is blocked.</a:t>
            </a:r>
            <a:endParaRPr lang="en-US" kern="10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just">
              <a:lnSpc>
                <a:spcPts val="3000"/>
              </a:lnSpc>
              <a:buSzPts val="1000"/>
              <a:buFont typeface="Symbol" panose="05050102010706020507" pitchFamily="18" charset="2"/>
              <a:buChar char=""/>
              <a:tabLst>
                <a:tab pos="457200" algn="l"/>
              </a:tabLst>
            </a:pPr>
            <a:r>
              <a:rPr lang="en-US" b="1" kern="0" dirty="0">
                <a:effectLst/>
                <a:latin typeface="Montserrat" panose="00000500000000000000" pitchFamily="2" charset="0"/>
                <a:ea typeface="Times New Roman" panose="02020603050405020304" pitchFamily="18" charset="0"/>
                <a:cs typeface="Calibri" panose="020F0502020204030204" pitchFamily="34" charset="0"/>
              </a:rPr>
              <a:t>Motor vehicles for personal use:</a:t>
            </a:r>
            <a:r>
              <a:rPr lang="en-US" kern="0" dirty="0">
                <a:effectLst/>
                <a:latin typeface="Montserrat" panose="00000500000000000000" pitchFamily="2" charset="0"/>
                <a:ea typeface="Times New Roman" panose="02020603050405020304" pitchFamily="18" charset="0"/>
                <a:cs typeface="Calibri" panose="020F0502020204030204" pitchFamily="34" charset="0"/>
              </a:rPr>
              <a:t> VAT on cars purchased, leased, or rented for business is not recoverable if the vehicle is available for private use.</a:t>
            </a:r>
            <a:endParaRPr lang="en-US" kern="100" dirty="0">
              <a:effectLst/>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just">
              <a:lnSpc>
                <a:spcPts val="3000"/>
              </a:lnSpc>
              <a:buSzPts val="1000"/>
              <a:buFont typeface="Symbol" panose="05050102010706020507" pitchFamily="18" charset="2"/>
              <a:buChar char=""/>
              <a:tabLst>
                <a:tab pos="457200" algn="l"/>
              </a:tabLst>
            </a:pPr>
            <a:r>
              <a:rPr lang="en-US" b="1" kern="0" dirty="0">
                <a:effectLst/>
                <a:latin typeface="Montserrat" panose="00000500000000000000" pitchFamily="2" charset="0"/>
                <a:ea typeface="Times New Roman" panose="02020603050405020304" pitchFamily="18" charset="0"/>
                <a:cs typeface="Calibri" panose="020F0502020204030204" pitchFamily="34" charset="0"/>
              </a:rPr>
              <a:t>Employee personal benefits:</a:t>
            </a:r>
            <a:r>
              <a:rPr lang="en-US" kern="0" dirty="0">
                <a:effectLst/>
                <a:latin typeface="Montserrat" panose="00000500000000000000" pitchFamily="2" charset="0"/>
                <a:ea typeface="Times New Roman" panose="02020603050405020304" pitchFamily="18" charset="0"/>
                <a:cs typeface="Calibri" panose="020F0502020204030204" pitchFamily="34" charset="0"/>
              </a:rPr>
              <a:t> VAT on goods or services provided free of charge to employees for personal benefit (including entertainment) is not recoverable.</a:t>
            </a:r>
            <a:endParaRPr lang="en-US" kern="100" dirty="0">
              <a:effectLst/>
              <a:latin typeface="Montserrat" panose="00000500000000000000" pitchFamily="2"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4556CF24-B73F-C790-3836-6BEB23E4A513}"/>
              </a:ext>
            </a:extLst>
          </p:cNvPr>
          <p:cNvPicPr>
            <a:picLocks noChangeAspect="1"/>
          </p:cNvPicPr>
          <p:nvPr/>
        </p:nvPicPr>
        <p:blipFill rotWithShape="1">
          <a:blip r:embed="rId3">
            <a:extLst>
              <a:ext uri="{28A0092B-C50C-407E-A947-70E740481C1C}">
                <a14:useLocalDpi xmlns:a14="http://schemas.microsoft.com/office/drawing/2010/main" val="0"/>
              </a:ext>
            </a:extLst>
          </a:blip>
          <a:srcRect l="3614" t="13982" b="7631"/>
          <a:stretch>
            <a:fillRect/>
          </a:stretch>
        </p:blipFill>
        <p:spPr bwMode="auto">
          <a:xfrm>
            <a:off x="7083311" y="1656403"/>
            <a:ext cx="6790951" cy="6116747"/>
          </a:xfrm>
          <a:prstGeom prst="rect">
            <a:avLst/>
          </a:prstGeom>
          <a:noFill/>
          <a:ln>
            <a:noFill/>
          </a:ln>
          <a:extLst>
            <a:ext uri="{53640926-AAD7-44D8-BBD7-CCE9431645EC}">
              <a14:shadowObscured xmlns:a14="http://schemas.microsoft.com/office/drawing/2010/main"/>
            </a:ext>
          </a:extLst>
        </p:spPr>
      </p:pic>
      <p:sp>
        <p:nvSpPr>
          <p:cNvPr id="9" name="Slide Number Placeholder 8">
            <a:extLst>
              <a:ext uri="{FF2B5EF4-FFF2-40B4-BE49-F238E27FC236}">
                <a16:creationId xmlns:a16="http://schemas.microsoft.com/office/drawing/2014/main" id="{76F56F9A-28DF-493B-97D1-37D99F5E00A7}"/>
              </a:ext>
            </a:extLst>
          </p:cNvPr>
          <p:cNvSpPr>
            <a:spLocks noGrp="1"/>
          </p:cNvSpPr>
          <p:nvPr>
            <p:ph type="sldNum" sz="quarter" idx="12"/>
          </p:nvPr>
        </p:nvSpPr>
        <p:spPr/>
        <p:txBody>
          <a:bodyPr/>
          <a:lstStyle/>
          <a:p>
            <a:fld id="{9EEF8FA0-0E28-45DA-A438-FD13269BAD6D}" type="slidenum">
              <a:rPr lang="en-US" smtClean="0"/>
              <a:t>43</a:t>
            </a:fld>
            <a:endParaRPr lang="en-US" dirty="0"/>
          </a:p>
        </p:txBody>
      </p:sp>
    </p:spTree>
    <p:extLst>
      <p:ext uri="{BB962C8B-B14F-4D97-AF65-F5344CB8AC3E}">
        <p14:creationId xmlns:p14="http://schemas.microsoft.com/office/powerpoint/2010/main" val="3540308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88D7-8312-2CEB-890F-B3A384A3EBC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222F17F-FEA4-A312-561D-9B09BAC1AC44}"/>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6F627C30-7C87-27EF-2E43-CC4D794FA493}"/>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2082020B-3575-F2F1-D396-4772366CB081}"/>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D1B76985-1275-0CC1-FD7D-6BE8EF16C11E}"/>
              </a:ext>
            </a:extLst>
          </p:cNvPr>
          <p:cNvSpPr txBox="1">
            <a:spLocks/>
          </p:cNvSpPr>
          <p:nvPr/>
        </p:nvSpPr>
        <p:spPr>
          <a:xfrm>
            <a:off x="1551008" y="456450"/>
            <a:ext cx="12323254"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Input Tax Apportionment</a:t>
            </a:r>
          </a:p>
        </p:txBody>
      </p:sp>
      <p:pic>
        <p:nvPicPr>
          <p:cNvPr id="5" name="Picture 4">
            <a:extLst>
              <a:ext uri="{FF2B5EF4-FFF2-40B4-BE49-F238E27FC236}">
                <a16:creationId xmlns:a16="http://schemas.microsoft.com/office/drawing/2014/main" id="{0648FBAC-13B8-E404-47BA-BBB07B76EC30}"/>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69A9D645-1E47-E768-AD1C-C9F7CAEF4F06}"/>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16">
            <a:extLst>
              <a:ext uri="{FF2B5EF4-FFF2-40B4-BE49-F238E27FC236}">
                <a16:creationId xmlns:a16="http://schemas.microsoft.com/office/drawing/2014/main" id="{05051A4A-CADB-38C8-F8C5-8FF6098526AB}"/>
              </a:ext>
            </a:extLst>
          </p:cNvPr>
          <p:cNvSpPr txBox="1"/>
          <p:nvPr/>
        </p:nvSpPr>
        <p:spPr>
          <a:xfrm>
            <a:off x="1551009" y="1955736"/>
            <a:ext cx="12323253" cy="993160"/>
          </a:xfrm>
          <a:prstGeom prst="rect">
            <a:avLst/>
          </a:prstGeom>
          <a:solidFill>
            <a:srgbClr val="000000">
              <a:alpha val="0"/>
            </a:srgbClr>
          </a:solidFill>
        </p:spPr>
        <p:txBody>
          <a:bodyPr lIns="0" tIns="0" rIns="0" bIns="0" rtlCol="0" anchor="t"/>
          <a:lstStyle/>
          <a:p>
            <a:pPr algn="just">
              <a:lnSpc>
                <a:spcPts val="2200"/>
              </a:lnSpc>
            </a:pPr>
            <a:r>
              <a:rPr lang="en-US" dirty="0">
                <a:latin typeface="Montserrat" panose="00000500000000000000" pitchFamily="2" charset="0"/>
              </a:rPr>
              <a:t>Input tax can be recovered only to the extent that it relates to eligible (taxable) supplies. Where a business makes both taxable and non-taxable supplies, the recoverable portion of VAT must be determined through apportionment.</a:t>
            </a:r>
          </a:p>
          <a:p>
            <a:pPr algn="just">
              <a:lnSpc>
                <a:spcPts val="2200"/>
              </a:lnSpc>
            </a:pPr>
            <a:endParaRPr lang="en-US" b="1" dirty="0">
              <a:latin typeface="Montserrat" panose="00000500000000000000" pitchFamily="2" charset="0"/>
            </a:endParaRPr>
          </a:p>
          <a:p>
            <a:pPr algn="just">
              <a:lnSpc>
                <a:spcPts val="2200"/>
              </a:lnSpc>
            </a:pPr>
            <a:endParaRPr lang="en-US" b="1" dirty="0">
              <a:latin typeface="Montserrat" panose="00000500000000000000" pitchFamily="2" charset="0"/>
            </a:endParaRPr>
          </a:p>
          <a:p>
            <a:pPr marL="285750" indent="-285750" algn="just">
              <a:lnSpc>
                <a:spcPts val="2200"/>
              </a:lnSpc>
              <a:buFont typeface="Arial" panose="020B0604020202020204" pitchFamily="34" charset="0"/>
              <a:buChar char="•"/>
            </a:pPr>
            <a:endParaRPr lang="en-US" b="1" dirty="0">
              <a:latin typeface="Montserrat" panose="00000500000000000000" pitchFamily="2" charset="0"/>
            </a:endParaRPr>
          </a:p>
          <a:p>
            <a:pPr algn="just">
              <a:lnSpc>
                <a:spcPts val="2200"/>
              </a:lnSpc>
            </a:pPr>
            <a:endParaRPr lang="en-US" dirty="0">
              <a:latin typeface="Montserrat" panose="00000500000000000000" pitchFamily="2" charset="0"/>
            </a:endParaRPr>
          </a:p>
        </p:txBody>
      </p:sp>
      <p:grpSp>
        <p:nvGrpSpPr>
          <p:cNvPr id="9" name="Group 8">
            <a:extLst>
              <a:ext uri="{FF2B5EF4-FFF2-40B4-BE49-F238E27FC236}">
                <a16:creationId xmlns:a16="http://schemas.microsoft.com/office/drawing/2014/main" id="{1F277E13-79ED-EA63-136F-2864720C0633}"/>
              </a:ext>
            </a:extLst>
          </p:cNvPr>
          <p:cNvGrpSpPr/>
          <p:nvPr/>
        </p:nvGrpSpPr>
        <p:grpSpPr>
          <a:xfrm>
            <a:off x="1551007" y="3519679"/>
            <a:ext cx="12323253" cy="2755692"/>
            <a:chOff x="425284" y="2695966"/>
            <a:chExt cx="13195977" cy="2570850"/>
          </a:xfrm>
        </p:grpSpPr>
        <p:grpSp>
          <p:nvGrpSpPr>
            <p:cNvPr id="10" name="Group 9">
              <a:extLst>
                <a:ext uri="{FF2B5EF4-FFF2-40B4-BE49-F238E27FC236}">
                  <a16:creationId xmlns:a16="http://schemas.microsoft.com/office/drawing/2014/main" id="{602A27B7-5868-3801-B0E9-DAEC6186F692}"/>
                </a:ext>
              </a:extLst>
            </p:cNvPr>
            <p:cNvGrpSpPr/>
            <p:nvPr/>
          </p:nvGrpSpPr>
          <p:grpSpPr>
            <a:xfrm>
              <a:off x="425284" y="2695966"/>
              <a:ext cx="13195977" cy="2570850"/>
              <a:chOff x="1295399" y="1645555"/>
              <a:chExt cx="10203825" cy="2570850"/>
            </a:xfrm>
          </p:grpSpPr>
          <p:grpSp>
            <p:nvGrpSpPr>
              <p:cNvPr id="14" name="Group 13">
                <a:extLst>
                  <a:ext uri="{FF2B5EF4-FFF2-40B4-BE49-F238E27FC236}">
                    <a16:creationId xmlns:a16="http://schemas.microsoft.com/office/drawing/2014/main" id="{162490FC-2D05-B802-187B-2C6AB8356AB2}"/>
                  </a:ext>
                </a:extLst>
              </p:cNvPr>
              <p:cNvGrpSpPr/>
              <p:nvPr/>
            </p:nvGrpSpPr>
            <p:grpSpPr>
              <a:xfrm>
                <a:off x="1295399" y="1645555"/>
                <a:ext cx="10203825" cy="349455"/>
                <a:chOff x="1412238" y="1645555"/>
                <a:chExt cx="10203825" cy="349455"/>
              </a:xfrm>
            </p:grpSpPr>
            <p:sp>
              <p:nvSpPr>
                <p:cNvPr id="18" name="object 6">
                  <a:extLst>
                    <a:ext uri="{FF2B5EF4-FFF2-40B4-BE49-F238E27FC236}">
                      <a16:creationId xmlns:a16="http://schemas.microsoft.com/office/drawing/2014/main" id="{984B48E5-9611-71CB-2A37-E15EE7F988CA}"/>
                    </a:ext>
                  </a:extLst>
                </p:cNvPr>
                <p:cNvSpPr txBox="1"/>
                <p:nvPr/>
              </p:nvSpPr>
              <p:spPr>
                <a:xfrm>
                  <a:off x="1412238" y="1645555"/>
                  <a:ext cx="6501048"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Method for determining recoverable input tax:</a:t>
                  </a:r>
                  <a:endParaRPr sz="2000" b="1" dirty="0">
                    <a:solidFill>
                      <a:schemeClr val="bg1"/>
                    </a:solidFill>
                    <a:latin typeface="Montserrat" pitchFamily="2" charset="0"/>
                    <a:cs typeface="Verdana"/>
                  </a:endParaRPr>
                </a:p>
              </p:txBody>
            </p:sp>
            <p:sp>
              <p:nvSpPr>
                <p:cNvPr id="19" name="object 7">
                  <a:extLst>
                    <a:ext uri="{FF2B5EF4-FFF2-40B4-BE49-F238E27FC236}">
                      <a16:creationId xmlns:a16="http://schemas.microsoft.com/office/drawing/2014/main" id="{652B71D8-44E8-8847-15D6-9B3F18FE456B}"/>
                    </a:ext>
                  </a:extLst>
                </p:cNvPr>
                <p:cNvSpPr/>
                <p:nvPr/>
              </p:nvSpPr>
              <p:spPr>
                <a:xfrm>
                  <a:off x="3599823" y="1967150"/>
                  <a:ext cx="8016240"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sp>
            <p:nvSpPr>
              <p:cNvPr id="13" name="object 10">
                <a:extLst>
                  <a:ext uri="{FF2B5EF4-FFF2-40B4-BE49-F238E27FC236}">
                    <a16:creationId xmlns:a16="http://schemas.microsoft.com/office/drawing/2014/main" id="{D12C51AA-8780-9FB0-6C89-DE97973FA58B}"/>
                  </a:ext>
                </a:extLst>
              </p:cNvPr>
              <p:cNvSpPr txBox="1"/>
              <p:nvPr/>
            </p:nvSpPr>
            <p:spPr>
              <a:xfrm>
                <a:off x="1295400" y="4018915"/>
                <a:ext cx="10162286" cy="197490"/>
              </a:xfrm>
              <a:prstGeom prst="rect">
                <a:avLst/>
              </a:prstGeom>
            </p:spPr>
            <p:txBody>
              <a:bodyPr vert="horz" wrap="square" lIns="0" tIns="12700" rIns="0" bIns="0" rtlCol="0">
                <a:spAutoFit/>
              </a:bodyPr>
              <a:lstStyle/>
              <a:p>
                <a:pPr marL="12700">
                  <a:spcBef>
                    <a:spcPts val="100"/>
                  </a:spcBef>
                </a:pPr>
                <a:endParaRPr lang="en-GB" sz="1200" spc="-5" dirty="0">
                  <a:latin typeface="Montserrat" pitchFamily="2" charset="0"/>
                  <a:cs typeface="Verdana"/>
                </a:endParaRPr>
              </a:p>
            </p:txBody>
          </p:sp>
        </p:grpSp>
        <p:sp>
          <p:nvSpPr>
            <p:cNvPr id="11" name="object 5">
              <a:extLst>
                <a:ext uri="{FF2B5EF4-FFF2-40B4-BE49-F238E27FC236}">
                  <a16:creationId xmlns:a16="http://schemas.microsoft.com/office/drawing/2014/main" id="{5511A025-0279-79C6-CA15-44055A0CFFA2}"/>
                </a:ext>
              </a:extLst>
            </p:cNvPr>
            <p:cNvSpPr txBox="1"/>
            <p:nvPr/>
          </p:nvSpPr>
          <p:spPr>
            <a:xfrm>
              <a:off x="491452" y="2872482"/>
              <a:ext cx="10966234" cy="198130"/>
            </a:xfrm>
            <a:prstGeom prst="rect">
              <a:avLst/>
            </a:prstGeom>
          </p:spPr>
          <p:txBody>
            <a:bodyPr vert="horz" wrap="square" lIns="0" tIns="13335" rIns="0" bIns="0" rtlCol="0">
              <a:spAutoFit/>
            </a:bodyPr>
            <a:lstStyle/>
            <a:p>
              <a:pPr marL="12700">
                <a:spcBef>
                  <a:spcPts val="105"/>
                </a:spcBef>
              </a:pPr>
              <a:endParaRPr lang="en-IN" sz="1200" dirty="0">
                <a:effectLst/>
                <a:latin typeface="Montserrat" panose="02000505000000020004" pitchFamily="2" charset="0"/>
                <a:ea typeface="Calibri" panose="020F0502020204030204" pitchFamily="34" charset="0"/>
              </a:endParaRPr>
            </a:p>
          </p:txBody>
        </p:sp>
      </p:grpSp>
      <p:sp>
        <p:nvSpPr>
          <p:cNvPr id="12" name="TextBox 11">
            <a:extLst>
              <a:ext uri="{FF2B5EF4-FFF2-40B4-BE49-F238E27FC236}">
                <a16:creationId xmlns:a16="http://schemas.microsoft.com/office/drawing/2014/main" id="{6F924FFF-F8E2-5DAC-9780-C2EB8393657A}"/>
              </a:ext>
            </a:extLst>
          </p:cNvPr>
          <p:cNvSpPr txBox="1"/>
          <p:nvPr/>
        </p:nvSpPr>
        <p:spPr>
          <a:xfrm>
            <a:off x="1551008" y="4123637"/>
            <a:ext cx="12323254" cy="3182281"/>
          </a:xfrm>
          <a:prstGeom prst="rect">
            <a:avLst/>
          </a:prstGeom>
          <a:noFill/>
        </p:spPr>
        <p:txBody>
          <a:bodyPr wrap="square" rtlCol="0">
            <a:spAutoFit/>
          </a:bodyPr>
          <a:lstStyle/>
          <a:p>
            <a:pPr marL="285750" indent="-285750" algn="just">
              <a:lnSpc>
                <a:spcPts val="2200"/>
              </a:lnSpc>
              <a:buFont typeface="Arial" panose="020B0604020202020204" pitchFamily="34" charset="0"/>
              <a:buChar char="•"/>
            </a:pPr>
            <a:r>
              <a:rPr lang="en-US" b="1" dirty="0">
                <a:latin typeface="Montserrat" panose="00000500000000000000" pitchFamily="2" charset="0"/>
              </a:rPr>
              <a:t>Fully recoverable: </a:t>
            </a:r>
            <a:r>
              <a:rPr lang="en-US" dirty="0">
                <a:latin typeface="Montserrat" panose="00000500000000000000" pitchFamily="2" charset="0"/>
              </a:rPr>
              <a:t>Input tax directly attributable to taxable supplies can be recovered in full.</a:t>
            </a:r>
          </a:p>
          <a:p>
            <a:pPr marL="285750" indent="-285750" algn="just">
              <a:lnSpc>
                <a:spcPts val="2200"/>
              </a:lnSpc>
              <a:buFont typeface="Arial" panose="020B0604020202020204" pitchFamily="34" charset="0"/>
              <a:buChar char="•"/>
            </a:pPr>
            <a:r>
              <a:rPr lang="en-US" b="1" dirty="0">
                <a:latin typeface="Montserrat" panose="00000500000000000000" pitchFamily="2" charset="0"/>
              </a:rPr>
              <a:t>Non-recoverable: </a:t>
            </a:r>
            <a:r>
              <a:rPr lang="en-US" dirty="0">
                <a:latin typeface="Montserrat" panose="00000500000000000000" pitchFamily="2" charset="0"/>
              </a:rPr>
              <a:t>Input tax directly attributable to exempt or non-business activities cannot be recovered.</a:t>
            </a:r>
          </a:p>
          <a:p>
            <a:pPr marL="285750" indent="-285750" algn="just">
              <a:lnSpc>
                <a:spcPts val="2200"/>
              </a:lnSpc>
              <a:buFont typeface="Arial" panose="020B0604020202020204" pitchFamily="34" charset="0"/>
              <a:buChar char="•"/>
            </a:pPr>
            <a:r>
              <a:rPr lang="en-US" b="1" dirty="0">
                <a:latin typeface="Montserrat" panose="00000500000000000000" pitchFamily="2" charset="0"/>
              </a:rPr>
              <a:t>Apportioned input tax: </a:t>
            </a:r>
            <a:r>
              <a:rPr lang="en-US" dirty="0">
                <a:latin typeface="Montserrat" panose="00000500000000000000" pitchFamily="2" charset="0"/>
              </a:rPr>
              <a:t>VAT relating to both taxable and non-taxable supplies must be apportioned using the following ratio: </a:t>
            </a:r>
          </a:p>
          <a:p>
            <a:pPr lvl="1" algn="just">
              <a:lnSpc>
                <a:spcPts val="2200"/>
              </a:lnSpc>
            </a:pPr>
            <a:r>
              <a:rPr lang="en-US" b="1" dirty="0">
                <a:latin typeface="Montserrat" panose="00000500000000000000" pitchFamily="2" charset="0"/>
              </a:rPr>
              <a:t>Input tax relating to taxable supplies ÷ Total input tax relating to both taxable and non-taxable supplies.</a:t>
            </a:r>
          </a:p>
          <a:p>
            <a:pPr lvl="1" algn="just">
              <a:lnSpc>
                <a:spcPts val="2200"/>
              </a:lnSpc>
            </a:pPr>
            <a:r>
              <a:rPr lang="en-US" dirty="0">
                <a:latin typeface="Montserrat" panose="00000500000000000000" pitchFamily="2" charset="0"/>
              </a:rPr>
              <a:t>The resulting percentage is rounded to the nearest whole number and applied to the relevant input tax amount.			</a:t>
            </a:r>
          </a:p>
          <a:p>
            <a:pPr marL="285750" indent="-285750" algn="just">
              <a:lnSpc>
                <a:spcPts val="2200"/>
              </a:lnSpc>
              <a:buFont typeface="Arial" panose="020B0604020202020204" pitchFamily="34" charset="0"/>
              <a:buChar char="•"/>
            </a:pPr>
            <a:r>
              <a:rPr lang="en-US" b="1" dirty="0">
                <a:latin typeface="Montserrat" panose="00000500000000000000" pitchFamily="2" charset="0"/>
              </a:rPr>
              <a:t>Total recoverable input tax: </a:t>
            </a:r>
            <a:r>
              <a:rPr lang="en-US" dirty="0">
                <a:latin typeface="Montserrat" panose="00000500000000000000" pitchFamily="2" charset="0"/>
              </a:rPr>
              <a:t>Add the fully recoverable input tax (Point 1) and the apportioned recoverable amount (Point 3).</a:t>
            </a:r>
          </a:p>
        </p:txBody>
      </p:sp>
      <p:sp>
        <p:nvSpPr>
          <p:cNvPr id="15" name="Slide Number Placeholder 14">
            <a:extLst>
              <a:ext uri="{FF2B5EF4-FFF2-40B4-BE49-F238E27FC236}">
                <a16:creationId xmlns:a16="http://schemas.microsoft.com/office/drawing/2014/main" id="{7F7C1E10-A5E9-B801-A682-07192AACC095}"/>
              </a:ext>
            </a:extLst>
          </p:cNvPr>
          <p:cNvSpPr>
            <a:spLocks noGrp="1"/>
          </p:cNvSpPr>
          <p:nvPr>
            <p:ph type="sldNum" sz="quarter" idx="12"/>
          </p:nvPr>
        </p:nvSpPr>
        <p:spPr/>
        <p:txBody>
          <a:bodyPr/>
          <a:lstStyle/>
          <a:p>
            <a:fld id="{9EEF8FA0-0E28-45DA-A438-FD13269BAD6D}" type="slidenum">
              <a:rPr lang="en-US" smtClean="0"/>
              <a:t>44</a:t>
            </a:fld>
            <a:endParaRPr lang="en-US" dirty="0"/>
          </a:p>
        </p:txBody>
      </p:sp>
    </p:spTree>
    <p:extLst>
      <p:ext uri="{BB962C8B-B14F-4D97-AF65-F5344CB8AC3E}">
        <p14:creationId xmlns:p14="http://schemas.microsoft.com/office/powerpoint/2010/main" val="41334900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42305-B5BF-4501-C6DD-AE5FC99DAE3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D689B6E-DEB2-11CB-2B3A-BB0CF1FE9AA7}"/>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DF763C59-4366-8D02-102C-022AC3F6E540}"/>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CE1D88D9-6C0A-83EA-3186-7A82F6F8C62B}"/>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D87775CA-95F9-B56A-592E-876E4B763A56}"/>
              </a:ext>
            </a:extLst>
          </p:cNvPr>
          <p:cNvSpPr txBox="1">
            <a:spLocks/>
          </p:cNvSpPr>
          <p:nvPr/>
        </p:nvSpPr>
        <p:spPr>
          <a:xfrm>
            <a:off x="1551008" y="456450"/>
            <a:ext cx="9919506"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Input Tax Apportionment: Annual Adjustment</a:t>
            </a:r>
          </a:p>
        </p:txBody>
      </p:sp>
      <p:pic>
        <p:nvPicPr>
          <p:cNvPr id="5" name="Picture 4">
            <a:extLst>
              <a:ext uri="{FF2B5EF4-FFF2-40B4-BE49-F238E27FC236}">
                <a16:creationId xmlns:a16="http://schemas.microsoft.com/office/drawing/2014/main" id="{B8770E15-9B21-652E-DDBC-BAD4A428FAFB}"/>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D1AB9640-EE61-CB6A-5F4C-69892A4273C4}"/>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16">
            <a:extLst>
              <a:ext uri="{FF2B5EF4-FFF2-40B4-BE49-F238E27FC236}">
                <a16:creationId xmlns:a16="http://schemas.microsoft.com/office/drawing/2014/main" id="{508C7B8D-A0F2-CC8A-ECDD-FA9B0F240AAE}"/>
              </a:ext>
            </a:extLst>
          </p:cNvPr>
          <p:cNvSpPr txBox="1"/>
          <p:nvPr/>
        </p:nvSpPr>
        <p:spPr>
          <a:xfrm>
            <a:off x="1551008" y="1682255"/>
            <a:ext cx="12358423" cy="2942500"/>
          </a:xfrm>
          <a:prstGeom prst="rect">
            <a:avLst/>
          </a:prstGeom>
          <a:solidFill>
            <a:srgbClr val="000000">
              <a:alpha val="0"/>
            </a:srgbClr>
          </a:solidFill>
        </p:spPr>
        <p:txBody>
          <a:bodyPr lIns="0" tIns="0" rIns="0" bIns="0" rtlCol="0" anchor="t"/>
          <a:lstStyle/>
          <a:p>
            <a:pPr marL="285750" indent="-285750" algn="just">
              <a:lnSpc>
                <a:spcPts val="2200"/>
              </a:lnSpc>
              <a:buFont typeface="Arial" panose="020B0604020202020204" pitchFamily="34" charset="0"/>
              <a:buChar char="•"/>
            </a:pPr>
            <a:r>
              <a:rPr lang="en-US" dirty="0">
                <a:latin typeface="Montserrat" panose="00000500000000000000" pitchFamily="2" charset="0"/>
              </a:rPr>
              <a:t>A taxable person </a:t>
            </a:r>
            <a:r>
              <a:rPr lang="en-US" b="1" dirty="0">
                <a:latin typeface="Montserrat" panose="00000500000000000000" pitchFamily="2" charset="0"/>
              </a:rPr>
              <a:t>must perform </a:t>
            </a:r>
            <a:r>
              <a:rPr lang="en-US" dirty="0">
                <a:latin typeface="Montserrat" panose="00000500000000000000" pitchFamily="2" charset="0"/>
              </a:rPr>
              <a:t>input tax apportionment for each tax period and also conduct an </a:t>
            </a:r>
            <a:r>
              <a:rPr lang="en-US" b="1" dirty="0">
                <a:latin typeface="Montserrat" panose="00000500000000000000" pitchFamily="2" charset="0"/>
              </a:rPr>
              <a:t>annual adjustment at the end of the tax year.</a:t>
            </a:r>
          </a:p>
          <a:p>
            <a:pPr marL="285750" indent="-285750" algn="just">
              <a:lnSpc>
                <a:spcPts val="2200"/>
              </a:lnSpc>
              <a:buFont typeface="Arial" panose="020B0604020202020204" pitchFamily="34" charset="0"/>
              <a:buChar char="•"/>
            </a:pPr>
            <a:r>
              <a:rPr lang="en-US" dirty="0">
                <a:latin typeface="Montserrat" panose="00000500000000000000" pitchFamily="2" charset="0"/>
              </a:rPr>
              <a:t>For businesses filing quarterly returns, the tax year ends on 31 January, the last day of February, or 31 March. For those filing monthly returns, the tax year ends on 31 December.</a:t>
            </a:r>
          </a:p>
          <a:p>
            <a:pPr marL="285750" indent="-285750" algn="just">
              <a:lnSpc>
                <a:spcPts val="2200"/>
              </a:lnSpc>
              <a:buFont typeface="Arial" panose="020B0604020202020204" pitchFamily="34" charset="0"/>
              <a:buChar char="•"/>
            </a:pPr>
            <a:r>
              <a:rPr lang="en-US" dirty="0">
                <a:latin typeface="Montserrat" panose="00000500000000000000" pitchFamily="2" charset="0"/>
              </a:rPr>
              <a:t>The annual calculation </a:t>
            </a:r>
            <a:r>
              <a:rPr lang="en-US" b="1" dirty="0">
                <a:latin typeface="Montserrat" panose="00000500000000000000" pitchFamily="2" charset="0"/>
              </a:rPr>
              <a:t>compares the input tax recovered during the year with </a:t>
            </a:r>
            <a:r>
              <a:rPr lang="en-US" dirty="0">
                <a:latin typeface="Montserrat" panose="00000500000000000000" pitchFamily="2" charset="0"/>
              </a:rPr>
              <a:t>the amount </a:t>
            </a:r>
            <a:r>
              <a:rPr lang="en-US" b="1" dirty="0">
                <a:latin typeface="Montserrat" panose="00000500000000000000" pitchFamily="2" charset="0"/>
              </a:rPr>
              <a:t>that should have been recovered on an annual basis, </a:t>
            </a:r>
            <a:r>
              <a:rPr lang="en-US" dirty="0">
                <a:latin typeface="Montserrat" panose="00000500000000000000" pitchFamily="2" charset="0"/>
              </a:rPr>
              <a:t>ensuring a fair recovery position by accounting for seasonal variations in business activity.</a:t>
            </a:r>
          </a:p>
          <a:p>
            <a:pPr marL="285750" indent="-285750" algn="just">
              <a:lnSpc>
                <a:spcPts val="2200"/>
              </a:lnSpc>
              <a:buFont typeface="Arial" panose="020B0604020202020204" pitchFamily="34" charset="0"/>
              <a:buChar char="•"/>
            </a:pPr>
            <a:r>
              <a:rPr lang="en-US" dirty="0">
                <a:latin typeface="Montserrat" panose="00000500000000000000" pitchFamily="2" charset="0"/>
              </a:rPr>
              <a:t>The adjustment may result in additional input tax recoverable from the FTA </a:t>
            </a:r>
            <a:r>
              <a:rPr lang="en-US" b="1" dirty="0">
                <a:latin typeface="Montserrat" panose="00000500000000000000" pitchFamily="2" charset="0"/>
              </a:rPr>
              <a:t>(under-recovery) </a:t>
            </a:r>
            <a:r>
              <a:rPr lang="en-US" dirty="0">
                <a:latin typeface="Montserrat" panose="00000500000000000000" pitchFamily="2" charset="0"/>
              </a:rPr>
              <a:t>or repayment to the FTA </a:t>
            </a:r>
            <a:r>
              <a:rPr lang="en-US" b="1" dirty="0">
                <a:latin typeface="Montserrat" panose="00000500000000000000" pitchFamily="2" charset="0"/>
              </a:rPr>
              <a:t>(over-recovery)</a:t>
            </a:r>
            <a:r>
              <a:rPr lang="en-US" dirty="0">
                <a:latin typeface="Montserrat" panose="00000500000000000000" pitchFamily="2" charset="0"/>
              </a:rPr>
              <a:t>. This adjustment must be reported in the first tax return following the end of the tax year.</a:t>
            </a:r>
          </a:p>
          <a:p>
            <a:pPr algn="just">
              <a:lnSpc>
                <a:spcPts val="2200"/>
              </a:lnSpc>
            </a:pPr>
            <a:endParaRPr lang="en-US" dirty="0">
              <a:latin typeface="Montserrat" panose="00000500000000000000" pitchFamily="2" charset="0"/>
            </a:endParaRPr>
          </a:p>
          <a:p>
            <a:pPr algn="just">
              <a:lnSpc>
                <a:spcPts val="2200"/>
              </a:lnSpc>
            </a:pPr>
            <a:endParaRPr lang="en-US" b="1" dirty="0">
              <a:latin typeface="Montserrat" panose="00000500000000000000" pitchFamily="2" charset="0"/>
            </a:endParaRPr>
          </a:p>
          <a:p>
            <a:pPr marL="285750" indent="-285750" algn="just">
              <a:lnSpc>
                <a:spcPts val="2200"/>
              </a:lnSpc>
              <a:buFont typeface="Arial" panose="020B0604020202020204" pitchFamily="34" charset="0"/>
              <a:buChar char="•"/>
            </a:pPr>
            <a:endParaRPr lang="en-US" b="1" dirty="0">
              <a:latin typeface="Montserrat" panose="00000500000000000000" pitchFamily="2" charset="0"/>
            </a:endParaRPr>
          </a:p>
          <a:p>
            <a:pPr algn="just">
              <a:lnSpc>
                <a:spcPts val="2200"/>
              </a:lnSpc>
            </a:pPr>
            <a:endParaRPr lang="en-US" dirty="0">
              <a:latin typeface="Montserrat" panose="00000500000000000000" pitchFamily="2" charset="0"/>
            </a:endParaRPr>
          </a:p>
        </p:txBody>
      </p:sp>
      <p:grpSp>
        <p:nvGrpSpPr>
          <p:cNvPr id="12" name="Group 11">
            <a:extLst>
              <a:ext uri="{FF2B5EF4-FFF2-40B4-BE49-F238E27FC236}">
                <a16:creationId xmlns:a16="http://schemas.microsoft.com/office/drawing/2014/main" id="{D7F5761A-2E66-497F-8181-FCC7B8517489}"/>
              </a:ext>
            </a:extLst>
          </p:cNvPr>
          <p:cNvGrpSpPr/>
          <p:nvPr/>
        </p:nvGrpSpPr>
        <p:grpSpPr>
          <a:xfrm>
            <a:off x="1551008" y="4937553"/>
            <a:ext cx="12063521" cy="411010"/>
            <a:chOff x="1551008" y="4849628"/>
            <a:chExt cx="12063521" cy="411010"/>
          </a:xfrm>
        </p:grpSpPr>
        <p:sp>
          <p:nvSpPr>
            <p:cNvPr id="9" name="object 6">
              <a:extLst>
                <a:ext uri="{FF2B5EF4-FFF2-40B4-BE49-F238E27FC236}">
                  <a16:creationId xmlns:a16="http://schemas.microsoft.com/office/drawing/2014/main" id="{122A748D-18A3-7447-F585-9E1ADA602192}"/>
                </a:ext>
              </a:extLst>
            </p:cNvPr>
            <p:cNvSpPr txBox="1"/>
            <p:nvPr/>
          </p:nvSpPr>
          <p:spPr>
            <a:xfrm>
              <a:off x="1551008" y="4849628"/>
              <a:ext cx="3935395" cy="411010"/>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400" b="1" dirty="0">
                  <a:solidFill>
                    <a:schemeClr val="bg1"/>
                  </a:solidFill>
                  <a:latin typeface="Montserrat" pitchFamily="2" charset="0"/>
                  <a:cs typeface="Verdana"/>
                </a:rPr>
                <a:t>Alternative Method:</a:t>
              </a:r>
              <a:endParaRPr sz="2400" b="1" dirty="0">
                <a:solidFill>
                  <a:schemeClr val="bg1"/>
                </a:solidFill>
                <a:latin typeface="Montserrat" pitchFamily="2" charset="0"/>
                <a:cs typeface="Verdana"/>
              </a:endParaRPr>
            </a:p>
          </p:txBody>
        </p:sp>
        <p:sp>
          <p:nvSpPr>
            <p:cNvPr id="10" name="object 7">
              <a:extLst>
                <a:ext uri="{FF2B5EF4-FFF2-40B4-BE49-F238E27FC236}">
                  <a16:creationId xmlns:a16="http://schemas.microsoft.com/office/drawing/2014/main" id="{DBE1C152-08EE-D86C-33BF-D48BDDC256D8}"/>
                </a:ext>
              </a:extLst>
            </p:cNvPr>
            <p:cNvSpPr/>
            <p:nvPr/>
          </p:nvSpPr>
          <p:spPr>
            <a:xfrm>
              <a:off x="4228427" y="5236769"/>
              <a:ext cx="9386102"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sp>
        <p:nvSpPr>
          <p:cNvPr id="11" name="TextBox 10">
            <a:extLst>
              <a:ext uri="{FF2B5EF4-FFF2-40B4-BE49-F238E27FC236}">
                <a16:creationId xmlns:a16="http://schemas.microsoft.com/office/drawing/2014/main" id="{9DB50E7E-C27A-2C9E-3C73-D5A8BF52F87B}"/>
              </a:ext>
            </a:extLst>
          </p:cNvPr>
          <p:cNvSpPr txBox="1"/>
          <p:nvPr/>
        </p:nvSpPr>
        <p:spPr>
          <a:xfrm>
            <a:off x="1551007" y="5465012"/>
            <a:ext cx="12358423" cy="2313454"/>
          </a:xfrm>
          <a:prstGeom prst="rect">
            <a:avLst/>
          </a:prstGeom>
          <a:noFill/>
        </p:spPr>
        <p:txBody>
          <a:bodyPr wrap="square" rtlCol="0">
            <a:spAutoFit/>
          </a:bodyPr>
          <a:lstStyle/>
          <a:p>
            <a:pPr marL="285750" indent="-285750" algn="just">
              <a:lnSpc>
                <a:spcPts val="2500"/>
              </a:lnSpc>
              <a:buFont typeface="Arial" panose="020B0604020202020204" pitchFamily="34" charset="0"/>
              <a:buChar char="•"/>
            </a:pPr>
            <a:r>
              <a:rPr lang="en-US" b="1" dirty="0">
                <a:latin typeface="Montserrat" panose="00000500000000000000" pitchFamily="2" charset="0"/>
              </a:rPr>
              <a:t>If</a:t>
            </a:r>
            <a:r>
              <a:rPr lang="en-US" dirty="0">
                <a:latin typeface="Montserrat" panose="00000500000000000000" pitchFamily="2" charset="0"/>
              </a:rPr>
              <a:t> the </a:t>
            </a:r>
            <a:r>
              <a:rPr lang="en-US" b="1" dirty="0">
                <a:latin typeface="Montserrat" panose="00000500000000000000" pitchFamily="2" charset="0"/>
              </a:rPr>
              <a:t>standard </a:t>
            </a:r>
            <a:r>
              <a:rPr lang="en-US" dirty="0">
                <a:latin typeface="Montserrat" panose="00000500000000000000" pitchFamily="2" charset="0"/>
              </a:rPr>
              <a:t>apportionment </a:t>
            </a:r>
            <a:r>
              <a:rPr lang="en-US" b="1" dirty="0">
                <a:latin typeface="Montserrat" panose="00000500000000000000" pitchFamily="2" charset="0"/>
              </a:rPr>
              <a:t>method does not accurately reflect the actual use of input tax</a:t>
            </a:r>
            <a:r>
              <a:rPr lang="en-US" dirty="0">
                <a:latin typeface="Montserrat" panose="00000500000000000000" pitchFamily="2" charset="0"/>
              </a:rPr>
              <a:t> in taxable supplies, the taxable person must </a:t>
            </a:r>
            <a:r>
              <a:rPr lang="en-US" b="1" dirty="0">
                <a:latin typeface="Montserrat" panose="00000500000000000000" pitchFamily="2" charset="0"/>
              </a:rPr>
              <a:t>review the calculation</a:t>
            </a:r>
            <a:r>
              <a:rPr lang="en-US" dirty="0">
                <a:latin typeface="Montserrat" panose="00000500000000000000" pitchFamily="2" charset="0"/>
              </a:rPr>
              <a:t>. </a:t>
            </a:r>
            <a:r>
              <a:rPr lang="en-US" b="1" dirty="0">
                <a:latin typeface="Montserrat" panose="00000500000000000000" pitchFamily="2" charset="0"/>
              </a:rPr>
              <a:t>If</a:t>
            </a:r>
            <a:r>
              <a:rPr lang="en-US" dirty="0">
                <a:latin typeface="Montserrat" panose="00000500000000000000" pitchFamily="2" charset="0"/>
              </a:rPr>
              <a:t> the </a:t>
            </a:r>
            <a:r>
              <a:rPr lang="en-US" b="1" dirty="0">
                <a:latin typeface="Montserrat" panose="00000500000000000000" pitchFamily="2" charset="0"/>
              </a:rPr>
              <a:t>difference between the standard method and the actual-use method exceeds AED 250,000,</a:t>
            </a:r>
            <a:r>
              <a:rPr lang="en-US" dirty="0">
                <a:latin typeface="Montserrat" panose="00000500000000000000" pitchFamily="2" charset="0"/>
              </a:rPr>
              <a:t> an </a:t>
            </a:r>
            <a:r>
              <a:rPr lang="en-US" b="1" dirty="0">
                <a:latin typeface="Montserrat" panose="00000500000000000000" pitchFamily="2" charset="0"/>
              </a:rPr>
              <a:t>adjustment</a:t>
            </a:r>
            <a:r>
              <a:rPr lang="en-US" dirty="0">
                <a:latin typeface="Montserrat" panose="00000500000000000000" pitchFamily="2" charset="0"/>
              </a:rPr>
              <a:t> must be </a:t>
            </a:r>
            <a:r>
              <a:rPr lang="en-US" b="1" dirty="0">
                <a:latin typeface="Montserrat" panose="00000500000000000000" pitchFamily="2" charset="0"/>
              </a:rPr>
              <a:t>made in the first tax period after the tax year.</a:t>
            </a:r>
            <a:r>
              <a:rPr lang="en-US" dirty="0">
                <a:latin typeface="Montserrat" panose="00000500000000000000" pitchFamily="2" charset="0"/>
              </a:rPr>
              <a:t> </a:t>
            </a:r>
            <a:r>
              <a:rPr lang="en-US" b="1" dirty="0">
                <a:latin typeface="Montserrat" panose="00000500000000000000" pitchFamily="2" charset="0"/>
              </a:rPr>
              <a:t>Alternatively, </a:t>
            </a:r>
            <a:r>
              <a:rPr lang="en-US" dirty="0">
                <a:latin typeface="Montserrat" panose="00000500000000000000" pitchFamily="2" charset="0"/>
              </a:rPr>
              <a:t>the taxable person may </a:t>
            </a:r>
            <a:r>
              <a:rPr lang="en-US" b="1" dirty="0">
                <a:latin typeface="Montserrat" panose="00000500000000000000" pitchFamily="2" charset="0"/>
              </a:rPr>
              <a:t>apply to the FTA for approval to use an alternative input tax apportionment method. </a:t>
            </a:r>
            <a:r>
              <a:rPr lang="en-US" dirty="0">
                <a:latin typeface="Montserrat" panose="00000500000000000000" pitchFamily="2" charset="0"/>
              </a:rPr>
              <a:t>Such methods require prior approval and must generally be applied </a:t>
            </a:r>
            <a:r>
              <a:rPr lang="en-US" b="1" dirty="0">
                <a:latin typeface="Montserrat" panose="00000500000000000000" pitchFamily="2" charset="0"/>
              </a:rPr>
              <a:t>for at least 2 years (sectoral methods) </a:t>
            </a:r>
            <a:r>
              <a:rPr lang="en-US" dirty="0">
                <a:latin typeface="Montserrat" panose="00000500000000000000" pitchFamily="2" charset="0"/>
              </a:rPr>
              <a:t>or </a:t>
            </a:r>
            <a:r>
              <a:rPr lang="en-US" b="1" dirty="0">
                <a:latin typeface="Montserrat" panose="00000500000000000000" pitchFamily="2" charset="0"/>
              </a:rPr>
              <a:t>4 years (non-sectoral methods) </a:t>
            </a:r>
            <a:r>
              <a:rPr lang="en-US" dirty="0">
                <a:latin typeface="Montserrat" panose="00000500000000000000" pitchFamily="2" charset="0"/>
              </a:rPr>
              <a:t>before a change can be requested</a:t>
            </a:r>
          </a:p>
        </p:txBody>
      </p:sp>
      <p:sp>
        <p:nvSpPr>
          <p:cNvPr id="13" name="Slide Number Placeholder 12">
            <a:extLst>
              <a:ext uri="{FF2B5EF4-FFF2-40B4-BE49-F238E27FC236}">
                <a16:creationId xmlns:a16="http://schemas.microsoft.com/office/drawing/2014/main" id="{D2A49413-3621-BD82-6344-E51F7A8F7B7F}"/>
              </a:ext>
            </a:extLst>
          </p:cNvPr>
          <p:cNvSpPr>
            <a:spLocks noGrp="1"/>
          </p:cNvSpPr>
          <p:nvPr>
            <p:ph type="sldNum" sz="quarter" idx="12"/>
          </p:nvPr>
        </p:nvSpPr>
        <p:spPr/>
        <p:txBody>
          <a:bodyPr/>
          <a:lstStyle/>
          <a:p>
            <a:fld id="{9EEF8FA0-0E28-45DA-A438-FD13269BAD6D}" type="slidenum">
              <a:rPr lang="en-US" smtClean="0"/>
              <a:t>45</a:t>
            </a:fld>
            <a:endParaRPr lang="en-US" dirty="0"/>
          </a:p>
        </p:txBody>
      </p:sp>
    </p:spTree>
    <p:extLst>
      <p:ext uri="{BB962C8B-B14F-4D97-AF65-F5344CB8AC3E}">
        <p14:creationId xmlns:p14="http://schemas.microsoft.com/office/powerpoint/2010/main" val="563909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D69B9-EA63-C2CF-B64F-CA0A44F47F5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FBD5594-D826-F450-50E4-CE0DD70D1968}"/>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2282CAEE-A00A-4ED7-7D77-097BD7DF4C1E}"/>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890AFC24-3D51-5B74-9350-69CD4C373BE1}"/>
              </a:ext>
            </a:extLst>
          </p:cNvPr>
          <p:cNvSpPr txBox="1">
            <a:spLocks/>
          </p:cNvSpPr>
          <p:nvPr/>
        </p:nvSpPr>
        <p:spPr>
          <a:xfrm>
            <a:off x="2676698" y="3092725"/>
            <a:ext cx="8329352" cy="2044149"/>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Profit Margin Scheme</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359287A4-EC32-8444-80CA-4D4EDB271431}"/>
              </a:ext>
            </a:extLst>
          </p:cNvPr>
          <p:cNvSpPr>
            <a:spLocks noGrp="1"/>
          </p:cNvSpPr>
          <p:nvPr>
            <p:ph type="sldNum" sz="quarter" idx="12"/>
          </p:nvPr>
        </p:nvSpPr>
        <p:spPr/>
        <p:txBody>
          <a:bodyPr/>
          <a:lstStyle/>
          <a:p>
            <a:fld id="{9EEF8FA0-0E28-45DA-A438-FD13269BAD6D}" type="slidenum">
              <a:rPr lang="en-US" smtClean="0"/>
              <a:t>46</a:t>
            </a:fld>
            <a:endParaRPr lang="en-US" dirty="0"/>
          </a:p>
        </p:txBody>
      </p:sp>
    </p:spTree>
    <p:extLst>
      <p:ext uri="{BB962C8B-B14F-4D97-AF65-F5344CB8AC3E}">
        <p14:creationId xmlns:p14="http://schemas.microsoft.com/office/powerpoint/2010/main" val="2962261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E982B-DCE5-6A98-0934-CDEE90F3A5D5}"/>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CD8DDD7-C804-EEAD-BA57-9FF99A487EE8}"/>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552DB0F4-1625-C6A3-E19A-7FDBDBE40850}"/>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2AF93109-3270-DAB0-BA38-1F8B51406F42}"/>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CEBE447C-9A1D-686C-0FB1-FD4ECF3EC333}"/>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Applicability of Scheme</a:t>
            </a:r>
          </a:p>
        </p:txBody>
      </p:sp>
      <p:pic>
        <p:nvPicPr>
          <p:cNvPr id="5" name="Picture 4">
            <a:extLst>
              <a:ext uri="{FF2B5EF4-FFF2-40B4-BE49-F238E27FC236}">
                <a16:creationId xmlns:a16="http://schemas.microsoft.com/office/drawing/2014/main" id="{CC41D860-285B-874E-5114-1D05122E1EBE}"/>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4AB38696-E9A5-789B-ABDD-4794F1E6FC72}"/>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16">
            <a:extLst>
              <a:ext uri="{FF2B5EF4-FFF2-40B4-BE49-F238E27FC236}">
                <a16:creationId xmlns:a16="http://schemas.microsoft.com/office/drawing/2014/main" id="{71EA1D95-A15D-AE6D-1B66-DCEE0495DD10}"/>
              </a:ext>
            </a:extLst>
          </p:cNvPr>
          <p:cNvSpPr txBox="1"/>
          <p:nvPr/>
        </p:nvSpPr>
        <p:spPr>
          <a:xfrm>
            <a:off x="1659228" y="1573096"/>
            <a:ext cx="12176805" cy="1687400"/>
          </a:xfrm>
          <a:prstGeom prst="rect">
            <a:avLst/>
          </a:prstGeom>
          <a:solidFill>
            <a:srgbClr val="000000">
              <a:alpha val="0"/>
            </a:srgbClr>
          </a:solidFill>
        </p:spPr>
        <p:txBody>
          <a:bodyPr lIns="0" tIns="0" rIns="0" bIns="0" rtlCol="0" anchor="t"/>
          <a:lstStyle/>
          <a:p>
            <a:pPr algn="just">
              <a:lnSpc>
                <a:spcPct val="150000"/>
              </a:lnSpc>
            </a:pPr>
            <a:r>
              <a:rPr lang="en-US" dirty="0">
                <a:latin typeface="Montserrat" panose="00000500000000000000" pitchFamily="2" charset="0"/>
              </a:rPr>
              <a:t>The Profit Margin Scheme is a scheme whereby a </a:t>
            </a:r>
            <a:r>
              <a:rPr lang="en-US" b="1" dirty="0">
                <a:latin typeface="Montserrat" panose="00000500000000000000" pitchFamily="2" charset="0"/>
              </a:rPr>
              <a:t>Taxable Person has an option </a:t>
            </a:r>
            <a:r>
              <a:rPr lang="en-US" dirty="0">
                <a:latin typeface="Montserrat" panose="00000500000000000000" pitchFamily="2" charset="0"/>
              </a:rPr>
              <a:t>to calculate </a:t>
            </a:r>
            <a:r>
              <a:rPr lang="en-US" b="1" dirty="0">
                <a:latin typeface="Montserrat" panose="00000500000000000000" pitchFamily="2" charset="0"/>
              </a:rPr>
              <a:t>Tax on the profit </a:t>
            </a:r>
            <a:r>
              <a:rPr lang="en-US" dirty="0">
                <a:latin typeface="Montserrat" panose="00000500000000000000" pitchFamily="2" charset="0"/>
              </a:rPr>
              <a:t>margin earned on a supply, </a:t>
            </a:r>
            <a:r>
              <a:rPr lang="en-US" b="1" dirty="0">
                <a:latin typeface="Montserrat" panose="00000500000000000000" pitchFamily="2" charset="0"/>
              </a:rPr>
              <a:t>instead of the sale value </a:t>
            </a:r>
            <a:r>
              <a:rPr lang="en-US" dirty="0">
                <a:latin typeface="Montserrat" panose="00000500000000000000" pitchFamily="2" charset="0"/>
              </a:rPr>
              <a:t>and the </a:t>
            </a:r>
            <a:r>
              <a:rPr lang="en-US" b="1" dirty="0">
                <a:latin typeface="Montserrat" panose="00000500000000000000" pitchFamily="2" charset="0"/>
              </a:rPr>
              <a:t>profit margin </a:t>
            </a:r>
            <a:r>
              <a:rPr lang="en-US" dirty="0">
                <a:latin typeface="Montserrat" panose="00000500000000000000" pitchFamily="2" charset="0"/>
              </a:rPr>
              <a:t>shall be considered to be </a:t>
            </a:r>
            <a:r>
              <a:rPr lang="en-US" b="1" dirty="0">
                <a:latin typeface="Montserrat" panose="00000500000000000000" pitchFamily="2" charset="0"/>
              </a:rPr>
              <a:t>inclusive of tax.</a:t>
            </a:r>
            <a:endParaRPr lang="en-US" dirty="0">
              <a:latin typeface="Montserrat" panose="00000500000000000000" pitchFamily="2" charset="0"/>
            </a:endParaRPr>
          </a:p>
          <a:p>
            <a:pPr algn="just">
              <a:lnSpc>
                <a:spcPct val="150000"/>
              </a:lnSpc>
            </a:pPr>
            <a:r>
              <a:rPr lang="en-US" dirty="0">
                <a:latin typeface="Montserrat" panose="00000500000000000000" pitchFamily="2" charset="0"/>
              </a:rPr>
              <a:t>The </a:t>
            </a:r>
            <a:r>
              <a:rPr lang="en-US" b="1" dirty="0">
                <a:latin typeface="Montserrat" panose="00000500000000000000" pitchFamily="2" charset="0"/>
              </a:rPr>
              <a:t>Profit Margin Scheme</a:t>
            </a:r>
            <a:r>
              <a:rPr lang="en-US" dirty="0">
                <a:latin typeface="Montserrat" panose="00000500000000000000" pitchFamily="2" charset="0"/>
              </a:rPr>
              <a:t> applies exclusively to the supply of specified goods and is </a:t>
            </a:r>
            <a:r>
              <a:rPr lang="en-US" b="1" dirty="0">
                <a:latin typeface="Montserrat" panose="00000500000000000000" pitchFamily="2" charset="0"/>
              </a:rPr>
              <a:t>not available for services</a:t>
            </a:r>
            <a:r>
              <a:rPr lang="en-US" dirty="0">
                <a:latin typeface="Montserrat" panose="00000500000000000000" pitchFamily="2" charset="0"/>
              </a:rPr>
              <a:t>. </a:t>
            </a:r>
          </a:p>
          <a:p>
            <a:pPr algn="just"/>
            <a:endParaRPr lang="en-US" b="1" dirty="0">
              <a:latin typeface="Montserrat" panose="00000500000000000000" pitchFamily="2" charset="0"/>
            </a:endParaRPr>
          </a:p>
          <a:p>
            <a:pPr algn="just"/>
            <a:endParaRPr lang="en-US" dirty="0">
              <a:latin typeface="Montserrat" panose="00000500000000000000" pitchFamily="2" charset="0"/>
            </a:endParaRPr>
          </a:p>
        </p:txBody>
      </p:sp>
      <p:grpSp>
        <p:nvGrpSpPr>
          <p:cNvPr id="11" name="Group 10">
            <a:extLst>
              <a:ext uri="{FF2B5EF4-FFF2-40B4-BE49-F238E27FC236}">
                <a16:creationId xmlns:a16="http://schemas.microsoft.com/office/drawing/2014/main" id="{91A233A7-0721-C605-CACC-BAE03CC5FF13}"/>
              </a:ext>
            </a:extLst>
          </p:cNvPr>
          <p:cNvGrpSpPr/>
          <p:nvPr/>
        </p:nvGrpSpPr>
        <p:grpSpPr>
          <a:xfrm>
            <a:off x="1551008" y="3845991"/>
            <a:ext cx="12285026" cy="537617"/>
            <a:chOff x="1551008" y="3278245"/>
            <a:chExt cx="12285025" cy="349455"/>
          </a:xfrm>
        </p:grpSpPr>
        <p:sp>
          <p:nvSpPr>
            <p:cNvPr id="7" name="object 6">
              <a:extLst>
                <a:ext uri="{FF2B5EF4-FFF2-40B4-BE49-F238E27FC236}">
                  <a16:creationId xmlns:a16="http://schemas.microsoft.com/office/drawing/2014/main" id="{0681B8A4-32B8-344B-7C04-C1B2A407D05B}"/>
                </a:ext>
              </a:extLst>
            </p:cNvPr>
            <p:cNvSpPr txBox="1"/>
            <p:nvPr/>
          </p:nvSpPr>
          <p:spPr>
            <a:xfrm>
              <a:off x="1551008" y="3278245"/>
              <a:ext cx="9550278"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The Scheme is limited to the following categories of goods:</a:t>
              </a:r>
              <a:endParaRPr sz="2000" b="1" dirty="0">
                <a:solidFill>
                  <a:schemeClr val="bg1"/>
                </a:solidFill>
                <a:latin typeface="Montserrat" pitchFamily="2" charset="0"/>
                <a:cs typeface="Verdana"/>
              </a:endParaRPr>
            </a:p>
          </p:txBody>
        </p:sp>
        <p:sp>
          <p:nvSpPr>
            <p:cNvPr id="10" name="object 7">
              <a:extLst>
                <a:ext uri="{FF2B5EF4-FFF2-40B4-BE49-F238E27FC236}">
                  <a16:creationId xmlns:a16="http://schemas.microsoft.com/office/drawing/2014/main" id="{82698123-B50E-D099-0F38-4C9499B7FB5B}"/>
                </a:ext>
              </a:extLst>
            </p:cNvPr>
            <p:cNvSpPr/>
            <p:nvPr/>
          </p:nvSpPr>
          <p:spPr>
            <a:xfrm>
              <a:off x="3520916" y="3607485"/>
              <a:ext cx="10315117"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sp>
        <p:nvSpPr>
          <p:cNvPr id="12" name="TextBox 11">
            <a:extLst>
              <a:ext uri="{FF2B5EF4-FFF2-40B4-BE49-F238E27FC236}">
                <a16:creationId xmlns:a16="http://schemas.microsoft.com/office/drawing/2014/main" id="{03EAA3F1-EFA1-1DD6-D1A1-6BF2E0B3AA94}"/>
              </a:ext>
            </a:extLst>
          </p:cNvPr>
          <p:cNvSpPr txBox="1"/>
          <p:nvPr/>
        </p:nvSpPr>
        <p:spPr>
          <a:xfrm>
            <a:off x="1551008" y="4723044"/>
            <a:ext cx="12285025" cy="369332"/>
          </a:xfrm>
          <a:prstGeom prst="rect">
            <a:avLst/>
          </a:prstGeom>
          <a:noFill/>
        </p:spPr>
        <p:txBody>
          <a:bodyPr wrap="square" rtlCol="0">
            <a:spAutoFit/>
          </a:bodyPr>
          <a:lstStyle/>
          <a:p>
            <a:r>
              <a:rPr lang="en-US" dirty="0"/>
              <a:t>.</a:t>
            </a:r>
          </a:p>
        </p:txBody>
      </p:sp>
      <p:sp>
        <p:nvSpPr>
          <p:cNvPr id="13" name="TextBox 12">
            <a:extLst>
              <a:ext uri="{FF2B5EF4-FFF2-40B4-BE49-F238E27FC236}">
                <a16:creationId xmlns:a16="http://schemas.microsoft.com/office/drawing/2014/main" id="{9568671F-11F6-5613-38C6-54AC610E0CCA}"/>
              </a:ext>
            </a:extLst>
          </p:cNvPr>
          <p:cNvSpPr txBox="1"/>
          <p:nvPr/>
        </p:nvSpPr>
        <p:spPr>
          <a:xfrm>
            <a:off x="1551007" y="4529207"/>
            <a:ext cx="12285025" cy="4108817"/>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latin typeface="Montserrat" panose="00000500000000000000" pitchFamily="2" charset="0"/>
              </a:rPr>
              <a:t> Second-hand goods</a:t>
            </a:r>
            <a:r>
              <a:rPr lang="en-US" dirty="0">
                <a:latin typeface="Montserrat" panose="00000500000000000000" pitchFamily="2" charset="0"/>
              </a:rPr>
              <a:t>: Tangible movable items that can be reused either in their current condition or after repair.</a:t>
            </a:r>
          </a:p>
          <a:p>
            <a:pPr marL="285750" indent="-285750" algn="just">
              <a:buFont typeface="Arial" panose="020B0604020202020204" pitchFamily="34" charset="0"/>
              <a:buChar char="•"/>
            </a:pPr>
            <a:r>
              <a:rPr lang="en-US" b="1" dirty="0">
                <a:latin typeface="Montserrat" panose="00000500000000000000" pitchFamily="2" charset="0"/>
              </a:rPr>
              <a:t>Antiques</a:t>
            </a:r>
            <a:r>
              <a:rPr lang="en-US" dirty="0">
                <a:latin typeface="Montserrat" panose="00000500000000000000" pitchFamily="2" charset="0"/>
              </a:rPr>
              <a:t>: Goods that are more than </a:t>
            </a:r>
            <a:r>
              <a:rPr lang="en-US" b="1" dirty="0">
                <a:latin typeface="Montserrat" panose="00000500000000000000" pitchFamily="2" charset="0"/>
              </a:rPr>
              <a:t>50 years old</a:t>
            </a:r>
            <a:r>
              <a:rPr lang="en-US" dirty="0">
                <a:latin typeface="Montserrat" panose="00000500000000000000" pitchFamily="2" charset="0"/>
              </a:rPr>
              <a:t>.</a:t>
            </a:r>
          </a:p>
          <a:p>
            <a:pPr marL="285750" indent="-285750" algn="just">
              <a:lnSpc>
                <a:spcPct val="150000"/>
              </a:lnSpc>
              <a:buFont typeface="Arial" panose="020B0604020202020204" pitchFamily="34" charset="0"/>
              <a:buChar char="•"/>
            </a:pPr>
            <a:r>
              <a:rPr lang="en-US" b="1" dirty="0">
                <a:latin typeface="Montserrat" panose="00000500000000000000" pitchFamily="2" charset="0"/>
              </a:rPr>
              <a:t>Collectors’ items</a:t>
            </a:r>
            <a:r>
              <a:rPr lang="en-US" dirty="0">
                <a:latin typeface="Montserrat" panose="00000500000000000000" pitchFamily="2" charset="0"/>
              </a:rPr>
              <a:t>: Items such as </a:t>
            </a:r>
            <a:r>
              <a:rPr lang="en-US" b="1" dirty="0">
                <a:latin typeface="Montserrat" panose="00000500000000000000" pitchFamily="2" charset="0"/>
              </a:rPr>
              <a:t>stamps, coins, and currency</a:t>
            </a:r>
            <a:r>
              <a:rPr lang="en-US" dirty="0">
                <a:latin typeface="Montserrat" panose="00000500000000000000" pitchFamily="2" charset="0"/>
              </a:rPr>
              <a:t>.</a:t>
            </a:r>
          </a:p>
          <a:p>
            <a:pPr algn="just"/>
            <a:endParaRPr lang="en-US" dirty="0">
              <a:latin typeface="Montserrat" panose="00000500000000000000" pitchFamily="2" charset="0"/>
            </a:endParaRPr>
          </a:p>
          <a:p>
            <a:pPr algn="just"/>
            <a:r>
              <a:rPr lang="en-US" dirty="0">
                <a:latin typeface="Montserrat" panose="00000500000000000000" pitchFamily="2" charset="0"/>
              </a:rPr>
              <a:t>The application of the </a:t>
            </a:r>
            <a:r>
              <a:rPr lang="en-US" b="1" dirty="0">
                <a:latin typeface="Montserrat" panose="00000500000000000000" pitchFamily="2" charset="0"/>
              </a:rPr>
              <a:t>Profit Margin Scheme</a:t>
            </a:r>
            <a:r>
              <a:rPr lang="en-US" dirty="0">
                <a:latin typeface="Montserrat" panose="00000500000000000000" pitchFamily="2" charset="0"/>
              </a:rPr>
              <a:t> to a supply of goods is subject to the fulfillment of either of the following conditions:</a:t>
            </a:r>
          </a:p>
          <a:p>
            <a:pPr algn="just"/>
            <a:r>
              <a:rPr lang="en-US" dirty="0">
                <a:latin typeface="Montserrat" panose="00000500000000000000" pitchFamily="2" charset="0"/>
              </a:rPr>
              <a:t>A) The goods must be acquired from: </a:t>
            </a:r>
          </a:p>
          <a:p>
            <a:pPr marL="285750" indent="-285750" algn="just">
              <a:buFont typeface="Arial" panose="020B0604020202020204" pitchFamily="34" charset="0"/>
              <a:buChar char="•"/>
            </a:pPr>
            <a:r>
              <a:rPr lang="en-US" dirty="0">
                <a:latin typeface="Montserrat" panose="00000500000000000000" pitchFamily="2" charset="0"/>
              </a:rPr>
              <a:t>A person not registered for VAT; or </a:t>
            </a:r>
          </a:p>
          <a:p>
            <a:pPr marL="285750" indent="-285750" algn="just">
              <a:buFont typeface="Arial" panose="020B0604020202020204" pitchFamily="34" charset="0"/>
              <a:buChar char="•"/>
            </a:pPr>
            <a:r>
              <a:rPr lang="en-US" dirty="0">
                <a:latin typeface="Montserrat" panose="00000500000000000000" pitchFamily="2" charset="0"/>
              </a:rPr>
              <a:t>A taxable person who has supplied the goods under the Profit Margin Scheme; </a:t>
            </a:r>
          </a:p>
          <a:p>
            <a:pPr algn="just"/>
            <a:r>
              <a:rPr lang="en-US" b="1" dirty="0">
                <a:latin typeface="Montserrat" panose="00000500000000000000" pitchFamily="2" charset="0"/>
              </a:rPr>
              <a:t>OR</a:t>
            </a:r>
            <a:endParaRPr lang="en-US" dirty="0">
              <a:latin typeface="Montserrat" panose="00000500000000000000" pitchFamily="2" charset="0"/>
            </a:endParaRPr>
          </a:p>
          <a:p>
            <a:pPr algn="just"/>
            <a:r>
              <a:rPr lang="en-US" dirty="0">
                <a:latin typeface="Montserrat" panose="00000500000000000000" pitchFamily="2" charset="0"/>
              </a:rPr>
              <a:t>B) No input tax should have been recovered on the purchase of such goods.</a:t>
            </a:r>
          </a:p>
          <a:p>
            <a:pPr algn="just"/>
            <a:endParaRPr lang="en-US" dirty="0">
              <a:latin typeface="Montserrat" panose="00000500000000000000" pitchFamily="2" charset="0"/>
            </a:endParaRPr>
          </a:p>
          <a:p>
            <a:pPr algn="just"/>
            <a:endParaRPr lang="en-US" dirty="0">
              <a:latin typeface="Montserrat" panose="00000500000000000000" pitchFamily="2" charset="0"/>
            </a:endParaRPr>
          </a:p>
        </p:txBody>
      </p:sp>
      <p:sp>
        <p:nvSpPr>
          <p:cNvPr id="14" name="Slide Number Placeholder 13">
            <a:extLst>
              <a:ext uri="{FF2B5EF4-FFF2-40B4-BE49-F238E27FC236}">
                <a16:creationId xmlns:a16="http://schemas.microsoft.com/office/drawing/2014/main" id="{54471454-5A0D-DF67-EDFB-BB11FBA22C5B}"/>
              </a:ext>
            </a:extLst>
          </p:cNvPr>
          <p:cNvSpPr>
            <a:spLocks noGrp="1"/>
          </p:cNvSpPr>
          <p:nvPr>
            <p:ph type="sldNum" sz="quarter" idx="12"/>
          </p:nvPr>
        </p:nvSpPr>
        <p:spPr/>
        <p:txBody>
          <a:bodyPr/>
          <a:lstStyle/>
          <a:p>
            <a:fld id="{9EEF8FA0-0E28-45DA-A438-FD13269BAD6D}" type="slidenum">
              <a:rPr lang="en-US" smtClean="0"/>
              <a:t>47</a:t>
            </a:fld>
            <a:endParaRPr lang="en-US" dirty="0"/>
          </a:p>
        </p:txBody>
      </p:sp>
    </p:spTree>
    <p:extLst>
      <p:ext uri="{BB962C8B-B14F-4D97-AF65-F5344CB8AC3E}">
        <p14:creationId xmlns:p14="http://schemas.microsoft.com/office/powerpoint/2010/main" val="3715632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92DBA-EEAF-B6D3-21DE-5327B2C45746}"/>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E4FAC8AD-210A-E174-3E18-4C0039E5FA54}"/>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201A093D-6F77-C203-0D9B-17970E62064A}"/>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676016F9-2956-814E-50A3-4C62894A6800}"/>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F2F4890E-2CBE-28D1-B1BF-88CDA88A6C56}"/>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Applicability of Scheme</a:t>
            </a:r>
          </a:p>
        </p:txBody>
      </p:sp>
      <p:pic>
        <p:nvPicPr>
          <p:cNvPr id="5" name="Picture 4">
            <a:extLst>
              <a:ext uri="{FF2B5EF4-FFF2-40B4-BE49-F238E27FC236}">
                <a16:creationId xmlns:a16="http://schemas.microsoft.com/office/drawing/2014/main" id="{F2DB94E6-C859-CF37-5CE5-A51F08725714}"/>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131F008E-0089-515F-9AC0-A00CDFD10E4C}"/>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16">
            <a:extLst>
              <a:ext uri="{FF2B5EF4-FFF2-40B4-BE49-F238E27FC236}">
                <a16:creationId xmlns:a16="http://schemas.microsoft.com/office/drawing/2014/main" id="{8D822F24-4101-F30F-801D-9653A9EC8B6A}"/>
              </a:ext>
            </a:extLst>
          </p:cNvPr>
          <p:cNvSpPr txBox="1"/>
          <p:nvPr/>
        </p:nvSpPr>
        <p:spPr>
          <a:xfrm>
            <a:off x="1640714" y="1630939"/>
            <a:ext cx="12145624" cy="6963295"/>
          </a:xfrm>
          <a:prstGeom prst="rect">
            <a:avLst/>
          </a:prstGeom>
          <a:solidFill>
            <a:srgbClr val="000000">
              <a:alpha val="0"/>
            </a:srgbClr>
          </a:solidFill>
        </p:spPr>
        <p:txBody>
          <a:bodyPr lIns="0" tIns="0" rIns="0" bIns="0" rtlCol="0" anchor="t"/>
          <a:lstStyle/>
          <a:p>
            <a:pPr marL="285750" indent="-285750" algn="just">
              <a:lnSpc>
                <a:spcPct val="150000"/>
              </a:lnSpc>
              <a:buFont typeface="Arial" panose="020B0604020202020204" pitchFamily="34" charset="0"/>
              <a:buChar char="•"/>
            </a:pPr>
            <a:r>
              <a:rPr lang="en-US" sz="2000" dirty="0">
                <a:latin typeface="Montserrat" panose="00000500000000000000" pitchFamily="2" charset="0"/>
              </a:rPr>
              <a:t>The Profit Margin Scheme generally applies to </a:t>
            </a:r>
            <a:r>
              <a:rPr lang="en-US" sz="2000" b="1" dirty="0">
                <a:latin typeface="Montserrat" panose="00000500000000000000" pitchFamily="2" charset="0"/>
              </a:rPr>
              <a:t>second-hand goods </a:t>
            </a:r>
            <a:r>
              <a:rPr lang="en-US" sz="2000" dirty="0">
                <a:latin typeface="Montserrat" panose="00000500000000000000" pitchFamily="2" charset="0"/>
              </a:rPr>
              <a:t>on which </a:t>
            </a:r>
            <a:r>
              <a:rPr lang="en-US" sz="2000" b="1" dirty="0">
                <a:latin typeface="Montserrat" panose="00000500000000000000" pitchFamily="2" charset="0"/>
              </a:rPr>
              <a:t>VAT</a:t>
            </a:r>
            <a:r>
              <a:rPr lang="en-US" sz="2000" dirty="0">
                <a:latin typeface="Montserrat" panose="00000500000000000000" pitchFamily="2" charset="0"/>
              </a:rPr>
              <a:t> has already been </a:t>
            </a:r>
            <a:r>
              <a:rPr lang="en-US" sz="2000" b="1" dirty="0">
                <a:latin typeface="Montserrat" panose="00000500000000000000" pitchFamily="2" charset="0"/>
              </a:rPr>
              <a:t>charged</a:t>
            </a:r>
            <a:r>
              <a:rPr lang="en-US" sz="2000" dirty="0">
                <a:latin typeface="Montserrat" panose="00000500000000000000" pitchFamily="2" charset="0"/>
              </a:rPr>
              <a:t> at the time of their </a:t>
            </a:r>
            <a:r>
              <a:rPr lang="en-US" sz="2000" b="1" dirty="0">
                <a:latin typeface="Montserrat" panose="00000500000000000000" pitchFamily="2" charset="0"/>
              </a:rPr>
              <a:t>initial supply</a:t>
            </a:r>
            <a:r>
              <a:rPr lang="en-US" sz="2000" dirty="0">
                <a:latin typeface="Montserrat" panose="00000500000000000000" pitchFamily="2" charset="0"/>
              </a:rPr>
              <a:t>. These goods are often </a:t>
            </a:r>
            <a:r>
              <a:rPr lang="en-US" sz="2000" b="1" dirty="0">
                <a:latin typeface="Montserrat" panose="00000500000000000000" pitchFamily="2" charset="0"/>
              </a:rPr>
              <a:t>acquired by registered dealers from unregistered individuals</a:t>
            </a:r>
            <a:r>
              <a:rPr lang="en-US" sz="2000" dirty="0">
                <a:latin typeface="Montserrat" panose="00000500000000000000" pitchFamily="2" charset="0"/>
              </a:rPr>
              <a:t>, meaning </a:t>
            </a:r>
            <a:r>
              <a:rPr lang="en-US" sz="2000" b="1" dirty="0">
                <a:latin typeface="Montserrat" panose="00000500000000000000" pitchFamily="2" charset="0"/>
              </a:rPr>
              <a:t>no VAT is charged on purchase </a:t>
            </a:r>
            <a:r>
              <a:rPr lang="en-US" sz="2000" dirty="0">
                <a:latin typeface="Montserrat" panose="00000500000000000000" pitchFamily="2" charset="0"/>
              </a:rPr>
              <a:t>and consequently </a:t>
            </a:r>
            <a:r>
              <a:rPr lang="en-US" sz="2000" b="1" dirty="0">
                <a:latin typeface="Montserrat" panose="00000500000000000000" pitchFamily="2" charset="0"/>
              </a:rPr>
              <a:t>no input tax can be recovered</a:t>
            </a:r>
            <a:r>
              <a:rPr lang="en-US" sz="2000" dirty="0">
                <a:latin typeface="Montserrat" panose="00000500000000000000" pitchFamily="2" charset="0"/>
              </a:rPr>
              <a:t>.</a:t>
            </a:r>
          </a:p>
          <a:p>
            <a:pPr marL="285750" indent="-285750" algn="just">
              <a:lnSpc>
                <a:spcPct val="150000"/>
              </a:lnSpc>
              <a:buFont typeface="Arial" panose="020B0604020202020204" pitchFamily="34" charset="0"/>
              <a:buChar char="•"/>
            </a:pPr>
            <a:r>
              <a:rPr lang="en-US" sz="2000" dirty="0">
                <a:latin typeface="Montserrat" panose="00000500000000000000" pitchFamily="2" charset="0"/>
              </a:rPr>
              <a:t>In such cases, </a:t>
            </a:r>
            <a:r>
              <a:rPr lang="en-US" sz="2000" b="1" dirty="0">
                <a:latin typeface="Montserrat" panose="00000500000000000000" pitchFamily="2" charset="0"/>
              </a:rPr>
              <a:t>taxing the full resale value </a:t>
            </a:r>
            <a:r>
              <a:rPr lang="en-US" sz="2000" dirty="0">
                <a:latin typeface="Montserrat" panose="00000500000000000000" pitchFamily="2" charset="0"/>
              </a:rPr>
              <a:t>would effectively </a:t>
            </a:r>
            <a:r>
              <a:rPr lang="en-US" sz="2000" b="1" dirty="0">
                <a:latin typeface="Montserrat" panose="00000500000000000000" pitchFamily="2" charset="0"/>
              </a:rPr>
              <a:t>result in double taxation</a:t>
            </a:r>
            <a:r>
              <a:rPr lang="en-US" sz="2000" dirty="0">
                <a:latin typeface="Montserrat" panose="00000500000000000000" pitchFamily="2" charset="0"/>
              </a:rPr>
              <a:t>. To address this, the scheme allows </a:t>
            </a:r>
            <a:r>
              <a:rPr lang="en-US" sz="2000" b="1" dirty="0">
                <a:latin typeface="Montserrat" panose="00000500000000000000" pitchFamily="2" charset="0"/>
              </a:rPr>
              <a:t>VAT</a:t>
            </a:r>
            <a:r>
              <a:rPr lang="en-US" sz="2000" dirty="0">
                <a:latin typeface="Montserrat" panose="00000500000000000000" pitchFamily="2" charset="0"/>
              </a:rPr>
              <a:t> to be applied only </a:t>
            </a:r>
            <a:r>
              <a:rPr lang="en-US" sz="2000" b="1" dirty="0">
                <a:latin typeface="Montserrat" panose="00000500000000000000" pitchFamily="2" charset="0"/>
              </a:rPr>
              <a:t>on the margin (profit)</a:t>
            </a:r>
            <a:r>
              <a:rPr lang="en-US" sz="2000" dirty="0">
                <a:latin typeface="Montserrat" panose="00000500000000000000" pitchFamily="2" charset="0"/>
              </a:rPr>
              <a:t> earned on the sale, rather than on the entire selling price.</a:t>
            </a:r>
          </a:p>
          <a:p>
            <a:pPr marL="285750" indent="-285750" algn="just">
              <a:lnSpc>
                <a:spcPct val="150000"/>
              </a:lnSpc>
              <a:buFont typeface="Arial" panose="020B0604020202020204" pitchFamily="34" charset="0"/>
              <a:buChar char="•"/>
            </a:pPr>
            <a:r>
              <a:rPr lang="en-US" sz="2000" dirty="0">
                <a:latin typeface="Montserrat" panose="00000500000000000000" pitchFamily="2" charset="0"/>
              </a:rPr>
              <a:t>In certain situations, a registered second-hand goods dealer may </a:t>
            </a:r>
            <a:r>
              <a:rPr lang="en-US" sz="2000" b="1" dirty="0">
                <a:latin typeface="Montserrat" panose="00000500000000000000" pitchFamily="2" charset="0"/>
              </a:rPr>
              <a:t>acquire used goods from another registered supplier</a:t>
            </a:r>
            <a:r>
              <a:rPr lang="en-US" sz="2000" dirty="0">
                <a:latin typeface="Montserrat" panose="00000500000000000000" pitchFamily="2" charset="0"/>
              </a:rPr>
              <a:t>, in which case VAT is charged on the purchase.</a:t>
            </a:r>
          </a:p>
          <a:p>
            <a:pPr marL="285750" indent="-285750" algn="just">
              <a:lnSpc>
                <a:spcPct val="150000"/>
              </a:lnSpc>
              <a:buFont typeface="Arial" panose="020B0604020202020204" pitchFamily="34" charset="0"/>
              <a:buChar char="•"/>
            </a:pPr>
            <a:r>
              <a:rPr lang="en-US" sz="2000" dirty="0">
                <a:latin typeface="Montserrat" panose="00000500000000000000" pitchFamily="2" charset="0"/>
              </a:rPr>
              <a:t>If the </a:t>
            </a:r>
            <a:r>
              <a:rPr lang="en-US" sz="2000" b="1" dirty="0">
                <a:latin typeface="Montserrat" panose="00000500000000000000" pitchFamily="2" charset="0"/>
              </a:rPr>
              <a:t>dealer</a:t>
            </a:r>
            <a:r>
              <a:rPr lang="en-US" sz="2000" dirty="0">
                <a:latin typeface="Montserrat" panose="00000500000000000000" pitchFamily="2" charset="0"/>
              </a:rPr>
              <a:t> subsequently </a:t>
            </a:r>
            <a:r>
              <a:rPr lang="en-US" sz="2000" b="1" dirty="0">
                <a:latin typeface="Montserrat" panose="00000500000000000000" pitchFamily="2" charset="0"/>
              </a:rPr>
              <a:t>applies</a:t>
            </a:r>
            <a:r>
              <a:rPr lang="en-US" sz="2000" dirty="0">
                <a:latin typeface="Montserrat" panose="00000500000000000000" pitchFamily="2" charset="0"/>
              </a:rPr>
              <a:t> the </a:t>
            </a:r>
            <a:r>
              <a:rPr lang="en-US" sz="2000" b="1" dirty="0">
                <a:latin typeface="Montserrat" panose="00000500000000000000" pitchFamily="2" charset="0"/>
              </a:rPr>
              <a:t>Profit Margin Scheme</a:t>
            </a:r>
            <a:r>
              <a:rPr lang="en-US" sz="2000" dirty="0">
                <a:latin typeface="Montserrat" panose="00000500000000000000" pitchFamily="2" charset="0"/>
              </a:rPr>
              <a:t> on resale, the </a:t>
            </a:r>
            <a:r>
              <a:rPr lang="en-US" sz="2000" b="1" dirty="0">
                <a:latin typeface="Montserrat" panose="00000500000000000000" pitchFamily="2" charset="0"/>
              </a:rPr>
              <a:t>input VAT </a:t>
            </a:r>
            <a:r>
              <a:rPr lang="en-US" sz="2000" dirty="0">
                <a:latin typeface="Montserrat" panose="00000500000000000000" pitchFamily="2" charset="0"/>
              </a:rPr>
              <a:t>incurred on such purchase </a:t>
            </a:r>
            <a:r>
              <a:rPr lang="en-US" sz="2000" b="1" dirty="0">
                <a:latin typeface="Montserrat" panose="00000500000000000000" pitchFamily="2" charset="0"/>
              </a:rPr>
              <a:t>cannot be recovered</a:t>
            </a:r>
            <a:r>
              <a:rPr lang="en-US" sz="2000" dirty="0">
                <a:latin typeface="Montserrat" panose="00000500000000000000" pitchFamily="2" charset="0"/>
              </a:rPr>
              <a:t>. </a:t>
            </a:r>
            <a:r>
              <a:rPr lang="en-US" sz="2000" b="1" dirty="0">
                <a:latin typeface="Montserrat" panose="00000500000000000000" pitchFamily="2" charset="0"/>
              </a:rPr>
              <a:t>Conversely,</a:t>
            </a:r>
            <a:r>
              <a:rPr lang="en-US" sz="2000" dirty="0">
                <a:latin typeface="Montserrat" panose="00000500000000000000" pitchFamily="2" charset="0"/>
              </a:rPr>
              <a:t> if the dealer does not opt for the margin scheme, the </a:t>
            </a:r>
            <a:r>
              <a:rPr lang="en-US" sz="2000" b="1" dirty="0">
                <a:latin typeface="Montserrat" panose="00000500000000000000" pitchFamily="2" charset="0"/>
              </a:rPr>
              <a:t>input VAT paid</a:t>
            </a:r>
            <a:r>
              <a:rPr lang="en-US" sz="2000" dirty="0">
                <a:latin typeface="Montserrat" panose="00000500000000000000" pitchFamily="2" charset="0"/>
              </a:rPr>
              <a:t> on acquisition </a:t>
            </a:r>
            <a:r>
              <a:rPr lang="en-US" sz="2000" b="1" dirty="0">
                <a:latin typeface="Montserrat" panose="00000500000000000000" pitchFamily="2" charset="0"/>
              </a:rPr>
              <a:t>remains recoverable</a:t>
            </a:r>
            <a:r>
              <a:rPr lang="en-US" sz="2000" dirty="0">
                <a:latin typeface="Montserrat" panose="00000500000000000000" pitchFamily="2" charset="0"/>
              </a:rPr>
              <a:t> in accordance with normal VAT rules.</a:t>
            </a:r>
          </a:p>
        </p:txBody>
      </p:sp>
      <p:sp>
        <p:nvSpPr>
          <p:cNvPr id="7" name="Slide Number Placeholder 6">
            <a:extLst>
              <a:ext uri="{FF2B5EF4-FFF2-40B4-BE49-F238E27FC236}">
                <a16:creationId xmlns:a16="http://schemas.microsoft.com/office/drawing/2014/main" id="{0184E8D0-8B84-1B8D-7541-8EA3CE0FB693}"/>
              </a:ext>
            </a:extLst>
          </p:cNvPr>
          <p:cNvSpPr>
            <a:spLocks noGrp="1"/>
          </p:cNvSpPr>
          <p:nvPr>
            <p:ph type="sldNum" sz="quarter" idx="12"/>
          </p:nvPr>
        </p:nvSpPr>
        <p:spPr/>
        <p:txBody>
          <a:bodyPr/>
          <a:lstStyle/>
          <a:p>
            <a:fld id="{9EEF8FA0-0E28-45DA-A438-FD13269BAD6D}" type="slidenum">
              <a:rPr lang="en-US" smtClean="0"/>
              <a:t>48</a:t>
            </a:fld>
            <a:endParaRPr lang="en-US" dirty="0"/>
          </a:p>
        </p:txBody>
      </p:sp>
    </p:spTree>
    <p:extLst>
      <p:ext uri="{BB962C8B-B14F-4D97-AF65-F5344CB8AC3E}">
        <p14:creationId xmlns:p14="http://schemas.microsoft.com/office/powerpoint/2010/main" val="695060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C5F5-248B-CFFA-6B79-389AFAC84D9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3535626-40F2-345D-3223-C59F2D0136F4}"/>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DF427ABA-2479-1962-61EC-9C320E1A1A32}"/>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B80A9A2E-E405-8D2C-D086-777BE9E7816E}"/>
              </a:ext>
            </a:extLst>
          </p:cNvPr>
          <p:cNvSpPr txBox="1">
            <a:spLocks/>
          </p:cNvSpPr>
          <p:nvPr/>
        </p:nvSpPr>
        <p:spPr>
          <a:xfrm>
            <a:off x="2676698" y="3092725"/>
            <a:ext cx="8329352" cy="2044149"/>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Excess Recoverable Tax</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CF01B203-720C-6A0D-CE43-98F4560D4B34}"/>
              </a:ext>
            </a:extLst>
          </p:cNvPr>
          <p:cNvSpPr>
            <a:spLocks noGrp="1"/>
          </p:cNvSpPr>
          <p:nvPr>
            <p:ph type="sldNum" sz="quarter" idx="12"/>
          </p:nvPr>
        </p:nvSpPr>
        <p:spPr/>
        <p:txBody>
          <a:bodyPr/>
          <a:lstStyle/>
          <a:p>
            <a:fld id="{9EEF8FA0-0E28-45DA-A438-FD13269BAD6D}" type="slidenum">
              <a:rPr lang="en-US" smtClean="0"/>
              <a:t>49</a:t>
            </a:fld>
            <a:endParaRPr lang="en-US" dirty="0"/>
          </a:p>
        </p:txBody>
      </p:sp>
    </p:spTree>
    <p:extLst>
      <p:ext uri="{BB962C8B-B14F-4D97-AF65-F5344CB8AC3E}">
        <p14:creationId xmlns:p14="http://schemas.microsoft.com/office/powerpoint/2010/main" val="1571583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8FD29-A042-DA51-9423-31D8056A9D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B007A4E-32A3-A8F1-B772-FF062BA15B6E}"/>
              </a:ext>
            </a:extLst>
          </p:cNvPr>
          <p:cNvSpPr/>
          <p:nvPr/>
        </p:nvSpPr>
        <p:spPr>
          <a:xfrm>
            <a:off x="0" y="0"/>
            <a:ext cx="1040564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600" dirty="0">
              <a:latin typeface="Montserrat" panose="00000500000000000000" pitchFamily="2" charset="0"/>
            </a:endParaRPr>
          </a:p>
        </p:txBody>
      </p:sp>
      <p:sp>
        <p:nvSpPr>
          <p:cNvPr id="3" name="Rectangle 2">
            <a:extLst>
              <a:ext uri="{FF2B5EF4-FFF2-40B4-BE49-F238E27FC236}">
                <a16:creationId xmlns:a16="http://schemas.microsoft.com/office/drawing/2014/main" id="{FDA98C20-0216-5E90-CFD2-93EB4812C5E5}"/>
              </a:ext>
            </a:extLst>
          </p:cNvPr>
          <p:cNvSpPr/>
          <p:nvPr/>
        </p:nvSpPr>
        <p:spPr>
          <a:xfrm>
            <a:off x="10625557" y="802"/>
            <a:ext cx="41669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2">
            <a:extLst>
              <a:ext uri="{FF2B5EF4-FFF2-40B4-BE49-F238E27FC236}">
                <a16:creationId xmlns:a16="http://schemas.microsoft.com/office/drawing/2014/main" id="{A895BEE5-8029-7DBC-8BE8-2937051D07D2}"/>
              </a:ext>
            </a:extLst>
          </p:cNvPr>
          <p:cNvSpPr txBox="1">
            <a:spLocks/>
          </p:cNvSpPr>
          <p:nvPr/>
        </p:nvSpPr>
        <p:spPr>
          <a:xfrm>
            <a:off x="315884" y="456450"/>
            <a:ext cx="9996516"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chemeClr val="bg1"/>
                </a:solidFill>
                <a:latin typeface="Montserrat" pitchFamily="2" charset="0"/>
              </a:rPr>
              <a:t>No VAT</a:t>
            </a:r>
          </a:p>
        </p:txBody>
      </p:sp>
      <p:pic>
        <p:nvPicPr>
          <p:cNvPr id="5" name="Picture 4">
            <a:extLst>
              <a:ext uri="{FF2B5EF4-FFF2-40B4-BE49-F238E27FC236}">
                <a16:creationId xmlns:a16="http://schemas.microsoft.com/office/drawing/2014/main" id="{0ADF56B7-AAB6-7CBC-B802-A63C1937D2F7}"/>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7" name="TextBox 6">
            <a:extLst>
              <a:ext uri="{FF2B5EF4-FFF2-40B4-BE49-F238E27FC236}">
                <a16:creationId xmlns:a16="http://schemas.microsoft.com/office/drawing/2014/main" id="{1CD6CF58-5F41-AB4D-B46B-5E98F79C72F7}"/>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8" name="TextBox 7">
            <a:extLst>
              <a:ext uri="{FF2B5EF4-FFF2-40B4-BE49-F238E27FC236}">
                <a16:creationId xmlns:a16="http://schemas.microsoft.com/office/drawing/2014/main" id="{072EBECA-9C4C-BCB7-FBF4-23820697125C}"/>
              </a:ext>
            </a:extLst>
          </p:cNvPr>
          <p:cNvSpPr txBox="1"/>
          <p:nvPr/>
        </p:nvSpPr>
        <p:spPr>
          <a:xfrm>
            <a:off x="344134" y="1763977"/>
            <a:ext cx="13504869" cy="1477328"/>
          </a:xfrm>
          <a:prstGeom prst="rect">
            <a:avLst/>
          </a:prstGeom>
          <a:noFill/>
        </p:spPr>
        <p:txBody>
          <a:bodyPr wrap="square">
            <a:spAutoFit/>
          </a:bodyPr>
          <a:lstStyle/>
          <a:p>
            <a:pPr>
              <a:lnSpc>
                <a:spcPct val="150000"/>
              </a:lnSpc>
            </a:pPr>
            <a:r>
              <a:rPr lang="en-US" sz="2000" dirty="0">
                <a:latin typeface="Montserrat" panose="00000500000000000000" pitchFamily="2" charset="0"/>
              </a:rPr>
              <a:t>VAT will not be charged on a supply in three distinct situations: </a:t>
            </a:r>
          </a:p>
          <a:p>
            <a:pPr marL="285750" indent="-285750">
              <a:buFont typeface="Arial" panose="020B0604020202020204" pitchFamily="34" charset="0"/>
              <a:buChar char="•"/>
            </a:pPr>
            <a:r>
              <a:rPr lang="en-US" sz="2000" dirty="0">
                <a:latin typeface="Montserrat" panose="00000500000000000000" pitchFamily="2" charset="0"/>
              </a:rPr>
              <a:t>where the supply is zero-rated, </a:t>
            </a:r>
          </a:p>
          <a:p>
            <a:pPr marL="285750" indent="-285750">
              <a:buFont typeface="Arial" panose="020B0604020202020204" pitchFamily="34" charset="0"/>
              <a:buChar char="•"/>
            </a:pPr>
            <a:r>
              <a:rPr lang="en-US" sz="2000" dirty="0">
                <a:latin typeface="Montserrat" panose="00000500000000000000" pitchFamily="2" charset="0"/>
              </a:rPr>
              <a:t>where it qualifies as an exempt supply, or </a:t>
            </a:r>
          </a:p>
          <a:p>
            <a:pPr marL="285750" indent="-285750">
              <a:buFont typeface="Arial" panose="020B0604020202020204" pitchFamily="34" charset="0"/>
              <a:buChar char="•"/>
            </a:pPr>
            <a:r>
              <a:rPr lang="en-US" sz="2000" dirty="0">
                <a:latin typeface="Montserrat" panose="00000500000000000000" pitchFamily="2" charset="0"/>
              </a:rPr>
              <a:t>where it falls outside the scope of UAE VAT. </a:t>
            </a:r>
          </a:p>
        </p:txBody>
      </p:sp>
      <p:graphicFrame>
        <p:nvGraphicFramePr>
          <p:cNvPr id="31" name="Diagram 30">
            <a:extLst>
              <a:ext uri="{FF2B5EF4-FFF2-40B4-BE49-F238E27FC236}">
                <a16:creationId xmlns:a16="http://schemas.microsoft.com/office/drawing/2014/main" id="{4BEDC492-FA03-7F47-4F87-BB91E90F2553}"/>
              </a:ext>
            </a:extLst>
          </p:cNvPr>
          <p:cNvGraphicFramePr/>
          <p:nvPr>
            <p:extLst>
              <p:ext uri="{D42A27DB-BD31-4B8C-83A1-F6EECF244321}">
                <p14:modId xmlns:p14="http://schemas.microsoft.com/office/powerpoint/2010/main" val="828099848"/>
              </p:ext>
            </p:extLst>
          </p:nvPr>
        </p:nvGraphicFramePr>
        <p:xfrm>
          <a:off x="344134" y="3432187"/>
          <a:ext cx="13504869" cy="4566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DB574EE6-D129-BFEA-7EC0-3E8FA1AD0863}"/>
              </a:ext>
            </a:extLst>
          </p:cNvPr>
          <p:cNvSpPr>
            <a:spLocks noGrp="1"/>
          </p:cNvSpPr>
          <p:nvPr>
            <p:ph type="sldNum" sz="quarter" idx="12"/>
          </p:nvPr>
        </p:nvSpPr>
        <p:spPr/>
        <p:txBody>
          <a:bodyPr/>
          <a:lstStyle/>
          <a:p>
            <a:fld id="{9EEF8FA0-0E28-45DA-A438-FD13269BAD6D}" type="slidenum">
              <a:rPr lang="en-US" smtClean="0"/>
              <a:t>5</a:t>
            </a:fld>
            <a:endParaRPr lang="en-US" dirty="0"/>
          </a:p>
        </p:txBody>
      </p:sp>
    </p:spTree>
    <p:extLst>
      <p:ext uri="{BB962C8B-B14F-4D97-AF65-F5344CB8AC3E}">
        <p14:creationId xmlns:p14="http://schemas.microsoft.com/office/powerpoint/2010/main" val="849832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B0881-8106-9235-F696-364FC22FFB6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175232E-2FFD-4DD8-F0AA-CC6E513EEE46}"/>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35E630C7-B2E4-D44D-4A29-F2F58D2482B3}"/>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B6A2A2CA-81CA-8504-94A6-D4D1A7586A40}"/>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4DBBF3EF-D8B6-802A-758A-257D0B4B3350}"/>
              </a:ext>
            </a:extLst>
          </p:cNvPr>
          <p:cNvSpPr txBox="1">
            <a:spLocks/>
          </p:cNvSpPr>
          <p:nvPr/>
        </p:nvSpPr>
        <p:spPr>
          <a:xfrm>
            <a:off x="1551008" y="456450"/>
            <a:ext cx="12288084"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When Will I Receive My VAT Refund?</a:t>
            </a:r>
            <a:endParaRPr lang="en-IN" sz="3200" b="1" dirty="0">
              <a:solidFill>
                <a:srgbClr val="00843D"/>
              </a:solidFill>
              <a:latin typeface="Montserrat" pitchFamily="2" charset="0"/>
            </a:endParaRPr>
          </a:p>
        </p:txBody>
      </p:sp>
      <p:pic>
        <p:nvPicPr>
          <p:cNvPr id="5" name="Picture 4">
            <a:extLst>
              <a:ext uri="{FF2B5EF4-FFF2-40B4-BE49-F238E27FC236}">
                <a16:creationId xmlns:a16="http://schemas.microsoft.com/office/drawing/2014/main" id="{0A4B7E36-2E6E-A698-040C-FC53EEA0DED7}"/>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FF06BF80-D4C5-3C9D-70B8-95431C304E47}"/>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10" name="TextBox 16">
            <a:extLst>
              <a:ext uri="{FF2B5EF4-FFF2-40B4-BE49-F238E27FC236}">
                <a16:creationId xmlns:a16="http://schemas.microsoft.com/office/drawing/2014/main" id="{328C9126-9D4E-B728-9C67-AA38AC9FD361}"/>
              </a:ext>
            </a:extLst>
          </p:cNvPr>
          <p:cNvSpPr txBox="1"/>
          <p:nvPr/>
        </p:nvSpPr>
        <p:spPr>
          <a:xfrm>
            <a:off x="1551008" y="1807599"/>
            <a:ext cx="12288084" cy="2154540"/>
          </a:xfrm>
          <a:prstGeom prst="rect">
            <a:avLst/>
          </a:prstGeom>
          <a:solidFill>
            <a:srgbClr val="000000">
              <a:alpha val="0"/>
            </a:srgbClr>
          </a:solidFill>
        </p:spPr>
        <p:txBody>
          <a:bodyPr lIns="0" tIns="0" rIns="0" bIns="0" rtlCol="0" anchor="t"/>
          <a:lstStyle/>
          <a:p>
            <a:pPr algn="just">
              <a:lnSpc>
                <a:spcPts val="2200"/>
              </a:lnSpc>
            </a:pPr>
            <a:r>
              <a:rPr lang="en-US" dirty="0">
                <a:latin typeface="Montserrat" panose="00000500000000000000" pitchFamily="2" charset="0"/>
              </a:rPr>
              <a:t>If your recoverable input tax exceeds your output tax, you may either:</a:t>
            </a:r>
          </a:p>
          <a:p>
            <a:pPr marL="285750" indent="-285750" algn="just">
              <a:lnSpc>
                <a:spcPts val="2200"/>
              </a:lnSpc>
              <a:buFont typeface="Arial" panose="020B0604020202020204" pitchFamily="34" charset="0"/>
              <a:buChar char="•"/>
            </a:pPr>
            <a:r>
              <a:rPr lang="en-US" dirty="0">
                <a:latin typeface="Montserrat" panose="00000500000000000000" pitchFamily="2" charset="0"/>
              </a:rPr>
              <a:t>Carry forward the excess and offset it against future VAT liabilities or administrative penalties; or </a:t>
            </a:r>
          </a:p>
          <a:p>
            <a:pPr marL="285750" indent="-285750" algn="just">
              <a:lnSpc>
                <a:spcPts val="2200"/>
              </a:lnSpc>
              <a:buFont typeface="Arial" panose="020B0604020202020204" pitchFamily="34" charset="0"/>
              <a:buChar char="•"/>
            </a:pPr>
            <a:r>
              <a:rPr lang="en-US" dirty="0">
                <a:latin typeface="Montserrat" panose="00000500000000000000" pitchFamily="2" charset="0"/>
              </a:rPr>
              <a:t>Apply for a refund of the excess amount through your VAT return. </a:t>
            </a:r>
          </a:p>
          <a:p>
            <a:pPr algn="just">
              <a:lnSpc>
                <a:spcPts val="2200"/>
              </a:lnSpc>
            </a:pPr>
            <a:endParaRPr lang="en-US" dirty="0">
              <a:latin typeface="Montserrat" panose="00000500000000000000" pitchFamily="2" charset="0"/>
            </a:endParaRPr>
          </a:p>
          <a:p>
            <a:pPr algn="just">
              <a:lnSpc>
                <a:spcPts val="2200"/>
              </a:lnSpc>
            </a:pPr>
            <a:r>
              <a:rPr lang="en-US" dirty="0">
                <a:latin typeface="Montserrat" panose="00000500000000000000" pitchFamily="2" charset="0"/>
              </a:rPr>
              <a:t>To request a refund, select </a:t>
            </a:r>
            <a:r>
              <a:rPr lang="en-US" b="1" dirty="0">
                <a:latin typeface="Montserrat" panose="00000500000000000000" pitchFamily="2" charset="0"/>
              </a:rPr>
              <a:t>“Yes”</a:t>
            </a:r>
            <a:r>
              <a:rPr lang="en-US" dirty="0">
                <a:latin typeface="Montserrat" panose="00000500000000000000" pitchFamily="2" charset="0"/>
              </a:rPr>
              <a:t> in the refund section of the VAT return. You will then be directed to complete the refund application.</a:t>
            </a:r>
          </a:p>
          <a:p>
            <a:pPr algn="just">
              <a:lnSpc>
                <a:spcPts val="2200"/>
              </a:lnSpc>
            </a:pPr>
            <a:endParaRPr lang="en-US" b="1" dirty="0">
              <a:latin typeface="Montserrat" panose="00000500000000000000" pitchFamily="2" charset="0"/>
            </a:endParaRPr>
          </a:p>
          <a:p>
            <a:pPr algn="just">
              <a:lnSpc>
                <a:spcPts val="2200"/>
              </a:lnSpc>
            </a:pPr>
            <a:endParaRPr lang="en-US" dirty="0">
              <a:latin typeface="Montserrat" panose="00000500000000000000" pitchFamily="2" charset="0"/>
            </a:endParaRPr>
          </a:p>
        </p:txBody>
      </p:sp>
      <p:grpSp>
        <p:nvGrpSpPr>
          <p:cNvPr id="9" name="Group 8">
            <a:extLst>
              <a:ext uri="{FF2B5EF4-FFF2-40B4-BE49-F238E27FC236}">
                <a16:creationId xmlns:a16="http://schemas.microsoft.com/office/drawing/2014/main" id="{D8739600-F2C9-C160-CE68-B959FA925902}"/>
              </a:ext>
            </a:extLst>
          </p:cNvPr>
          <p:cNvGrpSpPr/>
          <p:nvPr/>
        </p:nvGrpSpPr>
        <p:grpSpPr>
          <a:xfrm>
            <a:off x="1551008" y="4014890"/>
            <a:ext cx="12288084" cy="420347"/>
            <a:chOff x="1610584" y="4027045"/>
            <a:chExt cx="10708878" cy="349455"/>
          </a:xfrm>
        </p:grpSpPr>
        <p:sp>
          <p:nvSpPr>
            <p:cNvPr id="7" name="object 6">
              <a:extLst>
                <a:ext uri="{FF2B5EF4-FFF2-40B4-BE49-F238E27FC236}">
                  <a16:creationId xmlns:a16="http://schemas.microsoft.com/office/drawing/2014/main" id="{C1F25F1C-7958-A316-B924-1AA4305152D5}"/>
                </a:ext>
              </a:extLst>
            </p:cNvPr>
            <p:cNvSpPr txBox="1"/>
            <p:nvPr/>
          </p:nvSpPr>
          <p:spPr>
            <a:xfrm>
              <a:off x="1610584" y="4027045"/>
              <a:ext cx="6193546"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Time Limits for Refund Applications:</a:t>
              </a:r>
              <a:endParaRPr sz="2000" b="1" dirty="0">
                <a:solidFill>
                  <a:schemeClr val="bg1"/>
                </a:solidFill>
                <a:latin typeface="Montserrat" pitchFamily="2" charset="0"/>
                <a:cs typeface="Verdana"/>
              </a:endParaRPr>
            </a:p>
          </p:txBody>
        </p:sp>
        <p:cxnSp>
          <p:nvCxnSpPr>
            <p:cNvPr id="11" name="Straight Connector 10">
              <a:extLst>
                <a:ext uri="{FF2B5EF4-FFF2-40B4-BE49-F238E27FC236}">
                  <a16:creationId xmlns:a16="http://schemas.microsoft.com/office/drawing/2014/main" id="{E2E59163-7C18-C27D-E8A0-EF2D6CE81D1B}"/>
                </a:ext>
              </a:extLst>
            </p:cNvPr>
            <p:cNvCxnSpPr/>
            <p:nvPr/>
          </p:nvCxnSpPr>
          <p:spPr>
            <a:xfrm>
              <a:off x="6125916" y="4368309"/>
              <a:ext cx="6193546" cy="0"/>
            </a:xfrm>
            <a:prstGeom prst="line">
              <a:avLst/>
            </a:prstGeom>
            <a:ln>
              <a:solidFill>
                <a:srgbClr val="C8102E"/>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A111B3D6-AE67-7C46-9124-277BDDBA3F7D}"/>
              </a:ext>
            </a:extLst>
          </p:cNvPr>
          <p:cNvSpPr txBox="1"/>
          <p:nvPr/>
        </p:nvSpPr>
        <p:spPr>
          <a:xfrm>
            <a:off x="1551007" y="4764595"/>
            <a:ext cx="12481515" cy="2900153"/>
          </a:xfrm>
          <a:prstGeom prst="rect">
            <a:avLst/>
          </a:prstGeom>
          <a:noFill/>
        </p:spPr>
        <p:txBody>
          <a:bodyPr wrap="square" rtlCol="0">
            <a:spAutoFit/>
          </a:bodyPr>
          <a:lstStyle/>
          <a:p>
            <a:pPr marL="285750" indent="-285750" algn="just">
              <a:lnSpc>
                <a:spcPts val="2200"/>
              </a:lnSpc>
              <a:buFont typeface="Arial" panose="020B0604020202020204" pitchFamily="34" charset="0"/>
              <a:buChar char="•"/>
            </a:pPr>
            <a:r>
              <a:rPr lang="en-US" dirty="0">
                <a:latin typeface="Montserrat" panose="00000500000000000000" pitchFamily="2" charset="0"/>
              </a:rPr>
              <a:t>Refund applications must be submitted </a:t>
            </a:r>
            <a:r>
              <a:rPr lang="en-US" b="1" dirty="0">
                <a:latin typeface="Montserrat" panose="00000500000000000000" pitchFamily="2" charset="0"/>
              </a:rPr>
              <a:t>within 5 years</a:t>
            </a:r>
            <a:r>
              <a:rPr lang="en-US" dirty="0">
                <a:latin typeface="Montserrat" panose="00000500000000000000" pitchFamily="2" charset="0"/>
              </a:rPr>
              <a:t> from the end of the tax period in which the credit balance arises. </a:t>
            </a:r>
          </a:p>
          <a:p>
            <a:pPr marL="285750" indent="-285750" algn="just">
              <a:lnSpc>
                <a:spcPts val="2200"/>
              </a:lnSpc>
              <a:buFont typeface="Arial" panose="020B0604020202020204" pitchFamily="34" charset="0"/>
              <a:buChar char="•"/>
            </a:pPr>
            <a:r>
              <a:rPr lang="en-US" dirty="0">
                <a:latin typeface="Montserrat" panose="00000500000000000000" pitchFamily="2" charset="0"/>
              </a:rPr>
              <a:t>Where a credit balance arises due to an </a:t>
            </a:r>
            <a:r>
              <a:rPr lang="en-US" b="1" dirty="0">
                <a:latin typeface="Montserrat" panose="00000500000000000000" pitchFamily="2" charset="0"/>
              </a:rPr>
              <a:t>FTA decision after the 5-year period</a:t>
            </a:r>
            <a:r>
              <a:rPr lang="en-US" dirty="0">
                <a:latin typeface="Montserrat" panose="00000500000000000000" pitchFamily="2" charset="0"/>
              </a:rPr>
              <a:t>, the application may be filed </a:t>
            </a:r>
            <a:r>
              <a:rPr lang="en-US" b="1" dirty="0">
                <a:latin typeface="Montserrat" panose="00000500000000000000" pitchFamily="2" charset="0"/>
              </a:rPr>
              <a:t>within 1 year</a:t>
            </a:r>
            <a:r>
              <a:rPr lang="en-US" dirty="0">
                <a:latin typeface="Montserrat" panose="00000500000000000000" pitchFamily="2" charset="0"/>
              </a:rPr>
              <a:t> from the date the balance arises. </a:t>
            </a:r>
          </a:p>
          <a:p>
            <a:pPr marL="285750" indent="-285750" algn="just">
              <a:lnSpc>
                <a:spcPts val="2200"/>
              </a:lnSpc>
              <a:buFont typeface="Arial" panose="020B0604020202020204" pitchFamily="34" charset="0"/>
              <a:buChar char="•"/>
            </a:pPr>
            <a:r>
              <a:rPr lang="en-US" dirty="0">
                <a:latin typeface="Montserrat" panose="00000500000000000000" pitchFamily="2" charset="0"/>
              </a:rPr>
              <a:t>If the credit balance arises </a:t>
            </a:r>
            <a:r>
              <a:rPr lang="en-US" b="1" dirty="0">
                <a:latin typeface="Montserrat" panose="00000500000000000000" pitchFamily="2" charset="0"/>
              </a:rPr>
              <a:t>during or after the last 90 days of the 5-year period</a:t>
            </a:r>
            <a:r>
              <a:rPr lang="en-US" dirty="0">
                <a:latin typeface="Montserrat" panose="00000500000000000000" pitchFamily="2" charset="0"/>
              </a:rPr>
              <a:t>, the application can be submitted </a:t>
            </a:r>
            <a:r>
              <a:rPr lang="en-US" b="1" dirty="0">
                <a:latin typeface="Montserrat" panose="00000500000000000000" pitchFamily="2" charset="0"/>
              </a:rPr>
              <a:t>within 90 days</a:t>
            </a:r>
            <a:r>
              <a:rPr lang="en-US" dirty="0">
                <a:latin typeface="Montserrat" panose="00000500000000000000" pitchFamily="2" charset="0"/>
              </a:rPr>
              <a:t> from the date the balance arises. </a:t>
            </a:r>
          </a:p>
          <a:p>
            <a:pPr marL="285750" indent="-285750" algn="just">
              <a:lnSpc>
                <a:spcPts val="2200"/>
              </a:lnSpc>
              <a:buFont typeface="Arial" panose="020B0604020202020204" pitchFamily="34" charset="0"/>
              <a:buChar char="•"/>
            </a:pPr>
            <a:r>
              <a:rPr lang="en-US" dirty="0">
                <a:latin typeface="Montserrat" panose="00000500000000000000" pitchFamily="2" charset="0"/>
              </a:rPr>
              <a:t>The Federal Tax Authority (FTA) will notify you of the approval or rejection of your refund claim within </a:t>
            </a:r>
            <a:r>
              <a:rPr lang="en-US" b="1" dirty="0">
                <a:latin typeface="Montserrat" panose="00000500000000000000" pitchFamily="2" charset="0"/>
              </a:rPr>
              <a:t>20 working days unless</a:t>
            </a:r>
            <a:r>
              <a:rPr lang="en-US" dirty="0">
                <a:latin typeface="Montserrat" panose="00000500000000000000" pitchFamily="2" charset="0"/>
              </a:rPr>
              <a:t> </a:t>
            </a:r>
            <a:r>
              <a:rPr lang="en-US" b="1" dirty="0">
                <a:latin typeface="Montserrat" panose="00000500000000000000" pitchFamily="2" charset="0"/>
              </a:rPr>
              <a:t>additional time is required</a:t>
            </a:r>
            <a:r>
              <a:rPr lang="en-US" dirty="0">
                <a:latin typeface="Montserrat" panose="00000500000000000000" pitchFamily="2" charset="0"/>
              </a:rPr>
              <a:t>.</a:t>
            </a:r>
          </a:p>
          <a:p>
            <a:pPr marL="285750" indent="-285750" algn="just">
              <a:lnSpc>
                <a:spcPts val="2200"/>
              </a:lnSpc>
              <a:buFont typeface="Arial" panose="020B0604020202020204" pitchFamily="34" charset="0"/>
              <a:buChar char="•"/>
            </a:pPr>
            <a:r>
              <a:rPr lang="en-US" dirty="0">
                <a:latin typeface="Montserrat" panose="00000500000000000000" pitchFamily="2" charset="0"/>
              </a:rPr>
              <a:t>The </a:t>
            </a:r>
            <a:r>
              <a:rPr lang="en-US" b="1" dirty="0">
                <a:latin typeface="Montserrat" panose="00000500000000000000" pitchFamily="2" charset="0"/>
              </a:rPr>
              <a:t>right to claim a refund lapses after 5 years</a:t>
            </a:r>
            <a:r>
              <a:rPr lang="en-US" dirty="0">
                <a:latin typeface="Montserrat" panose="00000500000000000000" pitchFamily="2" charset="0"/>
              </a:rPr>
              <a:t> if no application is submitted.</a:t>
            </a:r>
          </a:p>
          <a:p>
            <a:pPr>
              <a:lnSpc>
                <a:spcPts val="2200"/>
              </a:lnSpc>
            </a:pPr>
            <a:endParaRPr lang="en-US" dirty="0">
              <a:latin typeface="Montserrat" panose="00000500000000000000" pitchFamily="2" charset="0"/>
            </a:endParaRPr>
          </a:p>
        </p:txBody>
      </p:sp>
      <p:sp>
        <p:nvSpPr>
          <p:cNvPr id="13" name="Slide Number Placeholder 12">
            <a:extLst>
              <a:ext uri="{FF2B5EF4-FFF2-40B4-BE49-F238E27FC236}">
                <a16:creationId xmlns:a16="http://schemas.microsoft.com/office/drawing/2014/main" id="{C5414999-E123-88C6-7918-89C435E90CB6}"/>
              </a:ext>
            </a:extLst>
          </p:cNvPr>
          <p:cNvSpPr>
            <a:spLocks noGrp="1"/>
          </p:cNvSpPr>
          <p:nvPr>
            <p:ph type="sldNum" sz="quarter" idx="12"/>
          </p:nvPr>
        </p:nvSpPr>
        <p:spPr/>
        <p:txBody>
          <a:bodyPr/>
          <a:lstStyle/>
          <a:p>
            <a:fld id="{9EEF8FA0-0E28-45DA-A438-FD13269BAD6D}" type="slidenum">
              <a:rPr lang="en-US" smtClean="0"/>
              <a:t>50</a:t>
            </a:fld>
            <a:endParaRPr lang="en-US" dirty="0"/>
          </a:p>
        </p:txBody>
      </p:sp>
    </p:spTree>
    <p:extLst>
      <p:ext uri="{BB962C8B-B14F-4D97-AF65-F5344CB8AC3E}">
        <p14:creationId xmlns:p14="http://schemas.microsoft.com/office/powerpoint/2010/main" val="1889364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66261-3C8F-00D5-9BE9-E4B451D6424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CD25900-B5D4-1830-56D0-DAC79472CA81}"/>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714D6600-624E-E629-8D1F-03C0F9836EB6}"/>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061831BF-6A18-58C7-0445-A7EA8E72E9FA}"/>
              </a:ext>
            </a:extLst>
          </p:cNvPr>
          <p:cNvSpPr txBox="1">
            <a:spLocks/>
          </p:cNvSpPr>
          <p:nvPr/>
        </p:nvSpPr>
        <p:spPr>
          <a:xfrm>
            <a:off x="2676698" y="3092725"/>
            <a:ext cx="8329352"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Capital Assets</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2DB90C6E-59E9-064D-0557-B33AC416D126}"/>
              </a:ext>
            </a:extLst>
          </p:cNvPr>
          <p:cNvSpPr>
            <a:spLocks noGrp="1"/>
          </p:cNvSpPr>
          <p:nvPr>
            <p:ph type="sldNum" sz="quarter" idx="12"/>
          </p:nvPr>
        </p:nvSpPr>
        <p:spPr/>
        <p:txBody>
          <a:bodyPr/>
          <a:lstStyle/>
          <a:p>
            <a:fld id="{9EEF8FA0-0E28-45DA-A438-FD13269BAD6D}" type="slidenum">
              <a:rPr lang="en-US" smtClean="0"/>
              <a:t>51</a:t>
            </a:fld>
            <a:endParaRPr lang="en-US" dirty="0"/>
          </a:p>
        </p:txBody>
      </p:sp>
    </p:spTree>
    <p:extLst>
      <p:ext uri="{BB962C8B-B14F-4D97-AF65-F5344CB8AC3E}">
        <p14:creationId xmlns:p14="http://schemas.microsoft.com/office/powerpoint/2010/main" val="4156826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EC0E8-C3A9-C3E6-A1F6-EB7E870764DC}"/>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168884E4-2E5F-E7F4-D0C3-6ADA601FC7EF}"/>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426C9FE9-BDD8-CA73-42EB-548849FCDAD5}"/>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BD3835A5-5CF4-FE75-0B91-4DF4B65542A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5337F496-B479-7CA9-FAB1-A63710C3F312}"/>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Capital Assets Scheme</a:t>
            </a:r>
          </a:p>
        </p:txBody>
      </p:sp>
      <p:pic>
        <p:nvPicPr>
          <p:cNvPr id="5" name="Picture 4">
            <a:extLst>
              <a:ext uri="{FF2B5EF4-FFF2-40B4-BE49-F238E27FC236}">
                <a16:creationId xmlns:a16="http://schemas.microsoft.com/office/drawing/2014/main" id="{B4CCDAC8-FC2B-6E92-9A98-95EA80F8E2F7}"/>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DD069BB9-483A-DC8C-70FB-1FD8911AFB78}"/>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6">
            <a:extLst>
              <a:ext uri="{FF2B5EF4-FFF2-40B4-BE49-F238E27FC236}">
                <a16:creationId xmlns:a16="http://schemas.microsoft.com/office/drawing/2014/main" id="{4EF49D8D-AAAA-E024-B137-BF71FE89C475}"/>
              </a:ext>
            </a:extLst>
          </p:cNvPr>
          <p:cNvSpPr txBox="1"/>
          <p:nvPr/>
        </p:nvSpPr>
        <p:spPr>
          <a:xfrm>
            <a:off x="1551009" y="1796185"/>
            <a:ext cx="12268315" cy="6186309"/>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Montserrat" panose="00000500000000000000" pitchFamily="2" charset="0"/>
              </a:rPr>
              <a:t>A capital asset is an item of expenditure valued at </a:t>
            </a:r>
            <a:r>
              <a:rPr lang="en-US" b="1" dirty="0">
                <a:latin typeface="Montserrat" panose="00000500000000000000" pitchFamily="2" charset="0"/>
              </a:rPr>
              <a:t>AED 5,000,000 or more </a:t>
            </a:r>
            <a:r>
              <a:rPr lang="en-US" dirty="0">
                <a:latin typeface="Montserrat" panose="00000500000000000000" pitchFamily="2" charset="0"/>
              </a:rPr>
              <a:t>(excluding VAT) on which VAT has been charged. The asset must have an estimated </a:t>
            </a:r>
            <a:r>
              <a:rPr lang="en-US" b="1" dirty="0">
                <a:latin typeface="Montserrat" panose="00000500000000000000" pitchFamily="2" charset="0"/>
              </a:rPr>
              <a:t>useful life of at least 10 years </a:t>
            </a:r>
            <a:r>
              <a:rPr lang="en-US" dirty="0">
                <a:latin typeface="Montserrat" panose="00000500000000000000" pitchFamily="2" charset="0"/>
              </a:rPr>
              <a:t>for </a:t>
            </a:r>
            <a:r>
              <a:rPr lang="en-US" b="1" dirty="0">
                <a:latin typeface="Montserrat" panose="00000500000000000000" pitchFamily="2" charset="0"/>
              </a:rPr>
              <a:t>buildings </a:t>
            </a:r>
            <a:r>
              <a:rPr lang="en-US" dirty="0">
                <a:latin typeface="Montserrat" panose="00000500000000000000" pitchFamily="2" charset="0"/>
              </a:rPr>
              <a:t>or </a:t>
            </a:r>
            <a:r>
              <a:rPr lang="en-US" b="1" dirty="0">
                <a:latin typeface="Montserrat" panose="00000500000000000000" pitchFamily="2" charset="0"/>
              </a:rPr>
              <a:t>5 years </a:t>
            </a:r>
            <a:r>
              <a:rPr lang="en-US" dirty="0">
                <a:latin typeface="Montserrat" panose="00000500000000000000" pitchFamily="2" charset="0"/>
              </a:rPr>
              <a:t>for </a:t>
            </a:r>
            <a:r>
              <a:rPr lang="en-US" b="1" dirty="0">
                <a:latin typeface="Montserrat" panose="00000500000000000000" pitchFamily="2" charset="0"/>
              </a:rPr>
              <a:t>other assets</a:t>
            </a:r>
            <a:r>
              <a:rPr lang="en-US" dirty="0">
                <a:latin typeface="Montserrat" panose="00000500000000000000" pitchFamily="2" charset="0"/>
              </a:rPr>
              <a:t>. A taxable person may hold multiple capital assets simultaneously.</a:t>
            </a:r>
          </a:p>
          <a:p>
            <a:pPr marL="285750" indent="-285750" algn="just">
              <a:buFont typeface="Arial" panose="020B0604020202020204" pitchFamily="34" charset="0"/>
              <a:buChar char="•"/>
            </a:pPr>
            <a:endParaRPr lang="en-US" dirty="0">
              <a:latin typeface="Montserrat" panose="00000500000000000000" pitchFamily="2" charset="0"/>
            </a:endParaRPr>
          </a:p>
          <a:p>
            <a:pPr marL="285750" indent="-285750" algn="just">
              <a:buFont typeface="Arial" panose="020B0604020202020204" pitchFamily="34" charset="0"/>
              <a:buChar char="•"/>
            </a:pPr>
            <a:r>
              <a:rPr lang="en-US" dirty="0">
                <a:latin typeface="Montserrat" panose="00000500000000000000" pitchFamily="2" charset="0"/>
              </a:rPr>
              <a:t>Where </a:t>
            </a:r>
            <a:r>
              <a:rPr lang="en-US" b="1" dirty="0">
                <a:latin typeface="Montserrat" panose="00000500000000000000" pitchFamily="2" charset="0"/>
              </a:rPr>
              <a:t>staged payments </a:t>
            </a:r>
            <a:r>
              <a:rPr lang="en-US" dirty="0">
                <a:latin typeface="Montserrat" panose="00000500000000000000" pitchFamily="2" charset="0"/>
              </a:rPr>
              <a:t>collectively reach AED 5,000,000 or more (excluding VAT), the expenditure is treated as a </a:t>
            </a:r>
            <a:r>
              <a:rPr lang="en-US" b="1" dirty="0">
                <a:latin typeface="Montserrat" panose="00000500000000000000" pitchFamily="2" charset="0"/>
              </a:rPr>
              <a:t>single Capital Asset</a:t>
            </a:r>
            <a:r>
              <a:rPr lang="en-US" dirty="0">
                <a:latin typeface="Montserrat" panose="00000500000000000000" pitchFamily="2" charset="0"/>
              </a:rPr>
              <a:t>, even if the payments are made in stages.</a:t>
            </a:r>
          </a:p>
          <a:p>
            <a:pPr algn="just"/>
            <a:endParaRPr lang="en-US" dirty="0">
              <a:latin typeface="Montserrat" panose="00000500000000000000" pitchFamily="2" charset="0"/>
            </a:endParaRPr>
          </a:p>
          <a:p>
            <a:pPr algn="just"/>
            <a:r>
              <a:rPr lang="en-US" dirty="0">
                <a:latin typeface="Montserrat" panose="00000500000000000000" pitchFamily="2" charset="0"/>
              </a:rPr>
              <a:t> </a:t>
            </a:r>
          </a:p>
          <a:p>
            <a:pPr marL="285750" indent="-285750" algn="just">
              <a:buFont typeface="Arial" panose="020B0604020202020204" pitchFamily="34" charset="0"/>
              <a:buChar char="•"/>
            </a:pPr>
            <a:endParaRPr lang="en-US" dirty="0">
              <a:latin typeface="Montserrat" panose="00000500000000000000" pitchFamily="2" charset="0"/>
            </a:endParaRPr>
          </a:p>
          <a:p>
            <a:pPr marL="285750" indent="-285750" algn="just">
              <a:buFont typeface="Arial" panose="020B0604020202020204" pitchFamily="34" charset="0"/>
              <a:buChar char="•"/>
            </a:pPr>
            <a:r>
              <a:rPr lang="en-US" dirty="0">
                <a:latin typeface="Montserrat" panose="00000500000000000000" pitchFamily="2" charset="0"/>
              </a:rPr>
              <a:t>purchase or construction of a building, </a:t>
            </a:r>
          </a:p>
          <a:p>
            <a:pPr marL="285750" indent="-285750" algn="just">
              <a:buFont typeface="Arial" panose="020B0604020202020204" pitchFamily="34" charset="0"/>
              <a:buChar char="•"/>
            </a:pPr>
            <a:r>
              <a:rPr lang="en-US" dirty="0">
                <a:latin typeface="Montserrat" panose="00000500000000000000" pitchFamily="2" charset="0"/>
              </a:rPr>
              <a:t>extension or refurbishment works on a building, or </a:t>
            </a:r>
          </a:p>
          <a:p>
            <a:pPr marL="285750" indent="-285750" algn="just">
              <a:buFont typeface="Arial" panose="020B0604020202020204" pitchFamily="34" charset="0"/>
              <a:buChar char="•"/>
            </a:pPr>
            <a:r>
              <a:rPr lang="en-US" dirty="0">
                <a:latin typeface="Montserrat" panose="00000500000000000000" pitchFamily="2" charset="0"/>
              </a:rPr>
              <a:t>the purchase, construction, assembly, or installation of goods or immovable property where components are supplied separately for assembly.</a:t>
            </a:r>
          </a:p>
          <a:p>
            <a:pPr algn="just"/>
            <a:endParaRPr lang="en-US" dirty="0">
              <a:latin typeface="Montserrat" panose="00000500000000000000" pitchFamily="2" charset="0"/>
            </a:endParaRPr>
          </a:p>
          <a:p>
            <a:pPr algn="just"/>
            <a:endParaRPr lang="en-US" b="1" dirty="0">
              <a:latin typeface="Montserrat" panose="00000500000000000000" pitchFamily="2" charset="0"/>
            </a:endParaRPr>
          </a:p>
          <a:p>
            <a:pPr algn="just"/>
            <a:endParaRPr lang="en-US" b="1" dirty="0">
              <a:latin typeface="Montserrat" panose="00000500000000000000" pitchFamily="2" charset="0"/>
            </a:endParaRPr>
          </a:p>
          <a:p>
            <a:pPr algn="just"/>
            <a:r>
              <a:rPr lang="en-US" b="1" dirty="0">
                <a:latin typeface="Montserrat" panose="00000500000000000000" pitchFamily="2" charset="0"/>
              </a:rPr>
              <a:t> </a:t>
            </a:r>
          </a:p>
          <a:p>
            <a:pPr algn="just"/>
            <a:r>
              <a:rPr lang="en-US" dirty="0">
                <a:latin typeface="Montserrat" panose="00000500000000000000" pitchFamily="2" charset="0"/>
              </a:rPr>
              <a:t>A VAT-registered business pays AED 300,000 per month for two years towards the construction of a building. Total expenditure: AED 7,200,000</a:t>
            </a:r>
          </a:p>
          <a:p>
            <a:pPr algn="just"/>
            <a:r>
              <a:rPr lang="en-US" dirty="0">
                <a:latin typeface="Montserrat" panose="00000500000000000000" pitchFamily="2" charset="0"/>
              </a:rPr>
              <a:t>Since the total cost exceeds the threshold, the expenditure is treated as a Capital Asset.</a:t>
            </a:r>
          </a:p>
          <a:p>
            <a:pPr algn="just"/>
            <a:endParaRPr lang="en-US" dirty="0">
              <a:latin typeface="Montserrat" panose="00000500000000000000" pitchFamily="2" charset="0"/>
            </a:endParaRPr>
          </a:p>
          <a:p>
            <a:pPr algn="just"/>
            <a:endParaRPr lang="en-US" dirty="0">
              <a:latin typeface="Montserrat" panose="00000500000000000000" pitchFamily="2" charset="0"/>
            </a:endParaRPr>
          </a:p>
        </p:txBody>
      </p:sp>
      <p:grpSp>
        <p:nvGrpSpPr>
          <p:cNvPr id="13" name="Group 12">
            <a:extLst>
              <a:ext uri="{FF2B5EF4-FFF2-40B4-BE49-F238E27FC236}">
                <a16:creationId xmlns:a16="http://schemas.microsoft.com/office/drawing/2014/main" id="{555F8593-780E-1F4D-36FC-1ECC6D0B964B}"/>
              </a:ext>
            </a:extLst>
          </p:cNvPr>
          <p:cNvGrpSpPr/>
          <p:nvPr/>
        </p:nvGrpSpPr>
        <p:grpSpPr>
          <a:xfrm>
            <a:off x="1551009" y="3751419"/>
            <a:ext cx="12268316" cy="387257"/>
            <a:chOff x="1907235" y="3954141"/>
            <a:chExt cx="11912089" cy="349455"/>
          </a:xfrm>
        </p:grpSpPr>
        <p:sp>
          <p:nvSpPr>
            <p:cNvPr id="9" name="object 6">
              <a:extLst>
                <a:ext uri="{FF2B5EF4-FFF2-40B4-BE49-F238E27FC236}">
                  <a16:creationId xmlns:a16="http://schemas.microsoft.com/office/drawing/2014/main" id="{B14CE6BA-2684-1C8E-651F-BDFEBEE603C4}"/>
                </a:ext>
              </a:extLst>
            </p:cNvPr>
            <p:cNvSpPr txBox="1"/>
            <p:nvPr/>
          </p:nvSpPr>
          <p:spPr>
            <a:xfrm>
              <a:off x="1907235" y="3954141"/>
              <a:ext cx="4990409"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This applies to costs relating to the </a:t>
              </a:r>
              <a:endParaRPr sz="2000" b="1" dirty="0">
                <a:solidFill>
                  <a:schemeClr val="bg1"/>
                </a:solidFill>
                <a:latin typeface="Montserrat" pitchFamily="2" charset="0"/>
                <a:cs typeface="Verdana"/>
              </a:endParaRPr>
            </a:p>
          </p:txBody>
        </p:sp>
        <p:sp>
          <p:nvSpPr>
            <p:cNvPr id="10" name="object 7">
              <a:extLst>
                <a:ext uri="{FF2B5EF4-FFF2-40B4-BE49-F238E27FC236}">
                  <a16:creationId xmlns:a16="http://schemas.microsoft.com/office/drawing/2014/main" id="{309639E7-71C8-2397-CB15-43EF5ECE24CD}"/>
                </a:ext>
              </a:extLst>
            </p:cNvPr>
            <p:cNvSpPr/>
            <p:nvPr/>
          </p:nvSpPr>
          <p:spPr>
            <a:xfrm>
              <a:off x="3504207" y="4301541"/>
              <a:ext cx="10315117"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grpSp>
        <p:nvGrpSpPr>
          <p:cNvPr id="14" name="Group 13">
            <a:extLst>
              <a:ext uri="{FF2B5EF4-FFF2-40B4-BE49-F238E27FC236}">
                <a16:creationId xmlns:a16="http://schemas.microsoft.com/office/drawing/2014/main" id="{83D68F74-A0D4-8CFE-773E-A4F1BEE0F3DB}"/>
              </a:ext>
            </a:extLst>
          </p:cNvPr>
          <p:cNvGrpSpPr/>
          <p:nvPr/>
        </p:nvGrpSpPr>
        <p:grpSpPr>
          <a:xfrm>
            <a:off x="1551008" y="5919182"/>
            <a:ext cx="12268316" cy="349455"/>
            <a:chOff x="1551009" y="5671193"/>
            <a:chExt cx="12319456" cy="350096"/>
          </a:xfrm>
        </p:grpSpPr>
        <p:sp>
          <p:nvSpPr>
            <p:cNvPr id="11" name="object 8">
              <a:extLst>
                <a:ext uri="{FF2B5EF4-FFF2-40B4-BE49-F238E27FC236}">
                  <a16:creationId xmlns:a16="http://schemas.microsoft.com/office/drawing/2014/main" id="{2C3E519E-850F-9072-52A2-D2B71CF26C41}"/>
                </a:ext>
              </a:extLst>
            </p:cNvPr>
            <p:cNvSpPr txBox="1"/>
            <p:nvPr/>
          </p:nvSpPr>
          <p:spPr>
            <a:xfrm>
              <a:off x="1551009" y="5671193"/>
              <a:ext cx="2549363" cy="350096"/>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Example:</a:t>
              </a:r>
            </a:p>
          </p:txBody>
        </p:sp>
        <p:sp>
          <p:nvSpPr>
            <p:cNvPr id="12" name="object 9">
              <a:extLst>
                <a:ext uri="{FF2B5EF4-FFF2-40B4-BE49-F238E27FC236}">
                  <a16:creationId xmlns:a16="http://schemas.microsoft.com/office/drawing/2014/main" id="{0FB5C617-1BAD-CAF4-1721-770342748920}"/>
                </a:ext>
              </a:extLst>
            </p:cNvPr>
            <p:cNvSpPr/>
            <p:nvPr/>
          </p:nvSpPr>
          <p:spPr>
            <a:xfrm>
              <a:off x="3241581" y="6003704"/>
              <a:ext cx="10628884" cy="0"/>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a:p>
          </p:txBody>
        </p:sp>
      </p:grpSp>
      <p:sp>
        <p:nvSpPr>
          <p:cNvPr id="15" name="Slide Number Placeholder 14">
            <a:extLst>
              <a:ext uri="{FF2B5EF4-FFF2-40B4-BE49-F238E27FC236}">
                <a16:creationId xmlns:a16="http://schemas.microsoft.com/office/drawing/2014/main" id="{9ED6BE0D-6403-9097-C7DB-30FA65B2FFEB}"/>
              </a:ext>
            </a:extLst>
          </p:cNvPr>
          <p:cNvSpPr>
            <a:spLocks noGrp="1"/>
          </p:cNvSpPr>
          <p:nvPr>
            <p:ph type="sldNum" sz="quarter" idx="12"/>
          </p:nvPr>
        </p:nvSpPr>
        <p:spPr/>
        <p:txBody>
          <a:bodyPr/>
          <a:lstStyle/>
          <a:p>
            <a:fld id="{9EEF8FA0-0E28-45DA-A438-FD13269BAD6D}" type="slidenum">
              <a:rPr lang="en-US" smtClean="0"/>
              <a:t>52</a:t>
            </a:fld>
            <a:endParaRPr lang="en-US" dirty="0"/>
          </a:p>
        </p:txBody>
      </p:sp>
    </p:spTree>
    <p:extLst>
      <p:ext uri="{BB962C8B-B14F-4D97-AF65-F5344CB8AC3E}">
        <p14:creationId xmlns:p14="http://schemas.microsoft.com/office/powerpoint/2010/main" val="3575705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E632B-FAAC-57FC-EC75-BF1BB1CD2EF9}"/>
              </a:ext>
            </a:extLst>
          </p:cNvPr>
          <p:cNvSpPr/>
          <p:nvPr/>
        </p:nvSpPr>
        <p:spPr>
          <a:xfrm>
            <a:off x="0" y="0"/>
            <a:ext cx="1040564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B55663EA-DC23-270A-D533-B2E2C1461169}"/>
              </a:ext>
            </a:extLst>
          </p:cNvPr>
          <p:cNvSpPr/>
          <p:nvPr/>
        </p:nvSpPr>
        <p:spPr>
          <a:xfrm>
            <a:off x="10625557" y="802"/>
            <a:ext cx="41669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2">
            <a:extLst>
              <a:ext uri="{FF2B5EF4-FFF2-40B4-BE49-F238E27FC236}">
                <a16:creationId xmlns:a16="http://schemas.microsoft.com/office/drawing/2014/main" id="{2E89229D-0F14-E251-B206-C4F9C795F093}"/>
              </a:ext>
            </a:extLst>
          </p:cNvPr>
          <p:cNvSpPr txBox="1">
            <a:spLocks/>
          </p:cNvSpPr>
          <p:nvPr/>
        </p:nvSpPr>
        <p:spPr>
          <a:xfrm>
            <a:off x="491452" y="456450"/>
            <a:ext cx="9820948"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chemeClr val="bg1"/>
                </a:solidFill>
                <a:latin typeface="Montserrat" pitchFamily="2" charset="0"/>
              </a:rPr>
              <a:t>Capital Assets Scheme: Adjustments</a:t>
            </a:r>
          </a:p>
        </p:txBody>
      </p:sp>
      <p:pic>
        <p:nvPicPr>
          <p:cNvPr id="5" name="Picture 4">
            <a:extLst>
              <a:ext uri="{FF2B5EF4-FFF2-40B4-BE49-F238E27FC236}">
                <a16:creationId xmlns:a16="http://schemas.microsoft.com/office/drawing/2014/main" id="{F99B9119-79C1-59D7-C8FC-E01A05F83D6A}"/>
              </a:ext>
            </a:extLst>
          </p:cNvPr>
          <p:cNvPicPr>
            <a:picLocks noChangeAspect="1"/>
          </p:cNvPicPr>
          <p:nvPr/>
        </p:nvPicPr>
        <p:blipFill>
          <a:blip r:embed="rId3"/>
          <a:stretch>
            <a:fillRect/>
          </a:stretch>
        </p:blipFill>
        <p:spPr>
          <a:xfrm>
            <a:off x="11045542" y="184323"/>
            <a:ext cx="3421601" cy="1042202"/>
          </a:xfrm>
          <a:prstGeom prst="rect">
            <a:avLst/>
          </a:prstGeom>
        </p:spPr>
      </p:pic>
      <p:sp>
        <p:nvSpPr>
          <p:cNvPr id="7" name="TextBox 6">
            <a:extLst>
              <a:ext uri="{FF2B5EF4-FFF2-40B4-BE49-F238E27FC236}">
                <a16:creationId xmlns:a16="http://schemas.microsoft.com/office/drawing/2014/main" id="{608657FD-1F2C-DC22-9CC1-75E81CB653C0}"/>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6" name="TextBox 16">
            <a:extLst>
              <a:ext uri="{FF2B5EF4-FFF2-40B4-BE49-F238E27FC236}">
                <a16:creationId xmlns:a16="http://schemas.microsoft.com/office/drawing/2014/main" id="{0D0D67B4-DADE-B20A-285A-3D6D9B9357A2}"/>
              </a:ext>
            </a:extLst>
          </p:cNvPr>
          <p:cNvSpPr txBox="1"/>
          <p:nvPr/>
        </p:nvSpPr>
        <p:spPr>
          <a:xfrm>
            <a:off x="491452" y="1793328"/>
            <a:ext cx="13506286" cy="6510290"/>
          </a:xfrm>
          <a:prstGeom prst="rect">
            <a:avLst/>
          </a:prstGeom>
          <a:solidFill>
            <a:srgbClr val="000000">
              <a:alpha val="0"/>
            </a:srgbClr>
          </a:solidFill>
        </p:spPr>
        <p:txBody>
          <a:bodyPr lIns="0" tIns="0" rIns="0" bIns="0" rtlCol="0" anchor="t"/>
          <a:lstStyle/>
          <a:p>
            <a:pPr algn="just"/>
            <a:r>
              <a:rPr lang="en-US" sz="1600" dirty="0">
                <a:latin typeface="Montserrat" panose="00000500000000000000" pitchFamily="2" charset="0"/>
              </a:rPr>
              <a:t>The Capital Assets Scheme (CAS) monitors how a capital asset is used and ensures that input tax recovery reflects its actual use over time.</a:t>
            </a:r>
          </a:p>
          <a:p>
            <a:pPr algn="just"/>
            <a:endParaRPr lang="en-US" sz="1600" b="1" dirty="0">
              <a:latin typeface="Montserrat" panose="00000500000000000000" pitchFamily="2" charset="0"/>
            </a:endParaRPr>
          </a:p>
          <a:p>
            <a:pPr algn="just"/>
            <a:br>
              <a:rPr lang="en-US" sz="1600" dirty="0">
                <a:latin typeface="Montserrat" panose="00000500000000000000" pitchFamily="2" charset="0"/>
              </a:rPr>
            </a:br>
            <a:r>
              <a:rPr lang="en-US" sz="1600" dirty="0">
                <a:latin typeface="Montserrat" panose="00000500000000000000" pitchFamily="2" charset="0"/>
              </a:rPr>
              <a:t>The year in which the asset is acquired is treated as Year 1. Input tax on the capital asset is initially recovered in accordance with the normal input tax recovery and apportionment rules. If the asset was owned before VAT registration, Year 1 begins from the date the asset is first used.</a:t>
            </a:r>
          </a:p>
          <a:p>
            <a:pPr algn="just"/>
            <a:endParaRPr lang="en-US" sz="1600" b="1" dirty="0">
              <a:latin typeface="Montserrat" panose="00000500000000000000" pitchFamily="2" charset="0"/>
            </a:endParaRPr>
          </a:p>
          <a:p>
            <a:pPr algn="just"/>
            <a:endParaRPr lang="en-US" sz="1600" dirty="0">
              <a:latin typeface="Montserrat" panose="00000500000000000000" pitchFamily="2" charset="0"/>
            </a:endParaRPr>
          </a:p>
          <a:p>
            <a:pPr algn="just"/>
            <a:endParaRPr lang="en-US" sz="1600" dirty="0">
              <a:latin typeface="Montserrat" panose="00000500000000000000" pitchFamily="2" charset="0"/>
            </a:endParaRPr>
          </a:p>
          <a:p>
            <a:pPr algn="just"/>
            <a:br>
              <a:rPr lang="en-US" sz="1600" dirty="0">
                <a:latin typeface="Montserrat" panose="00000500000000000000" pitchFamily="2" charset="0"/>
              </a:rPr>
            </a:br>
            <a:r>
              <a:rPr lang="en-US" sz="1600" dirty="0">
                <a:latin typeface="Montserrat" panose="00000500000000000000" pitchFamily="2" charset="0"/>
              </a:rPr>
              <a:t>.</a:t>
            </a:r>
          </a:p>
        </p:txBody>
      </p:sp>
      <p:grpSp>
        <p:nvGrpSpPr>
          <p:cNvPr id="8" name="Group 7">
            <a:extLst>
              <a:ext uri="{FF2B5EF4-FFF2-40B4-BE49-F238E27FC236}">
                <a16:creationId xmlns:a16="http://schemas.microsoft.com/office/drawing/2014/main" id="{3B18F9D6-6365-8F7E-B3A9-BB1DAAE92715}"/>
              </a:ext>
            </a:extLst>
          </p:cNvPr>
          <p:cNvGrpSpPr/>
          <p:nvPr/>
        </p:nvGrpSpPr>
        <p:grpSpPr>
          <a:xfrm>
            <a:off x="456028" y="2379419"/>
            <a:ext cx="13488572" cy="321871"/>
            <a:chOff x="94616" y="2664399"/>
            <a:chExt cx="9785531" cy="287899"/>
          </a:xfrm>
        </p:grpSpPr>
        <p:sp>
          <p:nvSpPr>
            <p:cNvPr id="20" name="object 6">
              <a:extLst>
                <a:ext uri="{FF2B5EF4-FFF2-40B4-BE49-F238E27FC236}">
                  <a16:creationId xmlns:a16="http://schemas.microsoft.com/office/drawing/2014/main" id="{67C56F93-C4B6-FC74-B329-32339CA37D6A}"/>
                </a:ext>
              </a:extLst>
            </p:cNvPr>
            <p:cNvSpPr txBox="1"/>
            <p:nvPr/>
          </p:nvSpPr>
          <p:spPr>
            <a:xfrm>
              <a:off x="94616" y="2664399"/>
              <a:ext cx="1385050" cy="287899"/>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US" sz="1600" b="1" dirty="0">
                  <a:solidFill>
                    <a:schemeClr val="bg1"/>
                  </a:solidFill>
                  <a:latin typeface="Montserrat" pitchFamily="2" charset="0"/>
                  <a:cs typeface="Verdana"/>
                </a:rPr>
                <a:t>Year 1:</a:t>
              </a:r>
              <a:endParaRPr sz="1600" b="1" dirty="0">
                <a:solidFill>
                  <a:schemeClr val="bg1"/>
                </a:solidFill>
                <a:latin typeface="Montserrat" pitchFamily="2" charset="0"/>
                <a:cs typeface="Verdana"/>
              </a:endParaRPr>
            </a:p>
          </p:txBody>
        </p:sp>
        <p:cxnSp>
          <p:nvCxnSpPr>
            <p:cNvPr id="22" name="Straight Connector 21">
              <a:extLst>
                <a:ext uri="{FF2B5EF4-FFF2-40B4-BE49-F238E27FC236}">
                  <a16:creationId xmlns:a16="http://schemas.microsoft.com/office/drawing/2014/main" id="{ACBBC626-6E9B-5B11-9385-009E4FDBA492}"/>
                </a:ext>
              </a:extLst>
            </p:cNvPr>
            <p:cNvCxnSpPr/>
            <p:nvPr/>
          </p:nvCxnSpPr>
          <p:spPr>
            <a:xfrm>
              <a:off x="1047413" y="2945270"/>
              <a:ext cx="883273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B47D0A1F-839D-5E4F-25FF-FF36CACA0150}"/>
              </a:ext>
            </a:extLst>
          </p:cNvPr>
          <p:cNvGrpSpPr/>
          <p:nvPr/>
        </p:nvGrpSpPr>
        <p:grpSpPr>
          <a:xfrm>
            <a:off x="456028" y="3531771"/>
            <a:ext cx="13259206" cy="329186"/>
            <a:chOff x="94616" y="3846713"/>
            <a:chExt cx="9928640" cy="231009"/>
          </a:xfrm>
        </p:grpSpPr>
        <p:sp>
          <p:nvSpPr>
            <p:cNvPr id="23" name="object 8">
              <a:extLst>
                <a:ext uri="{FF2B5EF4-FFF2-40B4-BE49-F238E27FC236}">
                  <a16:creationId xmlns:a16="http://schemas.microsoft.com/office/drawing/2014/main" id="{F46264AD-6EFE-077B-2060-0393E37E67AC}"/>
                </a:ext>
              </a:extLst>
            </p:cNvPr>
            <p:cNvSpPr txBox="1"/>
            <p:nvPr/>
          </p:nvSpPr>
          <p:spPr>
            <a:xfrm>
              <a:off x="94616" y="3846713"/>
              <a:ext cx="1410508" cy="231009"/>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1600" b="1" dirty="0">
                  <a:solidFill>
                    <a:schemeClr val="bg1"/>
                  </a:solidFill>
                  <a:latin typeface="Montserrat" pitchFamily="2" charset="0"/>
                  <a:cs typeface="Verdana"/>
                </a:rPr>
                <a:t>Year 2:</a:t>
              </a:r>
            </a:p>
          </p:txBody>
        </p:sp>
        <p:cxnSp>
          <p:nvCxnSpPr>
            <p:cNvPr id="25" name="Straight Connector 24">
              <a:extLst>
                <a:ext uri="{FF2B5EF4-FFF2-40B4-BE49-F238E27FC236}">
                  <a16:creationId xmlns:a16="http://schemas.microsoft.com/office/drawing/2014/main" id="{D7BE5A22-04D9-6100-38A7-9E29E26AF5C8}"/>
                </a:ext>
              </a:extLst>
            </p:cNvPr>
            <p:cNvCxnSpPr/>
            <p:nvPr/>
          </p:nvCxnSpPr>
          <p:spPr>
            <a:xfrm>
              <a:off x="1340167" y="4064603"/>
              <a:ext cx="8683089" cy="0"/>
            </a:xfrm>
            <a:prstGeom prst="line">
              <a:avLst/>
            </a:prstGeom>
            <a:ln>
              <a:solidFill>
                <a:srgbClr val="00843D"/>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8053FB89-9FF0-DE42-3559-97C8746A21A6}"/>
              </a:ext>
            </a:extLst>
          </p:cNvPr>
          <p:cNvGrpSpPr/>
          <p:nvPr/>
        </p:nvGrpSpPr>
        <p:grpSpPr>
          <a:xfrm>
            <a:off x="491452" y="4779650"/>
            <a:ext cx="13276920" cy="329184"/>
            <a:chOff x="94617" y="5035462"/>
            <a:chExt cx="10386744" cy="329184"/>
          </a:xfrm>
        </p:grpSpPr>
        <p:sp>
          <p:nvSpPr>
            <p:cNvPr id="26" name="object 6">
              <a:extLst>
                <a:ext uri="{FF2B5EF4-FFF2-40B4-BE49-F238E27FC236}">
                  <a16:creationId xmlns:a16="http://schemas.microsoft.com/office/drawing/2014/main" id="{5F2F7412-CEA3-5E10-B001-89BAC832DEE4}"/>
                </a:ext>
              </a:extLst>
            </p:cNvPr>
            <p:cNvSpPr txBox="1"/>
            <p:nvPr/>
          </p:nvSpPr>
          <p:spPr>
            <a:xfrm flipH="1">
              <a:off x="94617" y="5035462"/>
              <a:ext cx="1473620" cy="329184"/>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1600" b="1" dirty="0">
                  <a:solidFill>
                    <a:schemeClr val="bg1"/>
                  </a:solidFill>
                  <a:latin typeface="Montserrat" pitchFamily="2" charset="0"/>
                  <a:cs typeface="Verdana"/>
                </a:rPr>
                <a:t>Year 3 onwards:</a:t>
              </a:r>
              <a:endParaRPr sz="1600" b="1" dirty="0">
                <a:solidFill>
                  <a:schemeClr val="bg1"/>
                </a:solidFill>
                <a:latin typeface="Montserrat" pitchFamily="2" charset="0"/>
                <a:cs typeface="Verdana"/>
              </a:endParaRPr>
            </a:p>
          </p:txBody>
        </p:sp>
        <p:cxnSp>
          <p:nvCxnSpPr>
            <p:cNvPr id="28" name="Straight Connector 27">
              <a:extLst>
                <a:ext uri="{FF2B5EF4-FFF2-40B4-BE49-F238E27FC236}">
                  <a16:creationId xmlns:a16="http://schemas.microsoft.com/office/drawing/2014/main" id="{18129A53-F6AB-F326-5A9E-8E943910152A}"/>
                </a:ext>
              </a:extLst>
            </p:cNvPr>
            <p:cNvCxnSpPr>
              <a:cxnSpLocks/>
            </p:cNvCxnSpPr>
            <p:nvPr/>
          </p:nvCxnSpPr>
          <p:spPr>
            <a:xfrm>
              <a:off x="1511025" y="5359498"/>
              <a:ext cx="89703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14C12DB-E843-3437-67C5-FBB77384876D}"/>
              </a:ext>
            </a:extLst>
          </p:cNvPr>
          <p:cNvGrpSpPr/>
          <p:nvPr/>
        </p:nvGrpSpPr>
        <p:grpSpPr>
          <a:xfrm>
            <a:off x="491452" y="7091679"/>
            <a:ext cx="9878764" cy="288541"/>
            <a:chOff x="94617" y="6452102"/>
            <a:chExt cx="9878764" cy="288541"/>
          </a:xfrm>
        </p:grpSpPr>
        <p:sp>
          <p:nvSpPr>
            <p:cNvPr id="33" name="object 8">
              <a:extLst>
                <a:ext uri="{FF2B5EF4-FFF2-40B4-BE49-F238E27FC236}">
                  <a16:creationId xmlns:a16="http://schemas.microsoft.com/office/drawing/2014/main" id="{4E365604-0EA0-CF41-F451-ACFDE586586E}"/>
                </a:ext>
              </a:extLst>
            </p:cNvPr>
            <p:cNvSpPr txBox="1"/>
            <p:nvPr/>
          </p:nvSpPr>
          <p:spPr>
            <a:xfrm>
              <a:off x="94617" y="6452102"/>
              <a:ext cx="1651056" cy="288541"/>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1600" b="1" dirty="0">
                  <a:solidFill>
                    <a:schemeClr val="bg1"/>
                  </a:solidFill>
                  <a:latin typeface="Montserrat" pitchFamily="2" charset="0"/>
                  <a:cs typeface="Verdana"/>
                </a:rPr>
                <a:t>Adjustments:</a:t>
              </a:r>
            </a:p>
          </p:txBody>
        </p:sp>
        <p:cxnSp>
          <p:nvCxnSpPr>
            <p:cNvPr id="34" name="Straight Connector 33">
              <a:extLst>
                <a:ext uri="{FF2B5EF4-FFF2-40B4-BE49-F238E27FC236}">
                  <a16:creationId xmlns:a16="http://schemas.microsoft.com/office/drawing/2014/main" id="{88AC66A9-3D4B-7C7A-9C6E-79278D8D7F75}"/>
                </a:ext>
              </a:extLst>
            </p:cNvPr>
            <p:cNvCxnSpPr/>
            <p:nvPr/>
          </p:nvCxnSpPr>
          <p:spPr>
            <a:xfrm>
              <a:off x="1290292" y="6705034"/>
              <a:ext cx="8683089" cy="0"/>
            </a:xfrm>
            <a:prstGeom prst="line">
              <a:avLst/>
            </a:prstGeom>
            <a:ln>
              <a:solidFill>
                <a:srgbClr val="00843D"/>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40A90510-3698-7B9F-F1CB-64008C9C0AD8}"/>
              </a:ext>
            </a:extLst>
          </p:cNvPr>
          <p:cNvSpPr txBox="1"/>
          <p:nvPr/>
        </p:nvSpPr>
        <p:spPr>
          <a:xfrm>
            <a:off x="491452" y="3921920"/>
            <a:ext cx="13296334" cy="830997"/>
          </a:xfrm>
          <a:prstGeom prst="rect">
            <a:avLst/>
          </a:prstGeom>
          <a:noFill/>
        </p:spPr>
        <p:txBody>
          <a:bodyPr wrap="square" rtlCol="0">
            <a:spAutoFit/>
          </a:bodyPr>
          <a:lstStyle/>
          <a:p>
            <a:pPr algn="just"/>
            <a:r>
              <a:rPr lang="en-US" sz="1600" dirty="0">
                <a:latin typeface="Montserrat" panose="00000500000000000000" pitchFamily="2" charset="0"/>
              </a:rPr>
              <a:t>In the following tax year, a CAS adjustment is calculated by comparing:</a:t>
            </a:r>
          </a:p>
          <a:p>
            <a:pPr marL="285750" indent="-285750" algn="just">
              <a:buFont typeface="Arial" panose="020B0604020202020204" pitchFamily="34" charset="0"/>
              <a:buChar char="•"/>
            </a:pPr>
            <a:r>
              <a:rPr lang="en-US" sz="1600" dirty="0">
                <a:latin typeface="Montserrat" panose="00000500000000000000" pitchFamily="2" charset="0"/>
              </a:rPr>
              <a:t>the input tax recovered in Year 1, and</a:t>
            </a:r>
          </a:p>
          <a:p>
            <a:pPr marL="285750" indent="-285750" algn="just">
              <a:buFont typeface="Arial" panose="020B0604020202020204" pitchFamily="34" charset="0"/>
              <a:buChar char="•"/>
            </a:pPr>
            <a:r>
              <a:rPr lang="en-US" sz="1600" dirty="0">
                <a:latin typeface="Montserrat" panose="00000500000000000000" pitchFamily="2" charset="0"/>
              </a:rPr>
              <a:t>the input tax that should be recoverable based on the Year 2 recovery percentage.</a:t>
            </a:r>
          </a:p>
        </p:txBody>
      </p:sp>
      <p:sp>
        <p:nvSpPr>
          <p:cNvPr id="15" name="TextBox 14">
            <a:extLst>
              <a:ext uri="{FF2B5EF4-FFF2-40B4-BE49-F238E27FC236}">
                <a16:creationId xmlns:a16="http://schemas.microsoft.com/office/drawing/2014/main" id="{B2AEED68-5A5E-91AF-C433-FBCDB549900A}"/>
              </a:ext>
            </a:extLst>
          </p:cNvPr>
          <p:cNvSpPr txBox="1"/>
          <p:nvPr/>
        </p:nvSpPr>
        <p:spPr>
          <a:xfrm>
            <a:off x="456028" y="5187014"/>
            <a:ext cx="13541710" cy="1815882"/>
          </a:xfrm>
          <a:prstGeom prst="rect">
            <a:avLst/>
          </a:prstGeom>
          <a:noFill/>
        </p:spPr>
        <p:txBody>
          <a:bodyPr wrap="square" rtlCol="0">
            <a:spAutoFit/>
          </a:bodyPr>
          <a:lstStyle/>
          <a:p>
            <a:pPr algn="just"/>
            <a:r>
              <a:rPr lang="en-US" sz="1600" dirty="0">
                <a:latin typeface="Montserrat" panose="00000500000000000000" pitchFamily="2" charset="0"/>
              </a:rPr>
              <a:t>An annual adjustment must be performed for each remaining year of the adjustment period (10 years for buildings and 5 years for other assets).</a:t>
            </a:r>
          </a:p>
          <a:p>
            <a:pPr algn="just"/>
            <a:r>
              <a:rPr lang="en-US" sz="1600" dirty="0">
                <a:latin typeface="Montserrat" panose="00000500000000000000" pitchFamily="2" charset="0"/>
              </a:rPr>
              <a:t>Under the CAS, at the end of each tax year, a person must perform two calculations to reassess the recoverable input tax on a capital asset:</a:t>
            </a:r>
          </a:p>
          <a:p>
            <a:pPr algn="just"/>
            <a:r>
              <a:rPr lang="en-US" sz="1600" b="1" dirty="0">
                <a:latin typeface="Montserrat" panose="00000500000000000000" pitchFamily="2" charset="0"/>
              </a:rPr>
              <a:t>Current year recoverable input tax: </a:t>
            </a:r>
            <a:r>
              <a:rPr lang="en-US" sz="1600" i="1" dirty="0">
                <a:latin typeface="Montserrat" panose="00000500000000000000" pitchFamily="2" charset="0"/>
              </a:rPr>
              <a:t>(Input tax on the asset × Current year recovery rate) ÷ 10 (for buildings) or ÷ 5 (for other assets).</a:t>
            </a:r>
            <a:endParaRPr lang="en-US" sz="1600" dirty="0">
              <a:latin typeface="Montserrat" panose="00000500000000000000" pitchFamily="2" charset="0"/>
            </a:endParaRPr>
          </a:p>
          <a:p>
            <a:pPr algn="just"/>
            <a:r>
              <a:rPr lang="en-US" sz="1600" b="1" dirty="0">
                <a:latin typeface="Montserrat" panose="00000500000000000000" pitchFamily="2" charset="0"/>
              </a:rPr>
              <a:t>Year 1 recoverable input tax: </a:t>
            </a:r>
            <a:r>
              <a:rPr lang="en-US" sz="1600" i="1" dirty="0">
                <a:latin typeface="Montserrat" panose="00000500000000000000" pitchFamily="2" charset="0"/>
              </a:rPr>
              <a:t>(Input tax on the asset × Year 1 recovery rate) ÷ 10 (for buildings) or ÷ 5 (for other assets).</a:t>
            </a:r>
            <a:endParaRPr lang="en-US" sz="1600" dirty="0">
              <a:latin typeface="Montserrat" panose="00000500000000000000" pitchFamily="2" charset="0"/>
            </a:endParaRPr>
          </a:p>
        </p:txBody>
      </p:sp>
      <p:sp>
        <p:nvSpPr>
          <p:cNvPr id="16" name="TextBox 15">
            <a:extLst>
              <a:ext uri="{FF2B5EF4-FFF2-40B4-BE49-F238E27FC236}">
                <a16:creationId xmlns:a16="http://schemas.microsoft.com/office/drawing/2014/main" id="{0963953A-68A6-FBD5-ED94-578F056A5C80}"/>
              </a:ext>
            </a:extLst>
          </p:cNvPr>
          <p:cNvSpPr txBox="1"/>
          <p:nvPr/>
        </p:nvSpPr>
        <p:spPr>
          <a:xfrm>
            <a:off x="491451" y="7445618"/>
            <a:ext cx="13506286" cy="830997"/>
          </a:xfrm>
          <a:prstGeom prst="rect">
            <a:avLst/>
          </a:prstGeom>
          <a:noFill/>
        </p:spPr>
        <p:txBody>
          <a:bodyPr wrap="square" rtlCol="0">
            <a:spAutoFit/>
          </a:bodyPr>
          <a:lstStyle/>
          <a:p>
            <a:pPr algn="just"/>
            <a:r>
              <a:rPr lang="en-US" sz="1600" dirty="0">
                <a:latin typeface="Montserrat" panose="00000500000000000000" pitchFamily="2" charset="0"/>
              </a:rPr>
              <a:t>If the current year amount (A) exceeds the Year 1 amount (B), the difference can be claimed as additional input tax.</a:t>
            </a:r>
          </a:p>
          <a:p>
            <a:pPr algn="just"/>
            <a:r>
              <a:rPr lang="en-US" sz="1600" dirty="0">
                <a:latin typeface="Montserrat" panose="00000500000000000000" pitchFamily="2" charset="0"/>
              </a:rPr>
              <a:t>If the current year amount (A) is less than the Year 1 amount (B), the difference must be repaid as a reduction in recoverable input tax</a:t>
            </a:r>
          </a:p>
        </p:txBody>
      </p:sp>
      <p:sp>
        <p:nvSpPr>
          <p:cNvPr id="13" name="Slide Number Placeholder 12">
            <a:extLst>
              <a:ext uri="{FF2B5EF4-FFF2-40B4-BE49-F238E27FC236}">
                <a16:creationId xmlns:a16="http://schemas.microsoft.com/office/drawing/2014/main" id="{0BFE633A-1985-CFA8-8FCD-6C26ECFEEEFF}"/>
              </a:ext>
            </a:extLst>
          </p:cNvPr>
          <p:cNvSpPr>
            <a:spLocks noGrp="1"/>
          </p:cNvSpPr>
          <p:nvPr>
            <p:ph type="sldNum" sz="quarter" idx="12"/>
          </p:nvPr>
        </p:nvSpPr>
        <p:spPr/>
        <p:txBody>
          <a:bodyPr/>
          <a:lstStyle/>
          <a:p>
            <a:fld id="{9EEF8FA0-0E28-45DA-A438-FD13269BAD6D}" type="slidenum">
              <a:rPr lang="en-US" smtClean="0"/>
              <a:t>53</a:t>
            </a:fld>
            <a:endParaRPr lang="en-US" dirty="0"/>
          </a:p>
        </p:txBody>
      </p:sp>
    </p:spTree>
    <p:extLst>
      <p:ext uri="{BB962C8B-B14F-4D97-AF65-F5344CB8AC3E}">
        <p14:creationId xmlns:p14="http://schemas.microsoft.com/office/powerpoint/2010/main" val="2528884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3B86E-5440-C074-4516-029849644C7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31B0D3E-2116-0C02-49D4-E11C59B1E2CD}"/>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D52C98A9-F7B4-9500-CF96-D56BDA35C822}"/>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13ED05A4-7CB3-4041-5F1F-F2E36B0370D2}"/>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28BC0BF4-62DD-5DAE-A3E5-8FE949EB8585}"/>
              </a:ext>
            </a:extLst>
          </p:cNvPr>
          <p:cNvSpPr txBox="1">
            <a:spLocks/>
          </p:cNvSpPr>
          <p:nvPr/>
        </p:nvSpPr>
        <p:spPr>
          <a:xfrm>
            <a:off x="1551007" y="456450"/>
            <a:ext cx="12358423"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Capital Assets Scheme: Other Scenarios</a:t>
            </a:r>
          </a:p>
        </p:txBody>
      </p:sp>
      <p:pic>
        <p:nvPicPr>
          <p:cNvPr id="5" name="Picture 4">
            <a:extLst>
              <a:ext uri="{FF2B5EF4-FFF2-40B4-BE49-F238E27FC236}">
                <a16:creationId xmlns:a16="http://schemas.microsoft.com/office/drawing/2014/main" id="{B35A1D0F-06E7-8A37-B207-053C4A6CD77B}"/>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53D98405-A797-BC99-9C27-3D18D8DB193E}"/>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16">
            <a:extLst>
              <a:ext uri="{FF2B5EF4-FFF2-40B4-BE49-F238E27FC236}">
                <a16:creationId xmlns:a16="http://schemas.microsoft.com/office/drawing/2014/main" id="{68758F74-8F3E-6CED-9629-4DC95D6B8A80}"/>
              </a:ext>
            </a:extLst>
          </p:cNvPr>
          <p:cNvSpPr txBox="1"/>
          <p:nvPr/>
        </p:nvSpPr>
        <p:spPr>
          <a:xfrm>
            <a:off x="1551007" y="1780174"/>
            <a:ext cx="12358423" cy="6783186"/>
          </a:xfrm>
          <a:prstGeom prst="rect">
            <a:avLst/>
          </a:prstGeom>
          <a:solidFill>
            <a:srgbClr val="000000">
              <a:alpha val="0"/>
            </a:srgbClr>
          </a:solidFill>
        </p:spPr>
        <p:txBody>
          <a:bodyPr lIns="0" tIns="0" rIns="0" bIns="0" rtlCol="0" anchor="t"/>
          <a:lstStyle/>
          <a:p>
            <a:pPr algn="just">
              <a:lnSpc>
                <a:spcPts val="2400"/>
              </a:lnSpc>
            </a:pPr>
            <a:r>
              <a:rPr lang="en-US" dirty="0">
                <a:latin typeface="Montserrat" panose="00000500000000000000" pitchFamily="2" charset="0"/>
              </a:rPr>
              <a:t>If a capital asset is retained for the entire 5-year or 10-year adjustment period, and all CAS adjustments have been completed during that time, no further adjustments are required. However, </a:t>
            </a:r>
            <a:r>
              <a:rPr lang="en-US" b="1" dirty="0">
                <a:latin typeface="Montserrat" panose="00000500000000000000" pitchFamily="2" charset="0"/>
              </a:rPr>
              <a:t>additional adjustments </a:t>
            </a:r>
            <a:r>
              <a:rPr lang="en-US" dirty="0">
                <a:latin typeface="Montserrat" panose="00000500000000000000" pitchFamily="2" charset="0"/>
              </a:rPr>
              <a:t>may arise </a:t>
            </a:r>
            <a:r>
              <a:rPr lang="en-US" b="1" dirty="0">
                <a:latin typeface="Montserrat" panose="00000500000000000000" pitchFamily="2" charset="0"/>
              </a:rPr>
              <a:t>if the asset is not held for the full adjustment period</a:t>
            </a:r>
            <a:r>
              <a:rPr lang="en-US" dirty="0">
                <a:latin typeface="Montserrat" panose="00000500000000000000" pitchFamily="2" charset="0"/>
              </a:rPr>
              <a:t>.</a:t>
            </a:r>
          </a:p>
          <a:p>
            <a:pPr algn="just">
              <a:lnSpc>
                <a:spcPts val="2400"/>
              </a:lnSpc>
            </a:pPr>
            <a:endParaRPr lang="en-US" dirty="0">
              <a:latin typeface="Montserrat" panose="00000500000000000000" pitchFamily="2" charset="0"/>
            </a:endParaRPr>
          </a:p>
          <a:p>
            <a:pPr marL="285750" indent="-285750" algn="just">
              <a:lnSpc>
                <a:spcPts val="2400"/>
              </a:lnSpc>
              <a:buFont typeface="Arial" panose="020B0604020202020204" pitchFamily="34" charset="0"/>
              <a:buChar char="•"/>
            </a:pPr>
            <a:r>
              <a:rPr lang="en-US" dirty="0">
                <a:latin typeface="Montserrat" panose="00000500000000000000" pitchFamily="2" charset="0"/>
              </a:rPr>
              <a:t>Where the asset is </a:t>
            </a:r>
            <a:r>
              <a:rPr lang="en-US" b="1" dirty="0">
                <a:latin typeface="Montserrat" panose="00000500000000000000" pitchFamily="2" charset="0"/>
              </a:rPr>
              <a:t>disposed of before the final CAS year</a:t>
            </a:r>
            <a:r>
              <a:rPr lang="en-US" dirty="0">
                <a:latin typeface="Montserrat" panose="00000500000000000000" pitchFamily="2" charset="0"/>
              </a:rPr>
              <a:t>, the </a:t>
            </a:r>
            <a:r>
              <a:rPr lang="en-US" b="1" dirty="0">
                <a:latin typeface="Montserrat" panose="00000500000000000000" pitchFamily="2" charset="0"/>
              </a:rPr>
              <a:t>VAT treatment of the disposal determines how the asset is treated for the remaining adjustment years</a:t>
            </a:r>
            <a:r>
              <a:rPr lang="en-US" dirty="0">
                <a:latin typeface="Montserrat" panose="00000500000000000000" pitchFamily="2" charset="0"/>
              </a:rPr>
              <a:t>. For instance, if the </a:t>
            </a:r>
            <a:r>
              <a:rPr lang="en-US" b="1" dirty="0">
                <a:latin typeface="Montserrat" panose="00000500000000000000" pitchFamily="2" charset="0"/>
              </a:rPr>
              <a:t>disposal constitutes a taxable supply, </a:t>
            </a:r>
            <a:r>
              <a:rPr lang="en-US" dirty="0">
                <a:latin typeface="Montserrat" panose="00000500000000000000" pitchFamily="2" charset="0"/>
              </a:rPr>
              <a:t>the asset will be </a:t>
            </a:r>
            <a:r>
              <a:rPr lang="en-US" b="1" dirty="0">
                <a:latin typeface="Montserrat" panose="00000500000000000000" pitchFamily="2" charset="0"/>
              </a:rPr>
              <a:t>regarded as used solely for taxable supplies in the remaining years</a:t>
            </a:r>
            <a:r>
              <a:rPr lang="en-US" dirty="0">
                <a:latin typeface="Montserrat" panose="00000500000000000000" pitchFamily="2" charset="0"/>
              </a:rPr>
              <a:t>; if it is an </a:t>
            </a:r>
            <a:r>
              <a:rPr lang="en-US" b="1" dirty="0">
                <a:latin typeface="Montserrat" panose="00000500000000000000" pitchFamily="2" charset="0"/>
              </a:rPr>
              <a:t>exempt supply, </a:t>
            </a:r>
            <a:r>
              <a:rPr lang="en-US" dirty="0">
                <a:latin typeface="Montserrat" panose="00000500000000000000" pitchFamily="2" charset="0"/>
              </a:rPr>
              <a:t>it will be </a:t>
            </a:r>
            <a:r>
              <a:rPr lang="en-US" b="1" dirty="0">
                <a:latin typeface="Montserrat" panose="00000500000000000000" pitchFamily="2" charset="0"/>
              </a:rPr>
              <a:t>treated as used only for exempt activities.</a:t>
            </a:r>
          </a:p>
          <a:p>
            <a:pPr marL="285750" indent="-285750" algn="just">
              <a:lnSpc>
                <a:spcPts val="2400"/>
              </a:lnSpc>
              <a:buFont typeface="Arial" panose="020B0604020202020204" pitchFamily="34" charset="0"/>
              <a:buChar char="•"/>
            </a:pPr>
            <a:r>
              <a:rPr lang="en-US" dirty="0">
                <a:latin typeface="Montserrat" panose="00000500000000000000" pitchFamily="2" charset="0"/>
              </a:rPr>
              <a:t>If a taxable person </a:t>
            </a:r>
            <a:r>
              <a:rPr lang="en-US" b="1" dirty="0">
                <a:latin typeface="Montserrat" panose="00000500000000000000" pitchFamily="2" charset="0"/>
              </a:rPr>
              <a:t>deregisters</a:t>
            </a:r>
            <a:r>
              <a:rPr lang="en-US" dirty="0">
                <a:latin typeface="Montserrat" panose="00000500000000000000" pitchFamily="2" charset="0"/>
              </a:rPr>
              <a:t> for VAT and accounts for VAT on the asset as a </a:t>
            </a:r>
            <a:r>
              <a:rPr lang="en-US" b="1" dirty="0">
                <a:latin typeface="Montserrat" panose="00000500000000000000" pitchFamily="2" charset="0"/>
              </a:rPr>
              <a:t>deemed supply</a:t>
            </a:r>
            <a:r>
              <a:rPr lang="en-US" dirty="0">
                <a:latin typeface="Montserrat" panose="00000500000000000000" pitchFamily="2" charset="0"/>
              </a:rPr>
              <a:t>, the </a:t>
            </a:r>
            <a:r>
              <a:rPr lang="en-US" b="1" dirty="0">
                <a:latin typeface="Montserrat" panose="00000500000000000000" pitchFamily="2" charset="0"/>
              </a:rPr>
              <a:t>same disposal rules </a:t>
            </a:r>
            <a:r>
              <a:rPr lang="en-US" dirty="0">
                <a:latin typeface="Montserrat" panose="00000500000000000000" pitchFamily="2" charset="0"/>
              </a:rPr>
              <a:t>will apply.</a:t>
            </a:r>
          </a:p>
          <a:p>
            <a:pPr marL="285750" indent="-285750" algn="just">
              <a:lnSpc>
                <a:spcPts val="2400"/>
              </a:lnSpc>
              <a:buFont typeface="Arial" panose="020B0604020202020204" pitchFamily="34" charset="0"/>
              <a:buChar char="•"/>
            </a:pPr>
            <a:r>
              <a:rPr lang="en-US" dirty="0">
                <a:latin typeface="Montserrat" panose="00000500000000000000" pitchFamily="2" charset="0"/>
              </a:rPr>
              <a:t>Where the asset is </a:t>
            </a:r>
            <a:r>
              <a:rPr lang="en-US" b="1" dirty="0">
                <a:latin typeface="Montserrat" panose="00000500000000000000" pitchFamily="2" charset="0"/>
              </a:rPr>
              <a:t>transferred as part of a transfer of business</a:t>
            </a:r>
            <a:r>
              <a:rPr lang="en-US" dirty="0">
                <a:latin typeface="Montserrat" panose="00000500000000000000" pitchFamily="2" charset="0"/>
              </a:rPr>
              <a:t>, or where an </a:t>
            </a:r>
            <a:r>
              <a:rPr lang="en-US" b="1" dirty="0">
                <a:latin typeface="Montserrat" panose="00000500000000000000" pitchFamily="2" charset="0"/>
              </a:rPr>
              <a:t>entity joins or leaves a VAT group but remains registered for VAT, </a:t>
            </a:r>
            <a:r>
              <a:rPr lang="en-US" dirty="0">
                <a:latin typeface="Montserrat" panose="00000500000000000000" pitchFamily="2" charset="0"/>
              </a:rPr>
              <a:t>the </a:t>
            </a:r>
            <a:r>
              <a:rPr lang="en-US" b="1" dirty="0">
                <a:latin typeface="Montserrat" panose="00000500000000000000" pitchFamily="2" charset="0"/>
              </a:rPr>
              <a:t>CAS responsibilities transfer </a:t>
            </a:r>
            <a:r>
              <a:rPr lang="en-US" dirty="0">
                <a:latin typeface="Montserrat" panose="00000500000000000000" pitchFamily="2" charset="0"/>
              </a:rPr>
              <a:t>to the </a:t>
            </a:r>
            <a:r>
              <a:rPr lang="en-US" b="1" dirty="0">
                <a:latin typeface="Montserrat" panose="00000500000000000000" pitchFamily="2" charset="0"/>
              </a:rPr>
              <a:t>new owner </a:t>
            </a:r>
            <a:r>
              <a:rPr lang="en-US" dirty="0">
                <a:latin typeface="Montserrat" panose="00000500000000000000" pitchFamily="2" charset="0"/>
              </a:rPr>
              <a:t>of the asset. In such cases, the </a:t>
            </a:r>
            <a:r>
              <a:rPr lang="en-US" b="1" dirty="0">
                <a:latin typeface="Montserrat" panose="00000500000000000000" pitchFamily="2" charset="0"/>
              </a:rPr>
              <a:t>previous owner’s tax year ends </a:t>
            </a:r>
            <a:r>
              <a:rPr lang="en-US" dirty="0">
                <a:latin typeface="Montserrat" panose="00000500000000000000" pitchFamily="2" charset="0"/>
              </a:rPr>
              <a:t>on the </a:t>
            </a:r>
            <a:r>
              <a:rPr lang="en-US" b="1" dirty="0">
                <a:latin typeface="Montserrat" panose="00000500000000000000" pitchFamily="2" charset="0"/>
              </a:rPr>
              <a:t>date of the transfer or group change</a:t>
            </a:r>
            <a:r>
              <a:rPr lang="en-US" dirty="0">
                <a:latin typeface="Montserrat" panose="00000500000000000000" pitchFamily="2" charset="0"/>
              </a:rPr>
              <a:t>, and the </a:t>
            </a:r>
            <a:r>
              <a:rPr lang="en-US" b="1" dirty="0">
                <a:latin typeface="Montserrat" panose="00000500000000000000" pitchFamily="2" charset="0"/>
              </a:rPr>
              <a:t>new owner’s tax year begins on the following day.</a:t>
            </a:r>
          </a:p>
          <a:p>
            <a:pPr algn="just">
              <a:lnSpc>
                <a:spcPts val="2400"/>
              </a:lnSpc>
            </a:pPr>
            <a:endParaRPr lang="en-US" dirty="0">
              <a:latin typeface="Montserrat" panose="00000500000000000000" pitchFamily="2" charset="0"/>
            </a:endParaRPr>
          </a:p>
          <a:p>
            <a:pPr algn="just">
              <a:lnSpc>
                <a:spcPts val="2400"/>
              </a:lnSpc>
            </a:pPr>
            <a:r>
              <a:rPr lang="en-US" dirty="0">
                <a:latin typeface="Montserrat" panose="00000500000000000000" pitchFamily="2" charset="0"/>
              </a:rPr>
              <a:t>Any CAS adjustment arising from the disposal of a capital asset must be reported in the VAT return for the tax period in which the disposal occurs.</a:t>
            </a:r>
          </a:p>
        </p:txBody>
      </p:sp>
      <p:sp>
        <p:nvSpPr>
          <p:cNvPr id="9" name="Slide Number Placeholder 8">
            <a:extLst>
              <a:ext uri="{FF2B5EF4-FFF2-40B4-BE49-F238E27FC236}">
                <a16:creationId xmlns:a16="http://schemas.microsoft.com/office/drawing/2014/main" id="{D86B1874-D06C-1AE5-86FF-BDAB34A068B2}"/>
              </a:ext>
            </a:extLst>
          </p:cNvPr>
          <p:cNvSpPr>
            <a:spLocks noGrp="1"/>
          </p:cNvSpPr>
          <p:nvPr>
            <p:ph type="sldNum" sz="quarter" idx="12"/>
          </p:nvPr>
        </p:nvSpPr>
        <p:spPr/>
        <p:txBody>
          <a:bodyPr/>
          <a:lstStyle/>
          <a:p>
            <a:fld id="{9EEF8FA0-0E28-45DA-A438-FD13269BAD6D}" type="slidenum">
              <a:rPr lang="en-US" smtClean="0"/>
              <a:t>54</a:t>
            </a:fld>
            <a:endParaRPr lang="en-US" dirty="0"/>
          </a:p>
        </p:txBody>
      </p:sp>
    </p:spTree>
    <p:extLst>
      <p:ext uri="{BB962C8B-B14F-4D97-AF65-F5344CB8AC3E}">
        <p14:creationId xmlns:p14="http://schemas.microsoft.com/office/powerpoint/2010/main" val="2040617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6D9B3-67C4-F3D9-2F0A-AC499798601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39B4680-E498-0C90-FE48-6DA005C9CCC8}"/>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27BC70D8-2EF8-5B71-3123-3AC6E40C43AD}"/>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3218D4CC-DD92-15C4-FD9F-DDE2BC9919CD}"/>
              </a:ext>
            </a:extLst>
          </p:cNvPr>
          <p:cNvSpPr txBox="1">
            <a:spLocks/>
          </p:cNvSpPr>
          <p:nvPr/>
        </p:nvSpPr>
        <p:spPr>
          <a:xfrm>
            <a:off x="2676698" y="3092725"/>
            <a:ext cx="8329352"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Designated Zones</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F1DF0827-9940-E30D-954E-D35BA7578F9E}"/>
              </a:ext>
            </a:extLst>
          </p:cNvPr>
          <p:cNvSpPr>
            <a:spLocks noGrp="1"/>
          </p:cNvSpPr>
          <p:nvPr>
            <p:ph type="sldNum" sz="quarter" idx="12"/>
          </p:nvPr>
        </p:nvSpPr>
        <p:spPr/>
        <p:txBody>
          <a:bodyPr/>
          <a:lstStyle/>
          <a:p>
            <a:fld id="{9EEF8FA0-0E28-45DA-A438-FD13269BAD6D}" type="slidenum">
              <a:rPr lang="en-US" smtClean="0"/>
              <a:t>55</a:t>
            </a:fld>
            <a:endParaRPr lang="en-US" dirty="0"/>
          </a:p>
        </p:txBody>
      </p:sp>
    </p:spTree>
    <p:extLst>
      <p:ext uri="{BB962C8B-B14F-4D97-AF65-F5344CB8AC3E}">
        <p14:creationId xmlns:p14="http://schemas.microsoft.com/office/powerpoint/2010/main" val="1450888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28EF7-D26D-10F1-21FD-6DCE21EF6DD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16D48EE6-DCFB-94CE-AE09-6B55AFF2E79D}"/>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C49EBFA3-F51D-AA35-49D6-EB7E5DFB650F}"/>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6A9DB3F5-83B1-C081-3F1C-A33929572B01}"/>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3954DBE2-DC04-842E-0A5D-55681E4CA952}"/>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What is Designated Zone?</a:t>
            </a:r>
          </a:p>
        </p:txBody>
      </p:sp>
      <p:pic>
        <p:nvPicPr>
          <p:cNvPr id="5" name="Picture 4">
            <a:extLst>
              <a:ext uri="{FF2B5EF4-FFF2-40B4-BE49-F238E27FC236}">
                <a16:creationId xmlns:a16="http://schemas.microsoft.com/office/drawing/2014/main" id="{8A8CBFE6-528B-E0F7-225B-EA0D85AC1F9E}"/>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61D81E29-725D-6A23-A7BB-33B7168DF12F}"/>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Rectangle 1">
            <a:extLst>
              <a:ext uri="{FF2B5EF4-FFF2-40B4-BE49-F238E27FC236}">
                <a16:creationId xmlns:a16="http://schemas.microsoft.com/office/drawing/2014/main" id="{6B4754CE-7DA6-01B3-B384-0D3BF0B99BE9}"/>
              </a:ext>
            </a:extLst>
          </p:cNvPr>
          <p:cNvSpPr>
            <a:spLocks noChangeArrowheads="1"/>
          </p:cNvSpPr>
          <p:nvPr/>
        </p:nvSpPr>
        <p:spPr bwMode="auto">
          <a:xfrm>
            <a:off x="1551008" y="1642427"/>
            <a:ext cx="12288084"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algn="just"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Montserrat" panose="00000500000000000000" pitchFamily="2" charset="0"/>
              </a:rPr>
              <a:t>A </a:t>
            </a:r>
            <a:r>
              <a:rPr kumimoji="0" lang="en-US" altLang="en-US" b="1" i="0" u="none" strike="noStrike" cap="none" normalizeH="0" baseline="0" dirty="0">
                <a:ln>
                  <a:noFill/>
                </a:ln>
                <a:solidFill>
                  <a:schemeClr val="tx1"/>
                </a:solidFill>
                <a:effectLst/>
                <a:latin typeface="Montserrat" panose="00000500000000000000" pitchFamily="2" charset="0"/>
              </a:rPr>
              <a:t>Designated Zone</a:t>
            </a:r>
            <a:r>
              <a:rPr kumimoji="0" lang="en-US" altLang="en-US" b="0" i="0" u="none" strike="noStrike" cap="none" normalizeH="0" baseline="0" dirty="0">
                <a:ln>
                  <a:noFill/>
                </a:ln>
                <a:solidFill>
                  <a:schemeClr val="tx1"/>
                </a:solidFill>
                <a:effectLst/>
                <a:latin typeface="Montserrat" panose="00000500000000000000" pitchFamily="2" charset="0"/>
              </a:rPr>
              <a:t> </a:t>
            </a:r>
            <a:r>
              <a:rPr lang="en-US" altLang="en-US" dirty="0">
                <a:latin typeface="Montserrat" panose="00000500000000000000" pitchFamily="2" charset="0"/>
              </a:rPr>
              <a:t>is a specific area officially designated as such by</a:t>
            </a:r>
            <a:r>
              <a:rPr kumimoji="0" lang="en-US" altLang="en-US" b="0" i="0" u="none" strike="noStrike" cap="none" normalizeH="0" baseline="0" dirty="0">
                <a:ln>
                  <a:noFill/>
                </a:ln>
                <a:solidFill>
                  <a:schemeClr val="tx1"/>
                </a:solidFill>
                <a:effectLst/>
                <a:latin typeface="Montserrat" panose="00000500000000000000" pitchFamily="2" charset="0"/>
              </a:rPr>
              <a:t> a </a:t>
            </a:r>
            <a:r>
              <a:rPr kumimoji="0" lang="en-US" altLang="en-US" b="1" i="0" u="none" strike="noStrike" cap="none" normalizeH="0" baseline="0" dirty="0">
                <a:ln>
                  <a:noFill/>
                </a:ln>
                <a:solidFill>
                  <a:schemeClr val="tx1"/>
                </a:solidFill>
                <a:effectLst/>
                <a:latin typeface="Montserrat" panose="00000500000000000000" pitchFamily="2" charset="0"/>
              </a:rPr>
              <a:t>Cabinet Decision</a:t>
            </a:r>
            <a:r>
              <a:rPr kumimoji="0" lang="en-US" altLang="en-US" b="0" i="0" u="none" strike="noStrike" cap="none" normalizeH="0" baseline="0" dirty="0">
                <a:ln>
                  <a:noFill/>
                </a:ln>
                <a:solidFill>
                  <a:schemeClr val="tx1"/>
                </a:solidFill>
                <a:effectLst/>
                <a:latin typeface="Montserrat" panose="00000500000000000000" pitchFamily="2" charset="0"/>
              </a:rPr>
              <a:t>. The list of Free Zones </a:t>
            </a:r>
            <a:r>
              <a:rPr kumimoji="0" lang="en-US" altLang="en-US" b="0" i="0" u="none" strike="noStrike" cap="none" normalizeH="0" baseline="0" dirty="0" err="1">
                <a:ln>
                  <a:noFill/>
                </a:ln>
                <a:solidFill>
                  <a:schemeClr val="tx1"/>
                </a:solidFill>
                <a:effectLst/>
                <a:latin typeface="Montserrat" panose="00000500000000000000" pitchFamily="2" charset="0"/>
              </a:rPr>
              <a:t>recognised</a:t>
            </a:r>
            <a:r>
              <a:rPr kumimoji="0" lang="en-US" altLang="en-US" b="0" i="0" u="none" strike="noStrike" cap="none" normalizeH="0" baseline="0" dirty="0">
                <a:ln>
                  <a:noFill/>
                </a:ln>
                <a:solidFill>
                  <a:schemeClr val="tx1"/>
                </a:solidFill>
                <a:effectLst/>
                <a:latin typeface="Montserrat" panose="00000500000000000000" pitchFamily="2" charset="0"/>
              </a:rPr>
              <a:t> as Designated Zones is available under the legislation section of the Federal Tax Authority (FTA) website.</a:t>
            </a:r>
          </a:p>
          <a:p>
            <a:pPr marL="285750" lvl="0" indent="-285750" algn="just" eaLnBrk="0" fontAlgn="base" hangingPunct="0">
              <a:spcBef>
                <a:spcPct val="0"/>
              </a:spcBef>
              <a:spcAft>
                <a:spcPct val="0"/>
              </a:spcAft>
              <a:buFont typeface="Arial" panose="020B0604020202020204" pitchFamily="34" charset="0"/>
              <a:buChar char="•"/>
            </a:pPr>
            <a:r>
              <a:rPr kumimoji="0" lang="en-US" altLang="en-US" b="0" i="0" u="none" strike="noStrike" cap="none" normalizeH="0" baseline="0" dirty="0">
                <a:ln>
                  <a:noFill/>
                </a:ln>
                <a:solidFill>
                  <a:schemeClr val="tx1"/>
                </a:solidFill>
                <a:effectLst/>
                <a:latin typeface="Montserrat" panose="00000500000000000000" pitchFamily="2" charset="0"/>
              </a:rPr>
              <a:t>However, merely being classified as a Designated Zone does </a:t>
            </a:r>
            <a:r>
              <a:rPr kumimoji="0" lang="en-US" altLang="en-US" b="1" i="0" u="none" strike="noStrike" cap="none" normalizeH="0" baseline="0" dirty="0">
                <a:ln>
                  <a:noFill/>
                </a:ln>
                <a:solidFill>
                  <a:schemeClr val="tx1"/>
                </a:solidFill>
                <a:effectLst/>
                <a:latin typeface="Montserrat" panose="00000500000000000000" pitchFamily="2" charset="0"/>
              </a:rPr>
              <a:t>not automatically mean that the area is treated as outside the UAE for VAT purposes</a:t>
            </a:r>
            <a:r>
              <a:rPr kumimoji="0" lang="en-US" altLang="en-US" b="0" i="0" u="none" strike="noStrike" cap="none" normalizeH="0" baseline="0" dirty="0">
                <a:ln>
                  <a:noFill/>
                </a:ln>
                <a:solidFill>
                  <a:schemeClr val="tx1"/>
                </a:solidFill>
                <a:effectLst/>
                <a:latin typeface="Montserrat" panose="00000500000000000000" pitchFamily="2" charset="0"/>
              </a:rPr>
              <a:t>.</a:t>
            </a:r>
            <a:r>
              <a:rPr lang="en-US" altLang="en-US" dirty="0">
                <a:latin typeface="Montserrat" panose="00000500000000000000" pitchFamily="2" charset="0"/>
              </a:rPr>
              <a:t> </a:t>
            </a:r>
            <a:r>
              <a:rPr lang="en-US" altLang="en-US" b="1" u="sng" dirty="0">
                <a:latin typeface="Montserrat" panose="00000500000000000000" pitchFamily="2" charset="0"/>
              </a:rPr>
              <a:t>All</a:t>
            </a:r>
            <a:r>
              <a:rPr lang="en-US" altLang="en-US" dirty="0">
                <a:latin typeface="Montserrat" panose="00000500000000000000" pitchFamily="2" charset="0"/>
              </a:rPr>
              <a:t> conditions must be satisfied for the zone to be considered outside the UAE for VAT purposes</a:t>
            </a:r>
            <a:r>
              <a:rPr kumimoji="0" lang="en-US" altLang="en-US" b="0" i="0" u="none" strike="noStrike" cap="none" normalizeH="0" baseline="0" dirty="0">
                <a:ln>
                  <a:noFill/>
                </a:ln>
                <a:solidFill>
                  <a:schemeClr val="tx1"/>
                </a:solidFill>
                <a:effectLst/>
                <a:latin typeface="Montserrat" panose="00000500000000000000" pitchFamily="2" charset="0"/>
              </a:rPr>
              <a:t>. These conditions include:</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b="0" i="0" u="none" strike="noStrike" cap="none" normalizeH="0" baseline="0" dirty="0">
                <a:ln>
                  <a:noFill/>
                </a:ln>
                <a:solidFill>
                  <a:schemeClr val="tx1"/>
                </a:solidFill>
                <a:effectLst/>
                <a:latin typeface="Montserrat" panose="00000500000000000000" pitchFamily="2" charset="0"/>
              </a:rPr>
              <a:t>The area must be a clearly defined and </a:t>
            </a:r>
            <a:r>
              <a:rPr kumimoji="0" lang="en-US" altLang="en-US" b="1" i="0" u="none" strike="noStrike" cap="none" normalizeH="0" baseline="0" dirty="0">
                <a:ln>
                  <a:noFill/>
                </a:ln>
                <a:solidFill>
                  <a:schemeClr val="tx1"/>
                </a:solidFill>
                <a:effectLst/>
                <a:latin typeface="Montserrat" panose="00000500000000000000" pitchFamily="2" charset="0"/>
              </a:rPr>
              <a:t>fenced geographic zone</a:t>
            </a:r>
            <a:r>
              <a:rPr kumimoji="0" lang="en-US" altLang="en-US" b="0" i="0" u="none" strike="noStrike" cap="none" normalizeH="0" baseline="0" dirty="0">
                <a:ln>
                  <a:noFill/>
                </a:ln>
                <a:solidFill>
                  <a:schemeClr val="tx1"/>
                </a:solidFill>
                <a:effectLst/>
                <a:latin typeface="Montserrat" panose="00000500000000000000" pitchFamily="2" charset="0"/>
              </a:rPr>
              <a:t>.</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b="0" i="0" u="none" strike="noStrike" cap="none" normalizeH="0" baseline="0" dirty="0">
                <a:ln>
                  <a:noFill/>
                </a:ln>
                <a:solidFill>
                  <a:schemeClr val="tx1"/>
                </a:solidFill>
                <a:effectLst/>
                <a:latin typeface="Montserrat" panose="00000500000000000000" pitchFamily="2" charset="0"/>
              </a:rPr>
              <a:t>It must have </a:t>
            </a:r>
            <a:r>
              <a:rPr kumimoji="0" lang="en-US" altLang="en-US" b="1" i="0" u="none" strike="noStrike" cap="none" normalizeH="0" baseline="0" dirty="0">
                <a:ln>
                  <a:noFill/>
                </a:ln>
                <a:solidFill>
                  <a:schemeClr val="tx1"/>
                </a:solidFill>
                <a:effectLst/>
                <a:latin typeface="Montserrat" panose="00000500000000000000" pitchFamily="2" charset="0"/>
              </a:rPr>
              <a:t>security and customs controls</a:t>
            </a:r>
            <a:r>
              <a:rPr kumimoji="0" lang="en-US" altLang="en-US" b="0" i="0" u="none" strike="noStrike" cap="none" normalizeH="0" baseline="0" dirty="0">
                <a:ln>
                  <a:noFill/>
                </a:ln>
                <a:solidFill>
                  <a:schemeClr val="tx1"/>
                </a:solidFill>
                <a:effectLst/>
                <a:latin typeface="Montserrat" panose="00000500000000000000" pitchFamily="2" charset="0"/>
              </a:rPr>
              <a:t> to monitor the movement of people and goods entering or leaving the zone.</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b="0" i="0" u="none" strike="noStrike" cap="none" normalizeH="0" baseline="0" dirty="0">
                <a:ln>
                  <a:noFill/>
                </a:ln>
                <a:solidFill>
                  <a:schemeClr val="tx1"/>
                </a:solidFill>
                <a:effectLst/>
                <a:latin typeface="Montserrat" panose="00000500000000000000" pitchFamily="2" charset="0"/>
              </a:rPr>
              <a:t>There must be </a:t>
            </a:r>
            <a:r>
              <a:rPr kumimoji="0" lang="en-US" altLang="en-US" b="1" i="0" u="none" strike="noStrike" cap="none" normalizeH="0" baseline="0" dirty="0">
                <a:ln>
                  <a:noFill/>
                </a:ln>
                <a:solidFill>
                  <a:schemeClr val="tx1"/>
                </a:solidFill>
                <a:effectLst/>
                <a:latin typeface="Montserrat" panose="00000500000000000000" pitchFamily="2" charset="0"/>
              </a:rPr>
              <a:t>established procedures for storing, handling, and processing goods</a:t>
            </a:r>
            <a:r>
              <a:rPr kumimoji="0" lang="en-US" altLang="en-US" b="0" i="0" u="none" strike="noStrike" cap="none" normalizeH="0" baseline="0" dirty="0">
                <a:ln>
                  <a:noFill/>
                </a:ln>
                <a:solidFill>
                  <a:schemeClr val="tx1"/>
                </a:solidFill>
                <a:effectLst/>
                <a:latin typeface="Montserrat" panose="00000500000000000000" pitchFamily="2" charset="0"/>
              </a:rPr>
              <a:t> within the zone.</a:t>
            </a: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en-US" altLang="en-US" b="0" i="0" u="none" strike="noStrike" cap="none" normalizeH="0" baseline="0" dirty="0">
                <a:ln>
                  <a:noFill/>
                </a:ln>
                <a:solidFill>
                  <a:schemeClr val="tx1"/>
                </a:solidFill>
                <a:effectLst/>
                <a:latin typeface="Montserrat" panose="00000500000000000000" pitchFamily="2" charset="0"/>
              </a:rPr>
              <a:t>The </a:t>
            </a:r>
            <a:r>
              <a:rPr kumimoji="0" lang="en-US" altLang="en-US" b="1" i="0" u="none" strike="noStrike" cap="none" normalizeH="0" baseline="0" dirty="0">
                <a:ln>
                  <a:noFill/>
                </a:ln>
                <a:solidFill>
                  <a:schemeClr val="tx1"/>
                </a:solidFill>
                <a:effectLst/>
                <a:latin typeface="Montserrat" panose="00000500000000000000" pitchFamily="2" charset="0"/>
              </a:rPr>
              <a:t>operator of the zone must comply with all procedures prescribed by the Federal Tax Authority (FTA)</a:t>
            </a:r>
            <a:r>
              <a:rPr kumimoji="0" lang="en-US" altLang="en-US" b="0" i="0" u="none" strike="noStrike" cap="none" normalizeH="0" baseline="0" dirty="0">
                <a:ln>
                  <a:noFill/>
                </a:ln>
                <a:solidFill>
                  <a:schemeClr val="tx1"/>
                </a:solidFill>
                <a:effectLst/>
                <a:latin typeface="Montserrat" panose="00000500000000000000" pitchFamily="2" charset="0"/>
              </a:rPr>
              <a:t>.</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Montserrat" panose="00000500000000000000" pitchFamily="2" charset="0"/>
              </a:rPr>
              <a:t>If only certain parts of a Designated Zone meet these requirements, then </a:t>
            </a:r>
            <a:r>
              <a:rPr kumimoji="0" lang="en-US" altLang="en-US" b="1" i="0" u="none" strike="noStrike" cap="none" normalizeH="0" baseline="0" dirty="0">
                <a:ln>
                  <a:noFill/>
                </a:ln>
                <a:solidFill>
                  <a:schemeClr val="tx1"/>
                </a:solidFill>
                <a:effectLst/>
                <a:latin typeface="Montserrat" panose="00000500000000000000" pitchFamily="2" charset="0"/>
              </a:rPr>
              <a:t>only those compliant areas will be treated as outside the UAE for VAT purposes</a:t>
            </a:r>
            <a:r>
              <a:rPr kumimoji="0" lang="en-US" altLang="en-US" b="0" i="0" u="none" strike="noStrike" cap="none" normalizeH="0" baseline="0" dirty="0">
                <a:ln>
                  <a:noFill/>
                </a:ln>
                <a:solidFill>
                  <a:schemeClr val="tx1"/>
                </a:solidFill>
                <a:effectLst/>
                <a:latin typeface="Montserrat" panose="00000500000000000000" pitchFamily="2" charset="0"/>
              </a:rPr>
              <a:t>, while the remaining areas will be treated as within the UAE.</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Montserrat" panose="00000500000000000000" pitchFamily="2" charset="0"/>
              </a:rPr>
              <a:t>Furthermore, if the zone changes its operations or fails to comply with any of the required conditions that justified its designation, it will </a:t>
            </a:r>
            <a:r>
              <a:rPr kumimoji="0" lang="en-US" altLang="en-US" b="1" i="0" u="none" strike="noStrike" cap="none" normalizeH="0" baseline="0" dirty="0">
                <a:ln>
                  <a:noFill/>
                </a:ln>
                <a:solidFill>
                  <a:schemeClr val="tx1"/>
                </a:solidFill>
                <a:effectLst/>
                <a:latin typeface="Montserrat" panose="00000500000000000000" pitchFamily="2" charset="0"/>
              </a:rPr>
              <a:t>lose its special status and be treated as part of the UAE territory for VAT purposes</a:t>
            </a:r>
            <a:r>
              <a:rPr kumimoji="0" lang="en-US" altLang="en-US" b="0" i="0" u="none" strike="noStrike" cap="none" normalizeH="0" baseline="0" dirty="0">
                <a:ln>
                  <a:noFill/>
                </a:ln>
                <a:solidFill>
                  <a:schemeClr val="tx1"/>
                </a:solidFill>
                <a:effectLst/>
                <a:latin typeface="Montserrat" panose="00000500000000000000" pitchFamily="2" charset="0"/>
              </a:rPr>
              <a:t>.</a:t>
            </a:r>
          </a:p>
          <a:p>
            <a:pPr marL="285750" lvl="0" indent="-285750" algn="just" eaLnBrk="0" fontAlgn="base" hangingPunct="0">
              <a:spcBef>
                <a:spcPct val="0"/>
              </a:spcBef>
              <a:spcAft>
                <a:spcPct val="0"/>
              </a:spcAft>
              <a:buFont typeface="Arial" panose="020B0604020202020204" pitchFamily="34" charset="0"/>
              <a:buChar char="•"/>
            </a:pPr>
            <a:r>
              <a:rPr lang="en-US" dirty="0">
                <a:latin typeface="Montserrat" panose="00000500000000000000" pitchFamily="2" charset="0"/>
              </a:rPr>
              <a:t>Designated Zone businesses are treated as </a:t>
            </a:r>
            <a:r>
              <a:rPr lang="en-US" b="1" dirty="0">
                <a:latin typeface="Montserrat" panose="00000500000000000000" pitchFamily="2" charset="0"/>
              </a:rPr>
              <a:t>onshore UAE entities for VAT purposes</a:t>
            </a:r>
            <a:r>
              <a:rPr lang="en-US" dirty="0">
                <a:latin typeface="Montserrat" panose="00000500000000000000" pitchFamily="2" charset="0"/>
              </a:rPr>
              <a:t>. Consequently, they are subject to the same VAT obligations as other UAE businesses, including registration, filing VAT returns, and accounting for VAT under the standard rules. Additionally, such businesses may form part of a </a:t>
            </a:r>
            <a:r>
              <a:rPr lang="en-US" b="1" dirty="0">
                <a:latin typeface="Montserrat" panose="00000500000000000000" pitchFamily="2" charset="0"/>
              </a:rPr>
              <a:t>VAT group</a:t>
            </a:r>
            <a:r>
              <a:rPr lang="en-US" dirty="0">
                <a:latin typeface="Montserrat" panose="00000500000000000000" pitchFamily="2" charset="0"/>
              </a:rPr>
              <a:t>, provided they satisfy the prescribed eligibility conditions.</a:t>
            </a:r>
          </a:p>
        </p:txBody>
      </p:sp>
      <p:sp>
        <p:nvSpPr>
          <p:cNvPr id="9" name="Slide Number Placeholder 8">
            <a:extLst>
              <a:ext uri="{FF2B5EF4-FFF2-40B4-BE49-F238E27FC236}">
                <a16:creationId xmlns:a16="http://schemas.microsoft.com/office/drawing/2014/main" id="{4F91513B-8AC2-3F93-5F16-9DDAF54A4940}"/>
              </a:ext>
            </a:extLst>
          </p:cNvPr>
          <p:cNvSpPr>
            <a:spLocks noGrp="1"/>
          </p:cNvSpPr>
          <p:nvPr>
            <p:ph type="sldNum" sz="quarter" idx="12"/>
          </p:nvPr>
        </p:nvSpPr>
        <p:spPr/>
        <p:txBody>
          <a:bodyPr/>
          <a:lstStyle/>
          <a:p>
            <a:fld id="{9EEF8FA0-0E28-45DA-A438-FD13269BAD6D}" type="slidenum">
              <a:rPr lang="en-US" smtClean="0"/>
              <a:t>56</a:t>
            </a:fld>
            <a:endParaRPr lang="en-US" dirty="0"/>
          </a:p>
        </p:txBody>
      </p:sp>
    </p:spTree>
    <p:extLst>
      <p:ext uri="{BB962C8B-B14F-4D97-AF65-F5344CB8AC3E}">
        <p14:creationId xmlns:p14="http://schemas.microsoft.com/office/powerpoint/2010/main" val="2915926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8E811-B722-5924-5E60-B6EFB8BEAED5}"/>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086AE7E-DB84-DC01-7101-D74884512BD1}"/>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8DAF2419-57DD-CFE3-5D99-E7F16938C502}"/>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605AEBDF-4069-A478-06F1-016B142D1AF5}"/>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0703F09B-B36C-3498-762E-5367E08A8C63}"/>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VAT Treatment for Goods involving Designated Zones</a:t>
            </a:r>
          </a:p>
        </p:txBody>
      </p:sp>
      <p:pic>
        <p:nvPicPr>
          <p:cNvPr id="5" name="Picture 4">
            <a:extLst>
              <a:ext uri="{FF2B5EF4-FFF2-40B4-BE49-F238E27FC236}">
                <a16:creationId xmlns:a16="http://schemas.microsoft.com/office/drawing/2014/main" id="{08FBF082-B5B1-2407-C0EA-3069BF029A7F}"/>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4905A28C-E551-2A3B-7BB9-104C5A1CE8C7}"/>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9" name="Table 8">
            <a:extLst>
              <a:ext uri="{FF2B5EF4-FFF2-40B4-BE49-F238E27FC236}">
                <a16:creationId xmlns:a16="http://schemas.microsoft.com/office/drawing/2014/main" id="{088CBDCC-8A42-70B6-9BB3-D99B10F6BADE}"/>
              </a:ext>
            </a:extLst>
          </p:cNvPr>
          <p:cNvGraphicFramePr>
            <a:graphicFrameLocks noGrp="1"/>
          </p:cNvGraphicFramePr>
          <p:nvPr>
            <p:extLst>
              <p:ext uri="{D42A27DB-BD31-4B8C-83A1-F6EECF244321}">
                <p14:modId xmlns:p14="http://schemas.microsoft.com/office/powerpoint/2010/main" val="210452985"/>
              </p:ext>
            </p:extLst>
          </p:nvPr>
        </p:nvGraphicFramePr>
        <p:xfrm>
          <a:off x="1625150" y="1838682"/>
          <a:ext cx="12248119" cy="5761470"/>
        </p:xfrm>
        <a:graphic>
          <a:graphicData uri="http://schemas.openxmlformats.org/drawingml/2006/table">
            <a:tbl>
              <a:tblPr>
                <a:tableStyleId>{22838BEF-8BB2-4498-84A7-C5851F593DF1}</a:tableStyleId>
              </a:tblPr>
              <a:tblGrid>
                <a:gridCol w="1785316">
                  <a:extLst>
                    <a:ext uri="{9D8B030D-6E8A-4147-A177-3AD203B41FA5}">
                      <a16:colId xmlns:a16="http://schemas.microsoft.com/office/drawing/2014/main" val="3466878119"/>
                    </a:ext>
                  </a:extLst>
                </a:gridCol>
                <a:gridCol w="2454418">
                  <a:extLst>
                    <a:ext uri="{9D8B030D-6E8A-4147-A177-3AD203B41FA5}">
                      <a16:colId xmlns:a16="http://schemas.microsoft.com/office/drawing/2014/main" val="2944886489"/>
                    </a:ext>
                  </a:extLst>
                </a:gridCol>
                <a:gridCol w="1648026">
                  <a:extLst>
                    <a:ext uri="{9D8B030D-6E8A-4147-A177-3AD203B41FA5}">
                      <a16:colId xmlns:a16="http://schemas.microsoft.com/office/drawing/2014/main" val="3174133356"/>
                    </a:ext>
                  </a:extLst>
                </a:gridCol>
                <a:gridCol w="6360359">
                  <a:extLst>
                    <a:ext uri="{9D8B030D-6E8A-4147-A177-3AD203B41FA5}">
                      <a16:colId xmlns:a16="http://schemas.microsoft.com/office/drawing/2014/main" val="2298000268"/>
                    </a:ext>
                  </a:extLst>
                </a:gridCol>
              </a:tblGrid>
              <a:tr h="1408134">
                <a:tc>
                  <a:txBody>
                    <a:bodyPr/>
                    <a:lstStyle/>
                    <a:p>
                      <a:pPr algn="ctr">
                        <a:buNone/>
                      </a:pPr>
                      <a:r>
                        <a:rPr lang="en-US" sz="1800" b="1" dirty="0">
                          <a:solidFill>
                            <a:schemeClr val="bg1"/>
                          </a:solidFill>
                          <a:latin typeface="Montserrat" panose="00000500000000000000" pitchFamily="2" charset="0"/>
                        </a:rPr>
                        <a:t>Emirate</a:t>
                      </a:r>
                    </a:p>
                  </a:txBody>
                  <a:tcPr marL="13969" marR="13969" marT="6985" marB="6985" anchor="ctr">
                    <a:solidFill>
                      <a:schemeClr val="accent5">
                        <a:lumMod val="75000"/>
                      </a:schemeClr>
                    </a:solidFill>
                  </a:tcPr>
                </a:tc>
                <a:tc>
                  <a:txBody>
                    <a:bodyPr/>
                    <a:lstStyle/>
                    <a:p>
                      <a:pPr algn="ctr">
                        <a:buNone/>
                      </a:pPr>
                      <a:r>
                        <a:rPr lang="en-US" sz="1800" b="1" dirty="0">
                          <a:solidFill>
                            <a:schemeClr val="bg1"/>
                          </a:solidFill>
                          <a:latin typeface="Montserrat" panose="00000500000000000000" pitchFamily="2" charset="0"/>
                        </a:rPr>
                        <a:t>Free Zone</a:t>
                      </a:r>
                    </a:p>
                  </a:txBody>
                  <a:tcPr marL="13969" marR="13969" marT="6985" marB="6985" anchor="ctr">
                    <a:solidFill>
                      <a:schemeClr val="accent5">
                        <a:lumMod val="75000"/>
                      </a:schemeClr>
                    </a:solidFill>
                  </a:tcPr>
                </a:tc>
                <a:tc>
                  <a:txBody>
                    <a:bodyPr/>
                    <a:lstStyle/>
                    <a:p>
                      <a:pPr algn="ctr">
                        <a:buNone/>
                      </a:pPr>
                      <a:r>
                        <a:rPr lang="en-US" sz="1800" b="1" dirty="0">
                          <a:solidFill>
                            <a:schemeClr val="bg1"/>
                          </a:solidFill>
                          <a:latin typeface="Montserrat" panose="00000500000000000000" pitchFamily="2" charset="0"/>
                        </a:rPr>
                        <a:t>Designated Zone (VAT)</a:t>
                      </a:r>
                    </a:p>
                  </a:txBody>
                  <a:tcPr marL="13969" marR="13969" marT="6985" marB="6985" anchor="ctr">
                    <a:solidFill>
                      <a:schemeClr val="accent5">
                        <a:lumMod val="75000"/>
                      </a:schemeClr>
                    </a:solidFill>
                  </a:tcPr>
                </a:tc>
                <a:tc>
                  <a:txBody>
                    <a:bodyPr/>
                    <a:lstStyle/>
                    <a:p>
                      <a:pPr algn="ctr">
                        <a:buNone/>
                      </a:pPr>
                      <a:r>
                        <a:rPr lang="en-US" sz="1800" b="1" dirty="0">
                          <a:solidFill>
                            <a:schemeClr val="bg1"/>
                          </a:solidFill>
                          <a:latin typeface="Montserrat" panose="00000500000000000000" pitchFamily="2" charset="0"/>
                        </a:rPr>
                        <a:t>Key Reason for Formation</a:t>
                      </a:r>
                    </a:p>
                  </a:txBody>
                  <a:tcPr marL="13969" marR="13969" marT="6985" marB="6985" anchor="ctr">
                    <a:solidFill>
                      <a:schemeClr val="accent5">
                        <a:lumMod val="75000"/>
                      </a:schemeClr>
                    </a:solidFill>
                  </a:tcPr>
                </a:tc>
                <a:extLst>
                  <a:ext uri="{0D108BD9-81ED-4DB2-BD59-A6C34878D82A}">
                    <a16:rowId xmlns:a16="http://schemas.microsoft.com/office/drawing/2014/main" val="46172815"/>
                  </a:ext>
                </a:extLst>
              </a:tr>
              <a:tr h="1200921">
                <a:tc>
                  <a:txBody>
                    <a:bodyPr/>
                    <a:lstStyle/>
                    <a:p>
                      <a:pPr algn="ctr">
                        <a:buNone/>
                      </a:pPr>
                      <a:r>
                        <a:rPr lang="en-US" sz="1800" dirty="0">
                          <a:solidFill>
                            <a:schemeClr val="tx1"/>
                          </a:solidFill>
                          <a:latin typeface="Montserrat" panose="00000500000000000000" pitchFamily="2" charset="0"/>
                        </a:rPr>
                        <a:t>Abu Dhabi</a:t>
                      </a:r>
                    </a:p>
                  </a:txBody>
                  <a:tcPr marL="13969" marR="13969" marT="6985" marB="6985" anchor="ctr"/>
                </a:tc>
                <a:tc>
                  <a:txBody>
                    <a:bodyPr/>
                    <a:lstStyle/>
                    <a:p>
                      <a:pPr algn="ctr">
                        <a:buNone/>
                      </a:pPr>
                      <a:r>
                        <a:rPr lang="en-US" sz="1800" dirty="0">
                          <a:solidFill>
                            <a:schemeClr val="tx1"/>
                          </a:solidFill>
                          <a:latin typeface="Montserrat" panose="00000500000000000000" pitchFamily="2" charset="0"/>
                        </a:rPr>
                        <a:t>Khalifa Industrial Zone Abu Dhabi (KIZAD)</a:t>
                      </a:r>
                    </a:p>
                  </a:txBody>
                  <a:tcPr marL="13969" marR="13969" marT="6985" marB="6985" anchor="ctr"/>
                </a:tc>
                <a:tc>
                  <a:txBody>
                    <a:bodyPr/>
                    <a:lstStyle/>
                    <a:p>
                      <a:pPr algn="ctr">
                        <a:buNone/>
                      </a:pPr>
                      <a:r>
                        <a:rPr lang="en-US" sz="1800" dirty="0">
                          <a:solidFill>
                            <a:schemeClr val="tx1"/>
                          </a:solidFill>
                          <a:latin typeface="Montserrat" panose="00000500000000000000" pitchFamily="2" charset="0"/>
                        </a:rPr>
                        <a:t>Yes</a:t>
                      </a:r>
                    </a:p>
                  </a:txBody>
                  <a:tcPr marL="13969" marR="13969" marT="6985" marB="6985" anchor="ctr"/>
                </a:tc>
                <a:tc>
                  <a:txBody>
                    <a:bodyPr/>
                    <a:lstStyle/>
                    <a:p>
                      <a:pPr algn="ctr">
                        <a:buNone/>
                      </a:pPr>
                      <a:r>
                        <a:rPr lang="en-US" sz="1800" b="0" dirty="0">
                          <a:solidFill>
                            <a:schemeClr val="tx1"/>
                          </a:solidFill>
                          <a:latin typeface="Montserrat" panose="00000500000000000000" pitchFamily="2" charset="0"/>
                        </a:rPr>
                        <a:t>Developed to support industrial manufacturing, logistics, and export-oriented industries linked with Khalifa Port.</a:t>
                      </a:r>
                    </a:p>
                  </a:txBody>
                  <a:tcPr marL="13969" marR="13969" marT="6985" marB="6985" anchor="ctr"/>
                </a:tc>
                <a:extLst>
                  <a:ext uri="{0D108BD9-81ED-4DB2-BD59-A6C34878D82A}">
                    <a16:rowId xmlns:a16="http://schemas.microsoft.com/office/drawing/2014/main" val="483830702"/>
                  </a:ext>
                </a:extLst>
              </a:tr>
              <a:tr h="1200921">
                <a:tc>
                  <a:txBody>
                    <a:bodyPr/>
                    <a:lstStyle/>
                    <a:p>
                      <a:pPr algn="ctr">
                        <a:buNone/>
                      </a:pPr>
                      <a:r>
                        <a:rPr lang="en-US" sz="1800" dirty="0">
                          <a:solidFill>
                            <a:schemeClr val="tx1"/>
                          </a:solidFill>
                          <a:latin typeface="Montserrat" panose="00000500000000000000" pitchFamily="2" charset="0"/>
                        </a:rPr>
                        <a:t>Abu Dhabi</a:t>
                      </a:r>
                    </a:p>
                  </a:txBody>
                  <a:tcPr marL="13969" marR="13969" marT="6985" marB="6985" anchor="ctr"/>
                </a:tc>
                <a:tc>
                  <a:txBody>
                    <a:bodyPr/>
                    <a:lstStyle/>
                    <a:p>
                      <a:pPr algn="ctr">
                        <a:buNone/>
                      </a:pPr>
                      <a:r>
                        <a:rPr lang="en-US" sz="1800" dirty="0">
                          <a:solidFill>
                            <a:schemeClr val="tx1"/>
                          </a:solidFill>
                          <a:latin typeface="Montserrat" panose="00000500000000000000" pitchFamily="2" charset="0"/>
                        </a:rPr>
                        <a:t>Abu Dhabi Global Market (ADGM)</a:t>
                      </a:r>
                    </a:p>
                  </a:txBody>
                  <a:tcPr marL="13969" marR="13969" marT="6985" marB="6985" anchor="ctr"/>
                </a:tc>
                <a:tc>
                  <a:txBody>
                    <a:bodyPr/>
                    <a:lstStyle/>
                    <a:p>
                      <a:pPr algn="ctr">
                        <a:buNone/>
                      </a:pPr>
                      <a:r>
                        <a:rPr lang="en-US" sz="1800" dirty="0">
                          <a:solidFill>
                            <a:schemeClr val="tx1"/>
                          </a:solidFill>
                          <a:latin typeface="Montserrat" panose="00000500000000000000" pitchFamily="2" charset="0"/>
                        </a:rPr>
                        <a:t>No</a:t>
                      </a:r>
                    </a:p>
                  </a:txBody>
                  <a:tcPr marL="13969" marR="13969" marT="6985" marB="6985" anchor="ctr"/>
                </a:tc>
                <a:tc>
                  <a:txBody>
                    <a:bodyPr/>
                    <a:lstStyle/>
                    <a:p>
                      <a:pPr algn="ctr">
                        <a:buNone/>
                      </a:pPr>
                      <a:r>
                        <a:rPr lang="en-US" sz="1800" b="0" dirty="0">
                          <a:solidFill>
                            <a:schemeClr val="tx1"/>
                          </a:solidFill>
                          <a:latin typeface="Montserrat" pitchFamily="2" charset="0"/>
                        </a:rPr>
                        <a:t>Created as an international financial center to attract global banking, asset management, and fintech firms.</a:t>
                      </a:r>
                    </a:p>
                  </a:txBody>
                  <a:tcPr marL="13969" marR="13969" marT="6985" marB="6985" anchor="ctr"/>
                </a:tc>
                <a:extLst>
                  <a:ext uri="{0D108BD9-81ED-4DB2-BD59-A6C34878D82A}">
                    <a16:rowId xmlns:a16="http://schemas.microsoft.com/office/drawing/2014/main" val="3372375772"/>
                  </a:ext>
                </a:extLst>
              </a:tr>
              <a:tr h="975747">
                <a:tc>
                  <a:txBody>
                    <a:bodyPr/>
                    <a:lstStyle/>
                    <a:p>
                      <a:pPr algn="ctr">
                        <a:buNone/>
                      </a:pPr>
                      <a:r>
                        <a:rPr lang="en-US" sz="1800">
                          <a:solidFill>
                            <a:schemeClr val="tx1"/>
                          </a:solidFill>
                          <a:latin typeface="Montserrat" panose="00000500000000000000" pitchFamily="2" charset="0"/>
                        </a:rPr>
                        <a:t>Abu Dhabi</a:t>
                      </a:r>
                    </a:p>
                  </a:txBody>
                  <a:tcPr marL="13969" marR="13969" marT="6985" marB="6985" anchor="ctr"/>
                </a:tc>
                <a:tc>
                  <a:txBody>
                    <a:bodyPr/>
                    <a:lstStyle/>
                    <a:p>
                      <a:pPr algn="ctr">
                        <a:buNone/>
                      </a:pPr>
                      <a:r>
                        <a:rPr lang="en-US" sz="1800" dirty="0">
                          <a:solidFill>
                            <a:schemeClr val="tx1"/>
                          </a:solidFill>
                          <a:latin typeface="Montserrat" panose="00000500000000000000" pitchFamily="2" charset="0"/>
                        </a:rPr>
                        <a:t>Masdar City Free Zone</a:t>
                      </a:r>
                    </a:p>
                  </a:txBody>
                  <a:tcPr marL="13969" marR="13969" marT="6985" marB="6985" anchor="ctr"/>
                </a:tc>
                <a:tc>
                  <a:txBody>
                    <a:bodyPr/>
                    <a:lstStyle/>
                    <a:p>
                      <a:pPr algn="ctr">
                        <a:buNone/>
                      </a:pPr>
                      <a:r>
                        <a:rPr lang="en-US" sz="1800" dirty="0">
                          <a:solidFill>
                            <a:schemeClr val="tx1"/>
                          </a:solidFill>
                          <a:latin typeface="Montserrat" panose="00000500000000000000" pitchFamily="2" charset="0"/>
                        </a:rPr>
                        <a:t>No</a:t>
                      </a:r>
                    </a:p>
                  </a:txBody>
                  <a:tcPr marL="13969" marR="13969" marT="6985" marB="6985" anchor="ctr"/>
                </a:tc>
                <a:tc>
                  <a:txBody>
                    <a:bodyPr/>
                    <a:lstStyle/>
                    <a:p>
                      <a:pPr algn="ctr">
                        <a:buNone/>
                      </a:pPr>
                      <a:r>
                        <a:rPr lang="en-US" sz="1800" b="0" dirty="0">
                          <a:solidFill>
                            <a:schemeClr val="tx1"/>
                          </a:solidFill>
                          <a:latin typeface="Montserrat" panose="00000500000000000000" pitchFamily="2" charset="0"/>
                        </a:rPr>
                        <a:t>Established to promote renewable energy, sustainability technology, and clean-tech research.</a:t>
                      </a:r>
                    </a:p>
                  </a:txBody>
                  <a:tcPr marL="13969" marR="13969" marT="6985" marB="6985" anchor="ctr"/>
                </a:tc>
                <a:extLst>
                  <a:ext uri="{0D108BD9-81ED-4DB2-BD59-A6C34878D82A}">
                    <a16:rowId xmlns:a16="http://schemas.microsoft.com/office/drawing/2014/main" val="3679933731"/>
                  </a:ext>
                </a:extLst>
              </a:tr>
              <a:tr h="975747">
                <a:tc>
                  <a:txBody>
                    <a:bodyPr/>
                    <a:lstStyle/>
                    <a:p>
                      <a:pPr algn="ctr">
                        <a:buNone/>
                      </a:pPr>
                      <a:r>
                        <a:rPr lang="en-US" sz="1800" dirty="0">
                          <a:solidFill>
                            <a:schemeClr val="tx1"/>
                          </a:solidFill>
                          <a:latin typeface="Montserrat" panose="00000500000000000000" pitchFamily="2" charset="0"/>
                        </a:rPr>
                        <a:t>Abu Dhabi</a:t>
                      </a:r>
                    </a:p>
                  </a:txBody>
                  <a:tcPr marL="13969" marR="13969" marT="6985" marB="6985" anchor="ctr"/>
                </a:tc>
                <a:tc>
                  <a:txBody>
                    <a:bodyPr/>
                    <a:lstStyle/>
                    <a:p>
                      <a:pPr algn="ctr">
                        <a:buNone/>
                      </a:pPr>
                      <a:r>
                        <a:rPr lang="en-US" sz="1800" dirty="0">
                          <a:solidFill>
                            <a:schemeClr val="tx1"/>
                          </a:solidFill>
                          <a:latin typeface="Montserrat" panose="00000500000000000000" pitchFamily="2" charset="0"/>
                        </a:rPr>
                        <a:t>Twofour54 Media Zone</a:t>
                      </a:r>
                    </a:p>
                  </a:txBody>
                  <a:tcPr marL="13969" marR="13969" marT="6985" marB="6985" anchor="ctr"/>
                </a:tc>
                <a:tc>
                  <a:txBody>
                    <a:bodyPr/>
                    <a:lstStyle/>
                    <a:p>
                      <a:pPr algn="ctr">
                        <a:buNone/>
                      </a:pPr>
                      <a:r>
                        <a:rPr lang="en-US" sz="1800" dirty="0">
                          <a:solidFill>
                            <a:schemeClr val="tx1"/>
                          </a:solidFill>
                          <a:latin typeface="Montserrat" panose="00000500000000000000" pitchFamily="2" charset="0"/>
                        </a:rPr>
                        <a:t>No</a:t>
                      </a:r>
                    </a:p>
                  </a:txBody>
                  <a:tcPr marL="13969" marR="13969" marT="6985" marB="6985" anchor="ctr"/>
                </a:tc>
                <a:tc>
                  <a:txBody>
                    <a:bodyPr/>
                    <a:lstStyle/>
                    <a:p>
                      <a:pPr algn="ctr">
                        <a:buNone/>
                      </a:pPr>
                      <a:r>
                        <a:rPr lang="en-US" sz="1800" b="0" dirty="0">
                          <a:solidFill>
                            <a:schemeClr val="tx1"/>
                          </a:solidFill>
                          <a:latin typeface="Montserrat" panose="00000500000000000000" pitchFamily="2" charset="0"/>
                        </a:rPr>
                        <a:t>Developed to support media, film production, digital content, and broadcasting industries.</a:t>
                      </a:r>
                    </a:p>
                  </a:txBody>
                  <a:tcPr marL="13969" marR="13969" marT="6985" marB="6985" anchor="ctr"/>
                </a:tc>
                <a:extLst>
                  <a:ext uri="{0D108BD9-81ED-4DB2-BD59-A6C34878D82A}">
                    <a16:rowId xmlns:a16="http://schemas.microsoft.com/office/drawing/2014/main" val="2107973305"/>
                  </a:ext>
                </a:extLst>
              </a:tr>
            </a:tbl>
          </a:graphicData>
        </a:graphic>
      </p:graphicFrame>
      <p:sp>
        <p:nvSpPr>
          <p:cNvPr id="7" name="Slide Number Placeholder 6">
            <a:extLst>
              <a:ext uri="{FF2B5EF4-FFF2-40B4-BE49-F238E27FC236}">
                <a16:creationId xmlns:a16="http://schemas.microsoft.com/office/drawing/2014/main" id="{F8F62EB3-CDA7-AF50-6361-CC16661D0EE2}"/>
              </a:ext>
            </a:extLst>
          </p:cNvPr>
          <p:cNvSpPr>
            <a:spLocks noGrp="1"/>
          </p:cNvSpPr>
          <p:nvPr>
            <p:ph type="sldNum" sz="quarter" idx="12"/>
          </p:nvPr>
        </p:nvSpPr>
        <p:spPr/>
        <p:txBody>
          <a:bodyPr/>
          <a:lstStyle/>
          <a:p>
            <a:fld id="{9EEF8FA0-0E28-45DA-A438-FD13269BAD6D}" type="slidenum">
              <a:rPr lang="en-US" smtClean="0"/>
              <a:t>57</a:t>
            </a:fld>
            <a:endParaRPr lang="en-US" dirty="0"/>
          </a:p>
        </p:txBody>
      </p:sp>
    </p:spTree>
    <p:extLst>
      <p:ext uri="{BB962C8B-B14F-4D97-AF65-F5344CB8AC3E}">
        <p14:creationId xmlns:p14="http://schemas.microsoft.com/office/powerpoint/2010/main" val="2452398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27024-1B79-91DB-0AD1-1AE0A7B9D32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19BC551E-D3AE-F644-75FE-EBFAE0FCC6C6}"/>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36CD8605-357E-2755-52CA-7A9792240396}"/>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BBCBE51B-08FE-D8A2-3852-AAE279AA0E2D}"/>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A3A08965-F682-B8CF-F741-8A1340225320}"/>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VAT Treatment for Goods involving Designated Zones</a:t>
            </a:r>
          </a:p>
        </p:txBody>
      </p:sp>
      <p:pic>
        <p:nvPicPr>
          <p:cNvPr id="5" name="Picture 4">
            <a:extLst>
              <a:ext uri="{FF2B5EF4-FFF2-40B4-BE49-F238E27FC236}">
                <a16:creationId xmlns:a16="http://schemas.microsoft.com/office/drawing/2014/main" id="{1CDAA887-38B7-AA99-D72B-8414A0BC622E}"/>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5A005778-E4B3-996B-7861-10DA44FB1D14}"/>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9" name="Table 8">
            <a:extLst>
              <a:ext uri="{FF2B5EF4-FFF2-40B4-BE49-F238E27FC236}">
                <a16:creationId xmlns:a16="http://schemas.microsoft.com/office/drawing/2014/main" id="{72B5BBAE-8648-B199-465D-98C6C18A27F2}"/>
              </a:ext>
            </a:extLst>
          </p:cNvPr>
          <p:cNvGraphicFramePr>
            <a:graphicFrameLocks noGrp="1"/>
          </p:cNvGraphicFramePr>
          <p:nvPr>
            <p:extLst>
              <p:ext uri="{D42A27DB-BD31-4B8C-83A1-F6EECF244321}">
                <p14:modId xmlns:p14="http://schemas.microsoft.com/office/powerpoint/2010/main" val="3821753426"/>
              </p:ext>
            </p:extLst>
          </p:nvPr>
        </p:nvGraphicFramePr>
        <p:xfrm>
          <a:off x="1551008" y="1618945"/>
          <a:ext cx="12376008" cy="5931850"/>
        </p:xfrm>
        <a:graphic>
          <a:graphicData uri="http://schemas.openxmlformats.org/drawingml/2006/table">
            <a:tbl>
              <a:tblPr>
                <a:tableStyleId>{22838BEF-8BB2-4498-84A7-C5851F593DF1}</a:tableStyleId>
              </a:tblPr>
              <a:tblGrid>
                <a:gridCol w="910838">
                  <a:extLst>
                    <a:ext uri="{9D8B030D-6E8A-4147-A177-3AD203B41FA5}">
                      <a16:colId xmlns:a16="http://schemas.microsoft.com/office/drawing/2014/main" val="3466878119"/>
                    </a:ext>
                  </a:extLst>
                </a:gridCol>
                <a:gridCol w="3078342">
                  <a:extLst>
                    <a:ext uri="{9D8B030D-6E8A-4147-A177-3AD203B41FA5}">
                      <a16:colId xmlns:a16="http://schemas.microsoft.com/office/drawing/2014/main" val="2944886489"/>
                    </a:ext>
                  </a:extLst>
                </a:gridCol>
                <a:gridCol w="1255059">
                  <a:extLst>
                    <a:ext uri="{9D8B030D-6E8A-4147-A177-3AD203B41FA5}">
                      <a16:colId xmlns:a16="http://schemas.microsoft.com/office/drawing/2014/main" val="3174133356"/>
                    </a:ext>
                  </a:extLst>
                </a:gridCol>
                <a:gridCol w="7131769">
                  <a:extLst>
                    <a:ext uri="{9D8B030D-6E8A-4147-A177-3AD203B41FA5}">
                      <a16:colId xmlns:a16="http://schemas.microsoft.com/office/drawing/2014/main" val="2298000268"/>
                    </a:ext>
                  </a:extLst>
                </a:gridCol>
              </a:tblGrid>
              <a:tr h="667055">
                <a:tc>
                  <a:txBody>
                    <a:bodyPr/>
                    <a:lstStyle/>
                    <a:p>
                      <a:pPr algn="l">
                        <a:buNone/>
                      </a:pPr>
                      <a:r>
                        <a:rPr lang="en-US" sz="1400" b="1" dirty="0">
                          <a:solidFill>
                            <a:schemeClr val="bg1"/>
                          </a:solidFill>
                          <a:latin typeface="Montserrat" panose="00000500000000000000" pitchFamily="2" charset="0"/>
                        </a:rPr>
                        <a:t>Emirate</a:t>
                      </a:r>
                    </a:p>
                  </a:txBody>
                  <a:tcPr marL="13969" marR="13969" marT="6985" marB="6985" anchor="ctr">
                    <a:solidFill>
                      <a:schemeClr val="accent5">
                        <a:lumMod val="75000"/>
                      </a:schemeClr>
                    </a:solidFill>
                  </a:tcPr>
                </a:tc>
                <a:tc>
                  <a:txBody>
                    <a:bodyPr/>
                    <a:lstStyle/>
                    <a:p>
                      <a:pPr algn="l">
                        <a:buNone/>
                      </a:pPr>
                      <a:r>
                        <a:rPr lang="en-US" sz="1400" b="1" dirty="0">
                          <a:solidFill>
                            <a:schemeClr val="bg1"/>
                          </a:solidFill>
                          <a:latin typeface="Montserrat" panose="00000500000000000000" pitchFamily="2" charset="0"/>
                        </a:rPr>
                        <a:t>Free Zone</a:t>
                      </a:r>
                    </a:p>
                  </a:txBody>
                  <a:tcPr marL="13969" marR="13969" marT="6985" marB="6985" anchor="ctr">
                    <a:solidFill>
                      <a:schemeClr val="accent5">
                        <a:lumMod val="75000"/>
                      </a:schemeClr>
                    </a:solidFill>
                  </a:tcPr>
                </a:tc>
                <a:tc>
                  <a:txBody>
                    <a:bodyPr/>
                    <a:lstStyle/>
                    <a:p>
                      <a:pPr algn="l">
                        <a:buNone/>
                      </a:pPr>
                      <a:r>
                        <a:rPr lang="en-US" sz="1400" b="1" dirty="0">
                          <a:solidFill>
                            <a:schemeClr val="bg1"/>
                          </a:solidFill>
                          <a:latin typeface="Montserrat" panose="00000500000000000000" pitchFamily="2" charset="0"/>
                        </a:rPr>
                        <a:t>Designated Zone (VAT)</a:t>
                      </a:r>
                    </a:p>
                  </a:txBody>
                  <a:tcPr marL="13969" marR="13969" marT="6985" marB="6985" anchor="ctr">
                    <a:solidFill>
                      <a:schemeClr val="accent5">
                        <a:lumMod val="75000"/>
                      </a:schemeClr>
                    </a:solidFill>
                  </a:tcPr>
                </a:tc>
                <a:tc>
                  <a:txBody>
                    <a:bodyPr/>
                    <a:lstStyle/>
                    <a:p>
                      <a:pPr algn="l">
                        <a:buNone/>
                      </a:pPr>
                      <a:r>
                        <a:rPr lang="en-US" sz="1400" b="1" dirty="0">
                          <a:solidFill>
                            <a:schemeClr val="bg1"/>
                          </a:solidFill>
                          <a:latin typeface="Montserrat" panose="00000500000000000000" pitchFamily="2" charset="0"/>
                        </a:rPr>
                        <a:t>Key Reason for Formation</a:t>
                      </a:r>
                    </a:p>
                  </a:txBody>
                  <a:tcPr marL="13969" marR="13969" marT="6985" marB="6985" anchor="ctr">
                    <a:solidFill>
                      <a:schemeClr val="accent5">
                        <a:lumMod val="75000"/>
                      </a:schemeClr>
                    </a:solidFill>
                  </a:tcPr>
                </a:tc>
                <a:extLst>
                  <a:ext uri="{0D108BD9-81ED-4DB2-BD59-A6C34878D82A}">
                    <a16:rowId xmlns:a16="http://schemas.microsoft.com/office/drawing/2014/main" val="46172815"/>
                  </a:ext>
                </a:extLst>
              </a:tr>
              <a:tr h="417205">
                <a:tc>
                  <a:txBody>
                    <a:bodyPr/>
                    <a:lstStyle/>
                    <a:p>
                      <a:pPr algn="l">
                        <a:buNone/>
                      </a:pPr>
                      <a:r>
                        <a:rPr lang="en-US" sz="1400" b="0">
                          <a:solidFill>
                            <a:sysClr val="windowText" lastClr="000000"/>
                          </a:solidFill>
                          <a:latin typeface="Montserrat" panose="00000500000000000000" pitchFamily="2" charset="0"/>
                        </a:rPr>
                        <a:t>Dubai</a:t>
                      </a:r>
                    </a:p>
                  </a:txBody>
                  <a:tcPr marL="13969" marR="13969" marT="6985" marB="6985" anchor="ctr"/>
                </a:tc>
                <a:tc>
                  <a:txBody>
                    <a:bodyPr/>
                    <a:lstStyle/>
                    <a:p>
                      <a:pPr algn="l">
                        <a:buNone/>
                      </a:pPr>
                      <a:r>
                        <a:rPr lang="it-IT" sz="1400" b="0" dirty="0">
                          <a:solidFill>
                            <a:sysClr val="windowText" lastClr="000000"/>
                          </a:solidFill>
                          <a:latin typeface="Montserrat" panose="00000500000000000000" pitchFamily="2" charset="0"/>
                        </a:rPr>
                        <a:t>Jebel Ali Free Zone (JAFZA)</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Yes</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Created to strengthen global trade, logistics, warehousing, and port-based manufacturing near Jebel Ali Port.</a:t>
                      </a:r>
                    </a:p>
                  </a:txBody>
                  <a:tcPr marL="13969" marR="13969" marT="6985" marB="6985" anchor="ctr"/>
                </a:tc>
                <a:extLst>
                  <a:ext uri="{0D108BD9-81ED-4DB2-BD59-A6C34878D82A}">
                    <a16:rowId xmlns:a16="http://schemas.microsoft.com/office/drawing/2014/main" val="4228196072"/>
                  </a:ext>
                </a:extLst>
              </a:tr>
              <a:tr h="417205">
                <a:tc>
                  <a:txBody>
                    <a:bodyPr/>
                    <a:lstStyle/>
                    <a:p>
                      <a:pPr algn="l">
                        <a:buNone/>
                      </a:pPr>
                      <a:r>
                        <a:rPr lang="en-US" sz="1400" b="0">
                          <a:solidFill>
                            <a:sysClr val="windowText" lastClr="000000"/>
                          </a:solidFill>
                          <a:latin typeface="Montserrat" panose="00000500000000000000" pitchFamily="2" charset="0"/>
                        </a:rPr>
                        <a:t>Dubai</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Dubai Multi Commodities Centre (DMCC)</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No</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Established as a global hub for commodity trading such as gold, diamonds, tea, and crypto businesses.</a:t>
                      </a:r>
                    </a:p>
                  </a:txBody>
                  <a:tcPr marL="13969" marR="13969" marT="6985" marB="6985" anchor="ctr"/>
                </a:tc>
                <a:extLst>
                  <a:ext uri="{0D108BD9-81ED-4DB2-BD59-A6C34878D82A}">
                    <a16:rowId xmlns:a16="http://schemas.microsoft.com/office/drawing/2014/main" val="4053764318"/>
                  </a:ext>
                </a:extLst>
              </a:tr>
              <a:tr h="417205">
                <a:tc>
                  <a:txBody>
                    <a:bodyPr/>
                    <a:lstStyle/>
                    <a:p>
                      <a:pPr algn="l">
                        <a:buNone/>
                      </a:pPr>
                      <a:r>
                        <a:rPr lang="en-US" sz="1400" b="0">
                          <a:solidFill>
                            <a:sysClr val="windowText" lastClr="000000"/>
                          </a:solidFill>
                          <a:latin typeface="Montserrat" panose="00000500000000000000" pitchFamily="2" charset="0"/>
                        </a:rPr>
                        <a:t>Dubai</a:t>
                      </a:r>
                    </a:p>
                  </a:txBody>
                  <a:tcPr marL="13969" marR="13969" marT="6985" marB="6985" anchor="ctr"/>
                </a:tc>
                <a:tc>
                  <a:txBody>
                    <a:bodyPr/>
                    <a:lstStyle/>
                    <a:p>
                      <a:pPr algn="l">
                        <a:buNone/>
                      </a:pPr>
                      <a:r>
                        <a:rPr lang="it-IT" sz="1400" b="0">
                          <a:solidFill>
                            <a:sysClr val="windowText" lastClr="000000"/>
                          </a:solidFill>
                          <a:latin typeface="Montserrat" panose="00000500000000000000" pitchFamily="2" charset="0"/>
                        </a:rPr>
                        <a:t>Dubai Airport Free Zone (DAFZA)</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Yes</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Designed to facilitate high-value international trade and logistics linked to Dubai International Airport.</a:t>
                      </a:r>
                    </a:p>
                  </a:txBody>
                  <a:tcPr marL="13969" marR="13969" marT="6985" marB="6985" anchor="ctr"/>
                </a:tc>
                <a:extLst>
                  <a:ext uri="{0D108BD9-81ED-4DB2-BD59-A6C34878D82A}">
                    <a16:rowId xmlns:a16="http://schemas.microsoft.com/office/drawing/2014/main" val="2866318223"/>
                  </a:ext>
                </a:extLst>
              </a:tr>
              <a:tr h="417205">
                <a:tc>
                  <a:txBody>
                    <a:bodyPr/>
                    <a:lstStyle/>
                    <a:p>
                      <a:pPr algn="l">
                        <a:buNone/>
                      </a:pPr>
                      <a:r>
                        <a:rPr lang="en-US" sz="1400" b="0">
                          <a:solidFill>
                            <a:sysClr val="windowText" lastClr="000000"/>
                          </a:solidFill>
                          <a:latin typeface="Montserrat" panose="00000500000000000000" pitchFamily="2" charset="0"/>
                        </a:rPr>
                        <a:t>Dubai</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Dubai International Financial Centre (DIFC)</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No</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Created to establish the Middle East’s leading financial services and legal hub.</a:t>
                      </a:r>
                    </a:p>
                  </a:txBody>
                  <a:tcPr marL="13969" marR="13969" marT="6985" marB="6985" anchor="ctr"/>
                </a:tc>
                <a:extLst>
                  <a:ext uri="{0D108BD9-81ED-4DB2-BD59-A6C34878D82A}">
                    <a16:rowId xmlns:a16="http://schemas.microsoft.com/office/drawing/2014/main" val="2060221876"/>
                  </a:ext>
                </a:extLst>
              </a:tr>
              <a:tr h="417205">
                <a:tc>
                  <a:txBody>
                    <a:bodyPr/>
                    <a:lstStyle/>
                    <a:p>
                      <a:pPr algn="l">
                        <a:buNone/>
                      </a:pPr>
                      <a:r>
                        <a:rPr lang="en-US" sz="1400" b="0">
                          <a:solidFill>
                            <a:sysClr val="windowText" lastClr="000000"/>
                          </a:solidFill>
                          <a:latin typeface="Montserrat" panose="00000500000000000000" pitchFamily="2" charset="0"/>
                        </a:rPr>
                        <a:t>Dubai</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Dubai Silicon Oasis</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Yes</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Established to promote technology companies, electronics manufacturing, and innovation ecosystems.</a:t>
                      </a:r>
                    </a:p>
                  </a:txBody>
                  <a:tcPr marL="13969" marR="13969" marT="6985" marB="6985" anchor="ctr"/>
                </a:tc>
                <a:extLst>
                  <a:ext uri="{0D108BD9-81ED-4DB2-BD59-A6C34878D82A}">
                    <a16:rowId xmlns:a16="http://schemas.microsoft.com/office/drawing/2014/main" val="1574201484"/>
                  </a:ext>
                </a:extLst>
              </a:tr>
              <a:tr h="417205">
                <a:tc>
                  <a:txBody>
                    <a:bodyPr/>
                    <a:lstStyle/>
                    <a:p>
                      <a:pPr algn="l">
                        <a:buNone/>
                      </a:pPr>
                      <a:r>
                        <a:rPr lang="en-US" sz="1400" b="0">
                          <a:solidFill>
                            <a:sysClr val="windowText" lastClr="000000"/>
                          </a:solidFill>
                          <a:latin typeface="Montserrat" panose="00000500000000000000" pitchFamily="2" charset="0"/>
                        </a:rPr>
                        <a:t>Dubai</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Dubai Internet City</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No</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Developed to create a technology cluster for global IT companies such as Microsoft, Oracle, and Cisco.</a:t>
                      </a:r>
                    </a:p>
                  </a:txBody>
                  <a:tcPr marL="13969" marR="13969" marT="6985" marB="6985" anchor="ctr"/>
                </a:tc>
                <a:extLst>
                  <a:ext uri="{0D108BD9-81ED-4DB2-BD59-A6C34878D82A}">
                    <a16:rowId xmlns:a16="http://schemas.microsoft.com/office/drawing/2014/main" val="88434790"/>
                  </a:ext>
                </a:extLst>
              </a:tr>
              <a:tr h="417205">
                <a:tc>
                  <a:txBody>
                    <a:bodyPr/>
                    <a:lstStyle/>
                    <a:p>
                      <a:pPr algn="l">
                        <a:buNone/>
                      </a:pPr>
                      <a:r>
                        <a:rPr lang="en-US" sz="1400" b="0">
                          <a:solidFill>
                            <a:sysClr val="windowText" lastClr="000000"/>
                          </a:solidFill>
                          <a:latin typeface="Montserrat" panose="00000500000000000000" pitchFamily="2" charset="0"/>
                        </a:rPr>
                        <a:t>Dubai</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Dubai Media City</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No</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Established to promote media, publishing, broadcasting, and advertising industries.</a:t>
                      </a:r>
                    </a:p>
                  </a:txBody>
                  <a:tcPr marL="13969" marR="13969" marT="6985" marB="6985" anchor="ctr"/>
                </a:tc>
                <a:extLst>
                  <a:ext uri="{0D108BD9-81ED-4DB2-BD59-A6C34878D82A}">
                    <a16:rowId xmlns:a16="http://schemas.microsoft.com/office/drawing/2014/main" val="2112375436"/>
                  </a:ext>
                </a:extLst>
              </a:tr>
              <a:tr h="417205">
                <a:tc>
                  <a:txBody>
                    <a:bodyPr/>
                    <a:lstStyle/>
                    <a:p>
                      <a:pPr algn="l">
                        <a:buNone/>
                      </a:pPr>
                      <a:r>
                        <a:rPr lang="en-US" sz="1400" b="0">
                          <a:solidFill>
                            <a:sysClr val="windowText" lastClr="000000"/>
                          </a:solidFill>
                          <a:latin typeface="Montserrat" panose="00000500000000000000" pitchFamily="2" charset="0"/>
                        </a:rPr>
                        <a:t>Dubai</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Dubai Design District (d3)</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No</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Created to foster fashion, design, luxury brands, and creative industries.</a:t>
                      </a:r>
                    </a:p>
                  </a:txBody>
                  <a:tcPr marL="13969" marR="13969" marT="6985" marB="6985" anchor="ctr"/>
                </a:tc>
                <a:extLst>
                  <a:ext uri="{0D108BD9-81ED-4DB2-BD59-A6C34878D82A}">
                    <a16:rowId xmlns:a16="http://schemas.microsoft.com/office/drawing/2014/main" val="1840575442"/>
                  </a:ext>
                </a:extLst>
              </a:tr>
              <a:tr h="417205">
                <a:tc>
                  <a:txBody>
                    <a:bodyPr/>
                    <a:lstStyle/>
                    <a:p>
                      <a:pPr algn="l">
                        <a:buNone/>
                      </a:pPr>
                      <a:r>
                        <a:rPr lang="en-US" sz="1400" b="0">
                          <a:solidFill>
                            <a:sysClr val="windowText" lastClr="000000"/>
                          </a:solidFill>
                          <a:latin typeface="Montserrat" panose="00000500000000000000" pitchFamily="2" charset="0"/>
                        </a:rPr>
                        <a:t>Dubai</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Dubai Logistics City</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Yes</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Built as part of Dubai South to support air cargo logistics and supply chain operations near Al Maktoum Airport.</a:t>
                      </a:r>
                    </a:p>
                  </a:txBody>
                  <a:tcPr marL="13969" marR="13969" marT="6985" marB="6985" anchor="ctr"/>
                </a:tc>
                <a:extLst>
                  <a:ext uri="{0D108BD9-81ED-4DB2-BD59-A6C34878D82A}">
                    <a16:rowId xmlns:a16="http://schemas.microsoft.com/office/drawing/2014/main" val="732460952"/>
                  </a:ext>
                </a:extLst>
              </a:tr>
              <a:tr h="417205">
                <a:tc>
                  <a:txBody>
                    <a:bodyPr/>
                    <a:lstStyle/>
                    <a:p>
                      <a:pPr algn="l">
                        <a:buNone/>
                      </a:pPr>
                      <a:r>
                        <a:rPr lang="en-US" sz="1400" b="0">
                          <a:solidFill>
                            <a:sysClr val="windowText" lastClr="000000"/>
                          </a:solidFill>
                          <a:latin typeface="Montserrat" panose="00000500000000000000" pitchFamily="2" charset="0"/>
                        </a:rPr>
                        <a:t>Dubai</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Dubai CommerCity</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Yes</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Created as the first free zone dedicated to e-commerce businesses and digital retail logistics.</a:t>
                      </a:r>
                    </a:p>
                  </a:txBody>
                  <a:tcPr marL="13969" marR="13969" marT="6985" marB="6985" anchor="ctr"/>
                </a:tc>
                <a:extLst>
                  <a:ext uri="{0D108BD9-81ED-4DB2-BD59-A6C34878D82A}">
                    <a16:rowId xmlns:a16="http://schemas.microsoft.com/office/drawing/2014/main" val="143513741"/>
                  </a:ext>
                </a:extLst>
              </a:tr>
              <a:tr h="417205">
                <a:tc>
                  <a:txBody>
                    <a:bodyPr/>
                    <a:lstStyle/>
                    <a:p>
                      <a:pPr algn="l">
                        <a:buNone/>
                      </a:pPr>
                      <a:r>
                        <a:rPr lang="en-US" sz="1400" b="0">
                          <a:solidFill>
                            <a:sysClr val="windowText" lastClr="000000"/>
                          </a:solidFill>
                          <a:latin typeface="Montserrat" panose="00000500000000000000" pitchFamily="2" charset="0"/>
                        </a:rPr>
                        <a:t>Dubai</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Dubai Textile City</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Yes</a:t>
                      </a:r>
                    </a:p>
                  </a:txBody>
                  <a:tcPr marL="13969" marR="13969" marT="6985" marB="6985" anchor="ctr"/>
                </a:tc>
                <a:tc>
                  <a:txBody>
                    <a:bodyPr/>
                    <a:lstStyle/>
                    <a:p>
                      <a:pPr algn="l">
                        <a:buNone/>
                      </a:pPr>
                      <a:r>
                        <a:rPr lang="en-US" sz="1400" b="0">
                          <a:solidFill>
                            <a:sysClr val="windowText" lastClr="000000"/>
                          </a:solidFill>
                          <a:latin typeface="Montserrat" panose="00000500000000000000" pitchFamily="2" charset="0"/>
                        </a:rPr>
                        <a:t>Established to support textile trading, garment manufacturing, and re-export activities.</a:t>
                      </a:r>
                    </a:p>
                  </a:txBody>
                  <a:tcPr marL="13969" marR="13969" marT="6985" marB="6985" anchor="ctr"/>
                </a:tc>
                <a:extLst>
                  <a:ext uri="{0D108BD9-81ED-4DB2-BD59-A6C34878D82A}">
                    <a16:rowId xmlns:a16="http://schemas.microsoft.com/office/drawing/2014/main" val="2691658164"/>
                  </a:ext>
                </a:extLst>
              </a:tr>
              <a:tr h="417205">
                <a:tc>
                  <a:txBody>
                    <a:bodyPr/>
                    <a:lstStyle/>
                    <a:p>
                      <a:pPr algn="l">
                        <a:buNone/>
                      </a:pPr>
                      <a:r>
                        <a:rPr lang="en-US" sz="1400" b="0">
                          <a:solidFill>
                            <a:sysClr val="windowText" lastClr="000000"/>
                          </a:solidFill>
                          <a:latin typeface="Montserrat" panose="00000500000000000000" pitchFamily="2" charset="0"/>
                        </a:rPr>
                        <a:t>Dubai</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Dubai Cars and Automotive Zone (DUCAMZ)</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Yes</a:t>
                      </a:r>
                    </a:p>
                  </a:txBody>
                  <a:tcPr marL="13969" marR="13969" marT="6985" marB="6985" anchor="ctr"/>
                </a:tc>
                <a:tc>
                  <a:txBody>
                    <a:bodyPr/>
                    <a:lstStyle/>
                    <a:p>
                      <a:pPr algn="l">
                        <a:buNone/>
                      </a:pPr>
                      <a:r>
                        <a:rPr lang="en-US" sz="1400" b="0" dirty="0">
                          <a:solidFill>
                            <a:sysClr val="windowText" lastClr="000000"/>
                          </a:solidFill>
                          <a:latin typeface="Montserrat" panose="00000500000000000000" pitchFamily="2" charset="0"/>
                        </a:rPr>
                        <a:t>Designed for automobile trading, vehicle storage, and re-export of cars.</a:t>
                      </a:r>
                    </a:p>
                  </a:txBody>
                  <a:tcPr marL="13969" marR="13969" marT="6985" marB="6985" anchor="ctr"/>
                </a:tc>
                <a:extLst>
                  <a:ext uri="{0D108BD9-81ED-4DB2-BD59-A6C34878D82A}">
                    <a16:rowId xmlns:a16="http://schemas.microsoft.com/office/drawing/2014/main" val="1096157368"/>
                  </a:ext>
                </a:extLst>
              </a:tr>
            </a:tbl>
          </a:graphicData>
        </a:graphic>
      </p:graphicFrame>
      <p:sp>
        <p:nvSpPr>
          <p:cNvPr id="7" name="Slide Number Placeholder 6">
            <a:extLst>
              <a:ext uri="{FF2B5EF4-FFF2-40B4-BE49-F238E27FC236}">
                <a16:creationId xmlns:a16="http://schemas.microsoft.com/office/drawing/2014/main" id="{BD6A4D33-FCDA-4A0A-88B7-A32F8E7CAF99}"/>
              </a:ext>
            </a:extLst>
          </p:cNvPr>
          <p:cNvSpPr>
            <a:spLocks noGrp="1"/>
          </p:cNvSpPr>
          <p:nvPr>
            <p:ph type="sldNum" sz="quarter" idx="12"/>
          </p:nvPr>
        </p:nvSpPr>
        <p:spPr/>
        <p:txBody>
          <a:bodyPr/>
          <a:lstStyle/>
          <a:p>
            <a:fld id="{9EEF8FA0-0E28-45DA-A438-FD13269BAD6D}" type="slidenum">
              <a:rPr lang="en-US" smtClean="0"/>
              <a:t>58</a:t>
            </a:fld>
            <a:endParaRPr lang="en-US" dirty="0"/>
          </a:p>
        </p:txBody>
      </p:sp>
    </p:spTree>
    <p:extLst>
      <p:ext uri="{BB962C8B-B14F-4D97-AF65-F5344CB8AC3E}">
        <p14:creationId xmlns:p14="http://schemas.microsoft.com/office/powerpoint/2010/main" val="4291443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E632B-FAAC-57FC-EC75-BF1BB1CD2EF9}"/>
              </a:ext>
            </a:extLst>
          </p:cNvPr>
          <p:cNvSpPr/>
          <p:nvPr/>
        </p:nvSpPr>
        <p:spPr>
          <a:xfrm>
            <a:off x="0" y="0"/>
            <a:ext cx="1040564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B55663EA-DC23-270A-D533-B2E2C1461169}"/>
              </a:ext>
            </a:extLst>
          </p:cNvPr>
          <p:cNvSpPr/>
          <p:nvPr/>
        </p:nvSpPr>
        <p:spPr>
          <a:xfrm>
            <a:off x="10625557" y="802"/>
            <a:ext cx="41669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2">
            <a:extLst>
              <a:ext uri="{FF2B5EF4-FFF2-40B4-BE49-F238E27FC236}">
                <a16:creationId xmlns:a16="http://schemas.microsoft.com/office/drawing/2014/main" id="{2E89229D-0F14-E251-B206-C4F9C795F093}"/>
              </a:ext>
            </a:extLst>
          </p:cNvPr>
          <p:cNvSpPr txBox="1">
            <a:spLocks/>
          </p:cNvSpPr>
          <p:nvPr/>
        </p:nvSpPr>
        <p:spPr>
          <a:xfrm>
            <a:off x="491452" y="456450"/>
            <a:ext cx="9820948"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chemeClr val="bg1"/>
                </a:solidFill>
                <a:latin typeface="Montserrat" pitchFamily="2" charset="0"/>
              </a:rPr>
              <a:t>VAT Treatment for Goods involving Designated Zones</a:t>
            </a:r>
          </a:p>
        </p:txBody>
      </p:sp>
      <p:pic>
        <p:nvPicPr>
          <p:cNvPr id="5" name="Picture 4">
            <a:extLst>
              <a:ext uri="{FF2B5EF4-FFF2-40B4-BE49-F238E27FC236}">
                <a16:creationId xmlns:a16="http://schemas.microsoft.com/office/drawing/2014/main" id="{F99B9119-79C1-59D7-C8FC-E01A05F83D6A}"/>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7" name="TextBox 6">
            <a:extLst>
              <a:ext uri="{FF2B5EF4-FFF2-40B4-BE49-F238E27FC236}">
                <a16:creationId xmlns:a16="http://schemas.microsoft.com/office/drawing/2014/main" id="{608657FD-1F2C-DC22-9CC1-75E81CB653C0}"/>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29" name="Table 28">
            <a:extLst>
              <a:ext uri="{FF2B5EF4-FFF2-40B4-BE49-F238E27FC236}">
                <a16:creationId xmlns:a16="http://schemas.microsoft.com/office/drawing/2014/main" id="{1DF15E40-EAEE-0207-4C8B-A8798399C66F}"/>
              </a:ext>
            </a:extLst>
          </p:cNvPr>
          <p:cNvGraphicFramePr>
            <a:graphicFrameLocks noGrp="1"/>
          </p:cNvGraphicFramePr>
          <p:nvPr>
            <p:extLst>
              <p:ext uri="{D42A27DB-BD31-4B8C-83A1-F6EECF244321}">
                <p14:modId xmlns:p14="http://schemas.microsoft.com/office/powerpoint/2010/main" val="3092077551"/>
              </p:ext>
            </p:extLst>
          </p:nvPr>
        </p:nvGraphicFramePr>
        <p:xfrm>
          <a:off x="491452" y="1796950"/>
          <a:ext cx="13417979" cy="6254549"/>
        </p:xfrm>
        <a:graphic>
          <a:graphicData uri="http://schemas.openxmlformats.org/drawingml/2006/table">
            <a:tbl>
              <a:tblPr>
                <a:tableStyleId>{22838BEF-8BB2-4498-84A7-C5851F593DF1}</a:tableStyleId>
              </a:tblPr>
              <a:tblGrid>
                <a:gridCol w="862563">
                  <a:extLst>
                    <a:ext uri="{9D8B030D-6E8A-4147-A177-3AD203B41FA5}">
                      <a16:colId xmlns:a16="http://schemas.microsoft.com/office/drawing/2014/main" val="3466878119"/>
                    </a:ext>
                  </a:extLst>
                </a:gridCol>
                <a:gridCol w="3782125">
                  <a:extLst>
                    <a:ext uri="{9D8B030D-6E8A-4147-A177-3AD203B41FA5}">
                      <a16:colId xmlns:a16="http://schemas.microsoft.com/office/drawing/2014/main" val="2944886489"/>
                    </a:ext>
                  </a:extLst>
                </a:gridCol>
                <a:gridCol w="1176737">
                  <a:extLst>
                    <a:ext uri="{9D8B030D-6E8A-4147-A177-3AD203B41FA5}">
                      <a16:colId xmlns:a16="http://schemas.microsoft.com/office/drawing/2014/main" val="3174133356"/>
                    </a:ext>
                  </a:extLst>
                </a:gridCol>
                <a:gridCol w="7596554">
                  <a:extLst>
                    <a:ext uri="{9D8B030D-6E8A-4147-A177-3AD203B41FA5}">
                      <a16:colId xmlns:a16="http://schemas.microsoft.com/office/drawing/2014/main" val="2298000268"/>
                    </a:ext>
                  </a:extLst>
                </a:gridCol>
              </a:tblGrid>
              <a:tr h="848633">
                <a:tc>
                  <a:txBody>
                    <a:bodyPr/>
                    <a:lstStyle/>
                    <a:p>
                      <a:pPr algn="ctr">
                        <a:buNone/>
                      </a:pPr>
                      <a:r>
                        <a:rPr lang="en-US" sz="1400" b="1" dirty="0">
                          <a:solidFill>
                            <a:schemeClr val="bg1"/>
                          </a:solidFill>
                          <a:latin typeface="Montserrat" panose="00000500000000000000" pitchFamily="2" charset="0"/>
                        </a:rPr>
                        <a:t>Emirate</a:t>
                      </a:r>
                    </a:p>
                  </a:txBody>
                  <a:tcPr marL="13969" marR="13969" marT="6985" marB="6985" anchor="ctr">
                    <a:solidFill>
                      <a:schemeClr val="accent5">
                        <a:lumMod val="75000"/>
                      </a:schemeClr>
                    </a:solidFill>
                  </a:tcPr>
                </a:tc>
                <a:tc>
                  <a:txBody>
                    <a:bodyPr/>
                    <a:lstStyle/>
                    <a:p>
                      <a:pPr algn="ctr">
                        <a:buNone/>
                      </a:pPr>
                      <a:r>
                        <a:rPr lang="en-US" sz="1400" b="1" dirty="0">
                          <a:solidFill>
                            <a:schemeClr val="bg1"/>
                          </a:solidFill>
                          <a:latin typeface="Montserrat" panose="00000500000000000000" pitchFamily="2" charset="0"/>
                        </a:rPr>
                        <a:t>Free Zone</a:t>
                      </a:r>
                    </a:p>
                  </a:txBody>
                  <a:tcPr marL="13969" marR="13969" marT="6985" marB="6985" anchor="ctr">
                    <a:solidFill>
                      <a:schemeClr val="accent5">
                        <a:lumMod val="75000"/>
                      </a:schemeClr>
                    </a:solidFill>
                  </a:tcPr>
                </a:tc>
                <a:tc>
                  <a:txBody>
                    <a:bodyPr/>
                    <a:lstStyle/>
                    <a:p>
                      <a:pPr algn="ctr">
                        <a:buNone/>
                      </a:pPr>
                      <a:r>
                        <a:rPr lang="en-US" sz="1400" b="1" dirty="0">
                          <a:solidFill>
                            <a:schemeClr val="bg1"/>
                          </a:solidFill>
                          <a:latin typeface="Montserrat" panose="00000500000000000000" pitchFamily="2" charset="0"/>
                        </a:rPr>
                        <a:t>Designated Zone (VAT)</a:t>
                      </a:r>
                    </a:p>
                  </a:txBody>
                  <a:tcPr marL="13969" marR="13969" marT="6985" marB="6985" anchor="ctr">
                    <a:solidFill>
                      <a:schemeClr val="accent5">
                        <a:lumMod val="75000"/>
                      </a:schemeClr>
                    </a:solidFill>
                  </a:tcPr>
                </a:tc>
                <a:tc>
                  <a:txBody>
                    <a:bodyPr/>
                    <a:lstStyle/>
                    <a:p>
                      <a:pPr algn="ctr">
                        <a:buNone/>
                      </a:pPr>
                      <a:r>
                        <a:rPr lang="en-US" sz="1400" b="1" dirty="0">
                          <a:solidFill>
                            <a:schemeClr val="bg1"/>
                          </a:solidFill>
                          <a:latin typeface="Montserrat" panose="00000500000000000000" pitchFamily="2" charset="0"/>
                        </a:rPr>
                        <a:t>Key Reason for Formation</a:t>
                      </a:r>
                    </a:p>
                  </a:txBody>
                  <a:tcPr marL="13969" marR="13969" marT="6985" marB="6985" anchor="ctr">
                    <a:solidFill>
                      <a:schemeClr val="accent5">
                        <a:lumMod val="75000"/>
                      </a:schemeClr>
                    </a:solidFill>
                  </a:tcPr>
                </a:tc>
                <a:extLst>
                  <a:ext uri="{0D108BD9-81ED-4DB2-BD59-A6C34878D82A}">
                    <a16:rowId xmlns:a16="http://schemas.microsoft.com/office/drawing/2014/main" val="46172815"/>
                  </a:ext>
                </a:extLst>
              </a:tr>
              <a:tr h="454530">
                <a:tc>
                  <a:txBody>
                    <a:bodyPr/>
                    <a:lstStyle/>
                    <a:p>
                      <a:pPr>
                        <a:buNone/>
                      </a:pPr>
                      <a:r>
                        <a:rPr lang="en-US" sz="1400" b="0">
                          <a:solidFill>
                            <a:schemeClr val="tx1"/>
                          </a:solidFill>
                          <a:latin typeface="Montserrat" panose="00000500000000000000" pitchFamily="2" charset="0"/>
                        </a:rPr>
                        <a:t>Dubai</a:t>
                      </a:r>
                    </a:p>
                  </a:txBody>
                  <a:tcPr marL="13969" marR="13969" marT="6985" marB="6985" anchor="ctr"/>
                </a:tc>
                <a:tc>
                  <a:txBody>
                    <a:bodyPr/>
                    <a:lstStyle/>
                    <a:p>
                      <a:pPr>
                        <a:buNone/>
                      </a:pPr>
                      <a:r>
                        <a:rPr lang="it-IT" sz="1400" b="0" dirty="0">
                          <a:solidFill>
                            <a:schemeClr val="tx1"/>
                          </a:solidFill>
                          <a:latin typeface="Montserrat" panose="00000500000000000000" pitchFamily="2" charset="0"/>
                        </a:rPr>
                        <a:t>Jebel Ali Free Zone (JAFZA)</a:t>
                      </a:r>
                    </a:p>
                  </a:txBody>
                  <a:tcPr marL="13969" marR="13969" marT="6985" marB="6985" anchor="ctr"/>
                </a:tc>
                <a:tc>
                  <a:txBody>
                    <a:bodyPr/>
                    <a:lstStyle/>
                    <a:p>
                      <a:pPr>
                        <a:buNone/>
                      </a:pPr>
                      <a:r>
                        <a:rPr lang="en-US" sz="1400" b="0">
                          <a:solidFill>
                            <a:schemeClr val="tx1"/>
                          </a:solidFill>
                          <a:latin typeface="Montserrat" panose="00000500000000000000" pitchFamily="2" charset="0"/>
                        </a:rPr>
                        <a:t>Yes</a:t>
                      </a:r>
                    </a:p>
                  </a:txBody>
                  <a:tcPr marL="13969" marR="13969" marT="6985" marB="6985" anchor="ctr"/>
                </a:tc>
                <a:tc>
                  <a:txBody>
                    <a:bodyPr/>
                    <a:lstStyle/>
                    <a:p>
                      <a:pPr>
                        <a:buNone/>
                      </a:pPr>
                      <a:r>
                        <a:rPr lang="en-US" sz="1400" b="0" dirty="0">
                          <a:solidFill>
                            <a:schemeClr val="tx1"/>
                          </a:solidFill>
                          <a:latin typeface="Montserrat" panose="00000500000000000000" pitchFamily="2" charset="0"/>
                        </a:rPr>
                        <a:t>Created to strengthen global trade, logistics, warehousing, and port-based manufacturing near Jebel Ali Port.</a:t>
                      </a:r>
                    </a:p>
                  </a:txBody>
                  <a:tcPr marL="13969" marR="13969" marT="6985" marB="6985" anchor="ctr"/>
                </a:tc>
                <a:extLst>
                  <a:ext uri="{0D108BD9-81ED-4DB2-BD59-A6C34878D82A}">
                    <a16:rowId xmlns:a16="http://schemas.microsoft.com/office/drawing/2014/main" val="4228196072"/>
                  </a:ext>
                </a:extLst>
              </a:tr>
              <a:tr h="454530">
                <a:tc>
                  <a:txBody>
                    <a:bodyPr/>
                    <a:lstStyle/>
                    <a:p>
                      <a:pPr>
                        <a:buNone/>
                      </a:pPr>
                      <a:r>
                        <a:rPr lang="en-US" sz="1400" b="0">
                          <a:solidFill>
                            <a:schemeClr val="tx1"/>
                          </a:solidFill>
                          <a:latin typeface="Montserrat" panose="00000500000000000000" pitchFamily="2" charset="0"/>
                        </a:rPr>
                        <a:t>Dubai</a:t>
                      </a:r>
                    </a:p>
                  </a:txBody>
                  <a:tcPr marL="13969" marR="13969" marT="6985" marB="6985" anchor="ctr"/>
                </a:tc>
                <a:tc>
                  <a:txBody>
                    <a:bodyPr/>
                    <a:lstStyle/>
                    <a:p>
                      <a:pPr>
                        <a:buNone/>
                      </a:pPr>
                      <a:r>
                        <a:rPr lang="en-US" sz="1400" b="0" dirty="0">
                          <a:solidFill>
                            <a:schemeClr val="tx1"/>
                          </a:solidFill>
                          <a:latin typeface="Montserrat" panose="00000500000000000000" pitchFamily="2" charset="0"/>
                        </a:rPr>
                        <a:t>Dubai Multi Commodities Centre (DMCC)</a:t>
                      </a:r>
                    </a:p>
                  </a:txBody>
                  <a:tcPr marL="13969" marR="13969" marT="6985" marB="6985" anchor="ctr"/>
                </a:tc>
                <a:tc>
                  <a:txBody>
                    <a:bodyPr/>
                    <a:lstStyle/>
                    <a:p>
                      <a:pPr>
                        <a:buNone/>
                      </a:pPr>
                      <a:r>
                        <a:rPr lang="en-US" sz="1400" b="0" dirty="0">
                          <a:solidFill>
                            <a:schemeClr val="tx1"/>
                          </a:solidFill>
                          <a:latin typeface="Montserrat" panose="00000500000000000000" pitchFamily="2" charset="0"/>
                        </a:rPr>
                        <a:t>No</a:t>
                      </a:r>
                    </a:p>
                  </a:txBody>
                  <a:tcPr marL="13969" marR="13969" marT="6985" marB="6985" anchor="ctr"/>
                </a:tc>
                <a:tc>
                  <a:txBody>
                    <a:bodyPr/>
                    <a:lstStyle/>
                    <a:p>
                      <a:pPr>
                        <a:buNone/>
                      </a:pPr>
                      <a:r>
                        <a:rPr lang="en-US" sz="1400" b="0">
                          <a:solidFill>
                            <a:schemeClr val="tx1"/>
                          </a:solidFill>
                          <a:latin typeface="Montserrat" panose="00000500000000000000" pitchFamily="2" charset="0"/>
                        </a:rPr>
                        <a:t>Established as a global hub for commodity trading such as gold, diamonds, tea, and crypto businesses.</a:t>
                      </a:r>
                    </a:p>
                  </a:txBody>
                  <a:tcPr marL="13969" marR="13969" marT="6985" marB="6985" anchor="ctr"/>
                </a:tc>
                <a:extLst>
                  <a:ext uri="{0D108BD9-81ED-4DB2-BD59-A6C34878D82A}">
                    <a16:rowId xmlns:a16="http://schemas.microsoft.com/office/drawing/2014/main" val="4053764318"/>
                  </a:ext>
                </a:extLst>
              </a:tr>
              <a:tr h="454530">
                <a:tc>
                  <a:txBody>
                    <a:bodyPr/>
                    <a:lstStyle/>
                    <a:p>
                      <a:pPr>
                        <a:buNone/>
                      </a:pPr>
                      <a:r>
                        <a:rPr lang="en-US" sz="1400" b="0">
                          <a:solidFill>
                            <a:schemeClr val="tx1"/>
                          </a:solidFill>
                          <a:latin typeface="Montserrat" panose="00000500000000000000" pitchFamily="2" charset="0"/>
                        </a:rPr>
                        <a:t>Dubai</a:t>
                      </a:r>
                    </a:p>
                  </a:txBody>
                  <a:tcPr marL="13969" marR="13969" marT="6985" marB="6985" anchor="ctr"/>
                </a:tc>
                <a:tc>
                  <a:txBody>
                    <a:bodyPr/>
                    <a:lstStyle/>
                    <a:p>
                      <a:pPr>
                        <a:buNone/>
                      </a:pPr>
                      <a:r>
                        <a:rPr lang="it-IT" sz="1400" b="0" dirty="0">
                          <a:solidFill>
                            <a:schemeClr val="tx1"/>
                          </a:solidFill>
                          <a:latin typeface="Montserrat" panose="00000500000000000000" pitchFamily="2" charset="0"/>
                        </a:rPr>
                        <a:t>Dubai Airport Free Zone (DAFZA)</a:t>
                      </a:r>
                    </a:p>
                  </a:txBody>
                  <a:tcPr marL="13969" marR="13969" marT="6985" marB="6985" anchor="ctr"/>
                </a:tc>
                <a:tc>
                  <a:txBody>
                    <a:bodyPr/>
                    <a:lstStyle/>
                    <a:p>
                      <a:pPr>
                        <a:buNone/>
                      </a:pPr>
                      <a:r>
                        <a:rPr lang="en-US" sz="1400" b="0">
                          <a:solidFill>
                            <a:schemeClr val="tx1"/>
                          </a:solidFill>
                          <a:latin typeface="Montserrat" panose="00000500000000000000" pitchFamily="2" charset="0"/>
                        </a:rPr>
                        <a:t>Yes</a:t>
                      </a:r>
                    </a:p>
                  </a:txBody>
                  <a:tcPr marL="13969" marR="13969" marT="6985" marB="6985" anchor="ctr"/>
                </a:tc>
                <a:tc>
                  <a:txBody>
                    <a:bodyPr/>
                    <a:lstStyle/>
                    <a:p>
                      <a:pPr>
                        <a:buNone/>
                      </a:pPr>
                      <a:r>
                        <a:rPr lang="en-US" sz="1400" b="0">
                          <a:solidFill>
                            <a:schemeClr val="tx1"/>
                          </a:solidFill>
                          <a:latin typeface="Montserrat" panose="00000500000000000000" pitchFamily="2" charset="0"/>
                        </a:rPr>
                        <a:t>Designed to facilitate high-value international trade and logistics linked to Dubai International Airport.</a:t>
                      </a:r>
                    </a:p>
                  </a:txBody>
                  <a:tcPr marL="13969" marR="13969" marT="6985" marB="6985" anchor="ctr"/>
                </a:tc>
                <a:extLst>
                  <a:ext uri="{0D108BD9-81ED-4DB2-BD59-A6C34878D82A}">
                    <a16:rowId xmlns:a16="http://schemas.microsoft.com/office/drawing/2014/main" val="2866318223"/>
                  </a:ext>
                </a:extLst>
              </a:tr>
              <a:tr h="454530">
                <a:tc>
                  <a:txBody>
                    <a:bodyPr/>
                    <a:lstStyle/>
                    <a:p>
                      <a:pPr>
                        <a:buNone/>
                      </a:pPr>
                      <a:r>
                        <a:rPr lang="en-US" sz="1400" b="0">
                          <a:solidFill>
                            <a:schemeClr val="tx1"/>
                          </a:solidFill>
                          <a:latin typeface="Montserrat" panose="00000500000000000000" pitchFamily="2" charset="0"/>
                        </a:rPr>
                        <a:t>Dubai</a:t>
                      </a:r>
                    </a:p>
                  </a:txBody>
                  <a:tcPr marL="13969" marR="13969" marT="6985" marB="6985" anchor="ctr"/>
                </a:tc>
                <a:tc>
                  <a:txBody>
                    <a:bodyPr/>
                    <a:lstStyle/>
                    <a:p>
                      <a:pPr>
                        <a:buNone/>
                      </a:pPr>
                      <a:r>
                        <a:rPr lang="en-US" sz="1400" b="0" dirty="0">
                          <a:solidFill>
                            <a:schemeClr val="tx1"/>
                          </a:solidFill>
                          <a:latin typeface="Montserrat" panose="00000500000000000000" pitchFamily="2" charset="0"/>
                        </a:rPr>
                        <a:t>Dubai International Financial Centre (DIFC)</a:t>
                      </a:r>
                    </a:p>
                  </a:txBody>
                  <a:tcPr marL="13969" marR="13969" marT="6985" marB="6985" anchor="ctr"/>
                </a:tc>
                <a:tc>
                  <a:txBody>
                    <a:bodyPr/>
                    <a:lstStyle/>
                    <a:p>
                      <a:pPr>
                        <a:buNone/>
                      </a:pPr>
                      <a:r>
                        <a:rPr lang="en-US" sz="1400" b="0">
                          <a:solidFill>
                            <a:schemeClr val="tx1"/>
                          </a:solidFill>
                          <a:latin typeface="Montserrat" panose="00000500000000000000" pitchFamily="2" charset="0"/>
                        </a:rPr>
                        <a:t>No</a:t>
                      </a:r>
                    </a:p>
                  </a:txBody>
                  <a:tcPr marL="13969" marR="13969" marT="6985" marB="6985" anchor="ctr"/>
                </a:tc>
                <a:tc>
                  <a:txBody>
                    <a:bodyPr/>
                    <a:lstStyle/>
                    <a:p>
                      <a:pPr>
                        <a:buNone/>
                      </a:pPr>
                      <a:r>
                        <a:rPr lang="en-US" sz="1400" b="0" dirty="0">
                          <a:solidFill>
                            <a:schemeClr val="tx1"/>
                          </a:solidFill>
                          <a:latin typeface="Montserrat" panose="00000500000000000000" pitchFamily="2" charset="0"/>
                        </a:rPr>
                        <a:t>Created to establish the Middle East’s leading financial services and legal hub.</a:t>
                      </a:r>
                    </a:p>
                  </a:txBody>
                  <a:tcPr marL="13969" marR="13969" marT="6985" marB="6985" anchor="ctr"/>
                </a:tc>
                <a:extLst>
                  <a:ext uri="{0D108BD9-81ED-4DB2-BD59-A6C34878D82A}">
                    <a16:rowId xmlns:a16="http://schemas.microsoft.com/office/drawing/2014/main" val="2060221876"/>
                  </a:ext>
                </a:extLst>
              </a:tr>
              <a:tr h="454530">
                <a:tc>
                  <a:txBody>
                    <a:bodyPr/>
                    <a:lstStyle/>
                    <a:p>
                      <a:pPr>
                        <a:buNone/>
                      </a:pPr>
                      <a:r>
                        <a:rPr lang="en-US" sz="1400" b="0">
                          <a:solidFill>
                            <a:schemeClr val="tx1"/>
                          </a:solidFill>
                          <a:latin typeface="Montserrat" panose="00000500000000000000" pitchFamily="2" charset="0"/>
                        </a:rPr>
                        <a:t>Dubai</a:t>
                      </a:r>
                    </a:p>
                  </a:txBody>
                  <a:tcPr marL="13969" marR="13969" marT="6985" marB="6985" anchor="ctr"/>
                </a:tc>
                <a:tc>
                  <a:txBody>
                    <a:bodyPr/>
                    <a:lstStyle/>
                    <a:p>
                      <a:pPr>
                        <a:buNone/>
                      </a:pPr>
                      <a:r>
                        <a:rPr lang="en-US" sz="1400" b="0" dirty="0">
                          <a:solidFill>
                            <a:schemeClr val="tx1"/>
                          </a:solidFill>
                          <a:latin typeface="Montserrat" panose="00000500000000000000" pitchFamily="2" charset="0"/>
                        </a:rPr>
                        <a:t>Dubai Silicon Oasis</a:t>
                      </a:r>
                    </a:p>
                  </a:txBody>
                  <a:tcPr marL="13969" marR="13969" marT="6985" marB="6985" anchor="ctr"/>
                </a:tc>
                <a:tc>
                  <a:txBody>
                    <a:bodyPr/>
                    <a:lstStyle/>
                    <a:p>
                      <a:pPr>
                        <a:buNone/>
                      </a:pPr>
                      <a:r>
                        <a:rPr lang="en-US" sz="1400" b="0">
                          <a:solidFill>
                            <a:schemeClr val="tx1"/>
                          </a:solidFill>
                          <a:latin typeface="Montserrat" panose="00000500000000000000" pitchFamily="2" charset="0"/>
                        </a:rPr>
                        <a:t>Yes</a:t>
                      </a:r>
                    </a:p>
                  </a:txBody>
                  <a:tcPr marL="13969" marR="13969" marT="6985" marB="6985" anchor="ctr"/>
                </a:tc>
                <a:tc>
                  <a:txBody>
                    <a:bodyPr/>
                    <a:lstStyle/>
                    <a:p>
                      <a:pPr>
                        <a:buNone/>
                      </a:pPr>
                      <a:r>
                        <a:rPr lang="en-US" sz="1400" b="0">
                          <a:solidFill>
                            <a:schemeClr val="tx1"/>
                          </a:solidFill>
                          <a:latin typeface="Montserrat" panose="00000500000000000000" pitchFamily="2" charset="0"/>
                        </a:rPr>
                        <a:t>Established to promote technology companies, electronics manufacturing, and innovation ecosystems.</a:t>
                      </a:r>
                    </a:p>
                  </a:txBody>
                  <a:tcPr marL="13969" marR="13969" marT="6985" marB="6985" anchor="ctr"/>
                </a:tc>
                <a:extLst>
                  <a:ext uri="{0D108BD9-81ED-4DB2-BD59-A6C34878D82A}">
                    <a16:rowId xmlns:a16="http://schemas.microsoft.com/office/drawing/2014/main" val="1574201484"/>
                  </a:ext>
                </a:extLst>
              </a:tr>
              <a:tr h="454530">
                <a:tc>
                  <a:txBody>
                    <a:bodyPr/>
                    <a:lstStyle/>
                    <a:p>
                      <a:pPr>
                        <a:buNone/>
                      </a:pPr>
                      <a:r>
                        <a:rPr lang="en-US" sz="1400" b="0">
                          <a:solidFill>
                            <a:schemeClr val="tx1"/>
                          </a:solidFill>
                          <a:latin typeface="Montserrat" panose="00000500000000000000" pitchFamily="2" charset="0"/>
                        </a:rPr>
                        <a:t>Dubai</a:t>
                      </a:r>
                    </a:p>
                  </a:txBody>
                  <a:tcPr marL="13969" marR="13969" marT="6985" marB="6985" anchor="ctr"/>
                </a:tc>
                <a:tc>
                  <a:txBody>
                    <a:bodyPr/>
                    <a:lstStyle/>
                    <a:p>
                      <a:pPr>
                        <a:buNone/>
                      </a:pPr>
                      <a:r>
                        <a:rPr lang="en-US" sz="1400" b="0" dirty="0">
                          <a:solidFill>
                            <a:schemeClr val="tx1"/>
                          </a:solidFill>
                          <a:latin typeface="Montserrat" panose="00000500000000000000" pitchFamily="2" charset="0"/>
                        </a:rPr>
                        <a:t>Dubai Internet City</a:t>
                      </a:r>
                    </a:p>
                  </a:txBody>
                  <a:tcPr marL="13969" marR="13969" marT="6985" marB="6985" anchor="ctr"/>
                </a:tc>
                <a:tc>
                  <a:txBody>
                    <a:bodyPr/>
                    <a:lstStyle/>
                    <a:p>
                      <a:pPr>
                        <a:buNone/>
                      </a:pPr>
                      <a:r>
                        <a:rPr lang="en-US" sz="1400" b="0">
                          <a:solidFill>
                            <a:schemeClr val="tx1"/>
                          </a:solidFill>
                          <a:latin typeface="Montserrat" panose="00000500000000000000" pitchFamily="2" charset="0"/>
                        </a:rPr>
                        <a:t>No</a:t>
                      </a:r>
                    </a:p>
                  </a:txBody>
                  <a:tcPr marL="13969" marR="13969" marT="6985" marB="6985" anchor="ctr"/>
                </a:tc>
                <a:tc>
                  <a:txBody>
                    <a:bodyPr/>
                    <a:lstStyle/>
                    <a:p>
                      <a:pPr>
                        <a:buNone/>
                      </a:pPr>
                      <a:r>
                        <a:rPr lang="en-US" sz="1400" b="0">
                          <a:solidFill>
                            <a:schemeClr val="tx1"/>
                          </a:solidFill>
                          <a:latin typeface="Montserrat" panose="00000500000000000000" pitchFamily="2" charset="0"/>
                        </a:rPr>
                        <a:t>Developed to create a technology cluster for global IT companies such as Microsoft, Oracle, and Cisco.</a:t>
                      </a:r>
                    </a:p>
                  </a:txBody>
                  <a:tcPr marL="13969" marR="13969" marT="6985" marB="6985" anchor="ctr"/>
                </a:tc>
                <a:extLst>
                  <a:ext uri="{0D108BD9-81ED-4DB2-BD59-A6C34878D82A}">
                    <a16:rowId xmlns:a16="http://schemas.microsoft.com/office/drawing/2014/main" val="88434790"/>
                  </a:ext>
                </a:extLst>
              </a:tr>
              <a:tr h="430308">
                <a:tc>
                  <a:txBody>
                    <a:bodyPr/>
                    <a:lstStyle/>
                    <a:p>
                      <a:pPr>
                        <a:buNone/>
                      </a:pPr>
                      <a:r>
                        <a:rPr lang="en-US" sz="1400" b="0">
                          <a:solidFill>
                            <a:schemeClr val="tx1"/>
                          </a:solidFill>
                          <a:latin typeface="Montserrat" panose="00000500000000000000" pitchFamily="2" charset="0"/>
                        </a:rPr>
                        <a:t>Dubai</a:t>
                      </a:r>
                    </a:p>
                  </a:txBody>
                  <a:tcPr marL="13969" marR="13969" marT="6985" marB="6985" anchor="ctr"/>
                </a:tc>
                <a:tc>
                  <a:txBody>
                    <a:bodyPr/>
                    <a:lstStyle/>
                    <a:p>
                      <a:pPr>
                        <a:buNone/>
                      </a:pPr>
                      <a:r>
                        <a:rPr lang="en-US" sz="1400" b="0" dirty="0">
                          <a:solidFill>
                            <a:schemeClr val="tx1"/>
                          </a:solidFill>
                          <a:latin typeface="Montserrat" panose="00000500000000000000" pitchFamily="2" charset="0"/>
                        </a:rPr>
                        <a:t>Dubai Media City</a:t>
                      </a:r>
                    </a:p>
                  </a:txBody>
                  <a:tcPr marL="13969" marR="13969" marT="6985" marB="6985" anchor="ctr"/>
                </a:tc>
                <a:tc>
                  <a:txBody>
                    <a:bodyPr/>
                    <a:lstStyle/>
                    <a:p>
                      <a:pPr>
                        <a:buNone/>
                      </a:pPr>
                      <a:r>
                        <a:rPr lang="en-US" sz="1400" b="0">
                          <a:solidFill>
                            <a:schemeClr val="tx1"/>
                          </a:solidFill>
                          <a:latin typeface="Montserrat" panose="00000500000000000000" pitchFamily="2" charset="0"/>
                        </a:rPr>
                        <a:t>No</a:t>
                      </a:r>
                    </a:p>
                  </a:txBody>
                  <a:tcPr marL="13969" marR="13969" marT="6985" marB="6985" anchor="ctr"/>
                </a:tc>
                <a:tc>
                  <a:txBody>
                    <a:bodyPr/>
                    <a:lstStyle/>
                    <a:p>
                      <a:pPr>
                        <a:buNone/>
                      </a:pPr>
                      <a:r>
                        <a:rPr lang="en-US" sz="1400" b="0">
                          <a:solidFill>
                            <a:schemeClr val="tx1"/>
                          </a:solidFill>
                          <a:latin typeface="Montserrat" panose="00000500000000000000" pitchFamily="2" charset="0"/>
                        </a:rPr>
                        <a:t>Established to promote media, publishing, broadcasting, and advertising industries.</a:t>
                      </a:r>
                    </a:p>
                  </a:txBody>
                  <a:tcPr marL="13969" marR="13969" marT="6985" marB="6985" anchor="ctr"/>
                </a:tc>
                <a:extLst>
                  <a:ext uri="{0D108BD9-81ED-4DB2-BD59-A6C34878D82A}">
                    <a16:rowId xmlns:a16="http://schemas.microsoft.com/office/drawing/2014/main" val="2112375436"/>
                  </a:ext>
                </a:extLst>
              </a:tr>
              <a:tr h="430308">
                <a:tc>
                  <a:txBody>
                    <a:bodyPr/>
                    <a:lstStyle/>
                    <a:p>
                      <a:pPr>
                        <a:buNone/>
                      </a:pPr>
                      <a:r>
                        <a:rPr lang="en-US" sz="1400" b="0">
                          <a:solidFill>
                            <a:schemeClr val="tx1"/>
                          </a:solidFill>
                          <a:latin typeface="Montserrat" panose="00000500000000000000" pitchFamily="2" charset="0"/>
                        </a:rPr>
                        <a:t>Dubai</a:t>
                      </a:r>
                    </a:p>
                  </a:txBody>
                  <a:tcPr marL="13969" marR="13969" marT="6985" marB="6985" anchor="ctr"/>
                </a:tc>
                <a:tc>
                  <a:txBody>
                    <a:bodyPr/>
                    <a:lstStyle/>
                    <a:p>
                      <a:pPr>
                        <a:buNone/>
                      </a:pPr>
                      <a:r>
                        <a:rPr lang="en-US" sz="1400" b="0">
                          <a:solidFill>
                            <a:schemeClr val="tx1"/>
                          </a:solidFill>
                          <a:latin typeface="Montserrat" panose="00000500000000000000" pitchFamily="2" charset="0"/>
                        </a:rPr>
                        <a:t>Dubai Design District (d3)</a:t>
                      </a:r>
                    </a:p>
                  </a:txBody>
                  <a:tcPr marL="13969" marR="13969" marT="6985" marB="6985" anchor="ctr"/>
                </a:tc>
                <a:tc>
                  <a:txBody>
                    <a:bodyPr/>
                    <a:lstStyle/>
                    <a:p>
                      <a:pPr>
                        <a:buNone/>
                      </a:pPr>
                      <a:r>
                        <a:rPr lang="en-US" sz="1400" b="0">
                          <a:solidFill>
                            <a:schemeClr val="tx1"/>
                          </a:solidFill>
                          <a:latin typeface="Montserrat" panose="00000500000000000000" pitchFamily="2" charset="0"/>
                        </a:rPr>
                        <a:t>No</a:t>
                      </a:r>
                    </a:p>
                  </a:txBody>
                  <a:tcPr marL="13969" marR="13969" marT="6985" marB="6985" anchor="ctr"/>
                </a:tc>
                <a:tc>
                  <a:txBody>
                    <a:bodyPr/>
                    <a:lstStyle/>
                    <a:p>
                      <a:pPr>
                        <a:buNone/>
                      </a:pPr>
                      <a:r>
                        <a:rPr lang="en-US" sz="1400" b="0" dirty="0">
                          <a:solidFill>
                            <a:schemeClr val="tx1"/>
                          </a:solidFill>
                          <a:latin typeface="Montserrat" panose="00000500000000000000" pitchFamily="2" charset="0"/>
                        </a:rPr>
                        <a:t>Created to foster fashion, design, luxury brands, and creative industries.</a:t>
                      </a:r>
                    </a:p>
                  </a:txBody>
                  <a:tcPr marL="13969" marR="13969" marT="6985" marB="6985" anchor="ctr"/>
                </a:tc>
                <a:extLst>
                  <a:ext uri="{0D108BD9-81ED-4DB2-BD59-A6C34878D82A}">
                    <a16:rowId xmlns:a16="http://schemas.microsoft.com/office/drawing/2014/main" val="1840575442"/>
                  </a:ext>
                </a:extLst>
              </a:tr>
              <a:tr h="454530">
                <a:tc>
                  <a:txBody>
                    <a:bodyPr/>
                    <a:lstStyle/>
                    <a:p>
                      <a:pPr>
                        <a:buNone/>
                      </a:pPr>
                      <a:r>
                        <a:rPr lang="en-US" sz="1400" b="0">
                          <a:solidFill>
                            <a:schemeClr val="tx1"/>
                          </a:solidFill>
                          <a:latin typeface="Montserrat" panose="00000500000000000000" pitchFamily="2" charset="0"/>
                        </a:rPr>
                        <a:t>Dubai</a:t>
                      </a:r>
                    </a:p>
                  </a:txBody>
                  <a:tcPr marL="13969" marR="13969" marT="6985" marB="6985" anchor="ctr"/>
                </a:tc>
                <a:tc>
                  <a:txBody>
                    <a:bodyPr/>
                    <a:lstStyle/>
                    <a:p>
                      <a:pPr>
                        <a:buNone/>
                      </a:pPr>
                      <a:r>
                        <a:rPr lang="en-US" sz="1400" b="0" dirty="0">
                          <a:solidFill>
                            <a:schemeClr val="tx1"/>
                          </a:solidFill>
                          <a:latin typeface="Montserrat" panose="00000500000000000000" pitchFamily="2" charset="0"/>
                        </a:rPr>
                        <a:t>Dubai Logistics City</a:t>
                      </a:r>
                    </a:p>
                  </a:txBody>
                  <a:tcPr marL="13969" marR="13969" marT="6985" marB="6985" anchor="ctr"/>
                </a:tc>
                <a:tc>
                  <a:txBody>
                    <a:bodyPr/>
                    <a:lstStyle/>
                    <a:p>
                      <a:pPr>
                        <a:buNone/>
                      </a:pPr>
                      <a:r>
                        <a:rPr lang="en-US" sz="1400" b="0">
                          <a:solidFill>
                            <a:schemeClr val="tx1"/>
                          </a:solidFill>
                          <a:latin typeface="Montserrat" panose="00000500000000000000" pitchFamily="2" charset="0"/>
                        </a:rPr>
                        <a:t>Yes</a:t>
                      </a:r>
                    </a:p>
                  </a:txBody>
                  <a:tcPr marL="13969" marR="13969" marT="6985" marB="6985" anchor="ctr"/>
                </a:tc>
                <a:tc>
                  <a:txBody>
                    <a:bodyPr/>
                    <a:lstStyle/>
                    <a:p>
                      <a:pPr>
                        <a:buNone/>
                      </a:pPr>
                      <a:r>
                        <a:rPr lang="en-US" sz="1400" b="0">
                          <a:solidFill>
                            <a:schemeClr val="tx1"/>
                          </a:solidFill>
                          <a:latin typeface="Montserrat" panose="00000500000000000000" pitchFamily="2" charset="0"/>
                        </a:rPr>
                        <a:t>Built as part of Dubai South to support air cargo logistics and supply chain operations near Al Maktoum Airport.</a:t>
                      </a:r>
                    </a:p>
                  </a:txBody>
                  <a:tcPr marL="13969" marR="13969" marT="6985" marB="6985" anchor="ctr"/>
                </a:tc>
                <a:extLst>
                  <a:ext uri="{0D108BD9-81ED-4DB2-BD59-A6C34878D82A}">
                    <a16:rowId xmlns:a16="http://schemas.microsoft.com/office/drawing/2014/main" val="732460952"/>
                  </a:ext>
                </a:extLst>
              </a:tr>
              <a:tr h="454530">
                <a:tc>
                  <a:txBody>
                    <a:bodyPr/>
                    <a:lstStyle/>
                    <a:p>
                      <a:pPr>
                        <a:buNone/>
                      </a:pPr>
                      <a:r>
                        <a:rPr lang="en-US" sz="1400" b="0">
                          <a:solidFill>
                            <a:schemeClr val="tx1"/>
                          </a:solidFill>
                          <a:latin typeface="Montserrat" panose="00000500000000000000" pitchFamily="2" charset="0"/>
                        </a:rPr>
                        <a:t>Dubai</a:t>
                      </a:r>
                    </a:p>
                  </a:txBody>
                  <a:tcPr marL="13969" marR="13969" marT="6985" marB="6985" anchor="ctr"/>
                </a:tc>
                <a:tc>
                  <a:txBody>
                    <a:bodyPr/>
                    <a:lstStyle/>
                    <a:p>
                      <a:pPr>
                        <a:buNone/>
                      </a:pPr>
                      <a:r>
                        <a:rPr lang="en-US" sz="1400" b="0">
                          <a:solidFill>
                            <a:schemeClr val="tx1"/>
                          </a:solidFill>
                          <a:latin typeface="Montserrat" panose="00000500000000000000" pitchFamily="2" charset="0"/>
                        </a:rPr>
                        <a:t>Dubai CommerCity</a:t>
                      </a:r>
                    </a:p>
                  </a:txBody>
                  <a:tcPr marL="13969" marR="13969" marT="6985" marB="6985" anchor="ctr"/>
                </a:tc>
                <a:tc>
                  <a:txBody>
                    <a:bodyPr/>
                    <a:lstStyle/>
                    <a:p>
                      <a:pPr>
                        <a:buNone/>
                      </a:pPr>
                      <a:r>
                        <a:rPr lang="en-US" sz="1400" b="0">
                          <a:solidFill>
                            <a:schemeClr val="tx1"/>
                          </a:solidFill>
                          <a:latin typeface="Montserrat" panose="00000500000000000000" pitchFamily="2" charset="0"/>
                        </a:rPr>
                        <a:t>Yes</a:t>
                      </a:r>
                    </a:p>
                  </a:txBody>
                  <a:tcPr marL="13969" marR="13969" marT="6985" marB="6985" anchor="ctr"/>
                </a:tc>
                <a:tc>
                  <a:txBody>
                    <a:bodyPr/>
                    <a:lstStyle/>
                    <a:p>
                      <a:pPr>
                        <a:buNone/>
                      </a:pPr>
                      <a:r>
                        <a:rPr lang="en-US" sz="1400" b="0">
                          <a:solidFill>
                            <a:schemeClr val="tx1"/>
                          </a:solidFill>
                          <a:latin typeface="Montserrat" panose="00000500000000000000" pitchFamily="2" charset="0"/>
                        </a:rPr>
                        <a:t>Created as the first free zone dedicated to e-commerce businesses and digital retail logistics.</a:t>
                      </a:r>
                    </a:p>
                  </a:txBody>
                  <a:tcPr marL="13969" marR="13969" marT="6985" marB="6985" anchor="ctr"/>
                </a:tc>
                <a:extLst>
                  <a:ext uri="{0D108BD9-81ED-4DB2-BD59-A6C34878D82A}">
                    <a16:rowId xmlns:a16="http://schemas.microsoft.com/office/drawing/2014/main" val="143513741"/>
                  </a:ext>
                </a:extLst>
              </a:tr>
              <a:tr h="454530">
                <a:tc>
                  <a:txBody>
                    <a:bodyPr/>
                    <a:lstStyle/>
                    <a:p>
                      <a:pPr>
                        <a:buNone/>
                      </a:pPr>
                      <a:r>
                        <a:rPr lang="en-US" sz="1400" b="0">
                          <a:solidFill>
                            <a:schemeClr val="tx1"/>
                          </a:solidFill>
                          <a:latin typeface="Montserrat" panose="00000500000000000000" pitchFamily="2" charset="0"/>
                        </a:rPr>
                        <a:t>Dubai</a:t>
                      </a:r>
                    </a:p>
                  </a:txBody>
                  <a:tcPr marL="13969" marR="13969" marT="6985" marB="6985" anchor="ctr"/>
                </a:tc>
                <a:tc>
                  <a:txBody>
                    <a:bodyPr/>
                    <a:lstStyle/>
                    <a:p>
                      <a:pPr>
                        <a:buNone/>
                      </a:pPr>
                      <a:r>
                        <a:rPr lang="en-US" sz="1400" b="0">
                          <a:solidFill>
                            <a:schemeClr val="tx1"/>
                          </a:solidFill>
                          <a:latin typeface="Montserrat" panose="00000500000000000000" pitchFamily="2" charset="0"/>
                        </a:rPr>
                        <a:t>Dubai Textile City</a:t>
                      </a:r>
                    </a:p>
                  </a:txBody>
                  <a:tcPr marL="13969" marR="13969" marT="6985" marB="6985" anchor="ctr"/>
                </a:tc>
                <a:tc>
                  <a:txBody>
                    <a:bodyPr/>
                    <a:lstStyle/>
                    <a:p>
                      <a:pPr>
                        <a:buNone/>
                      </a:pPr>
                      <a:r>
                        <a:rPr lang="en-US" sz="1400" b="0">
                          <a:solidFill>
                            <a:schemeClr val="tx1"/>
                          </a:solidFill>
                          <a:latin typeface="Montserrat" panose="00000500000000000000" pitchFamily="2" charset="0"/>
                        </a:rPr>
                        <a:t>Yes</a:t>
                      </a:r>
                    </a:p>
                  </a:txBody>
                  <a:tcPr marL="13969" marR="13969" marT="6985" marB="6985" anchor="ctr"/>
                </a:tc>
                <a:tc>
                  <a:txBody>
                    <a:bodyPr/>
                    <a:lstStyle/>
                    <a:p>
                      <a:pPr>
                        <a:buNone/>
                      </a:pPr>
                      <a:r>
                        <a:rPr lang="en-US" sz="1400" b="0">
                          <a:solidFill>
                            <a:schemeClr val="tx1"/>
                          </a:solidFill>
                          <a:latin typeface="Montserrat" panose="00000500000000000000" pitchFamily="2" charset="0"/>
                        </a:rPr>
                        <a:t>Established to support textile trading, garment manufacturing, and re-export activities.</a:t>
                      </a:r>
                    </a:p>
                  </a:txBody>
                  <a:tcPr marL="13969" marR="13969" marT="6985" marB="6985" anchor="ctr"/>
                </a:tc>
                <a:extLst>
                  <a:ext uri="{0D108BD9-81ED-4DB2-BD59-A6C34878D82A}">
                    <a16:rowId xmlns:a16="http://schemas.microsoft.com/office/drawing/2014/main" val="2691658164"/>
                  </a:ext>
                </a:extLst>
              </a:tr>
              <a:tr h="454530">
                <a:tc>
                  <a:txBody>
                    <a:bodyPr/>
                    <a:lstStyle/>
                    <a:p>
                      <a:pPr>
                        <a:buNone/>
                      </a:pPr>
                      <a:r>
                        <a:rPr lang="en-US" sz="1400" b="0">
                          <a:solidFill>
                            <a:schemeClr val="tx1"/>
                          </a:solidFill>
                          <a:latin typeface="Montserrat" panose="00000500000000000000" pitchFamily="2" charset="0"/>
                        </a:rPr>
                        <a:t>Dubai</a:t>
                      </a:r>
                    </a:p>
                  </a:txBody>
                  <a:tcPr marL="13969" marR="13969" marT="6985" marB="6985" anchor="ctr"/>
                </a:tc>
                <a:tc>
                  <a:txBody>
                    <a:bodyPr/>
                    <a:lstStyle/>
                    <a:p>
                      <a:pPr>
                        <a:buNone/>
                      </a:pPr>
                      <a:r>
                        <a:rPr lang="en-US" sz="1400" b="0" dirty="0">
                          <a:solidFill>
                            <a:schemeClr val="tx1"/>
                          </a:solidFill>
                          <a:latin typeface="Montserrat" panose="00000500000000000000" pitchFamily="2" charset="0"/>
                        </a:rPr>
                        <a:t>Dubai Cars and Automotive Zone (DUCAMZ)</a:t>
                      </a:r>
                    </a:p>
                  </a:txBody>
                  <a:tcPr marL="13969" marR="13969" marT="6985" marB="6985" anchor="ctr"/>
                </a:tc>
                <a:tc>
                  <a:txBody>
                    <a:bodyPr/>
                    <a:lstStyle/>
                    <a:p>
                      <a:pPr>
                        <a:buNone/>
                      </a:pPr>
                      <a:r>
                        <a:rPr lang="en-US" sz="1400" b="0" dirty="0">
                          <a:solidFill>
                            <a:schemeClr val="tx1"/>
                          </a:solidFill>
                          <a:latin typeface="Montserrat" panose="00000500000000000000" pitchFamily="2" charset="0"/>
                        </a:rPr>
                        <a:t>Yes</a:t>
                      </a:r>
                    </a:p>
                  </a:txBody>
                  <a:tcPr marL="13969" marR="13969" marT="6985" marB="6985" anchor="ctr"/>
                </a:tc>
                <a:tc>
                  <a:txBody>
                    <a:bodyPr/>
                    <a:lstStyle/>
                    <a:p>
                      <a:pPr>
                        <a:buNone/>
                      </a:pPr>
                      <a:r>
                        <a:rPr lang="en-US" sz="1400" b="0" dirty="0">
                          <a:solidFill>
                            <a:schemeClr val="tx1"/>
                          </a:solidFill>
                          <a:latin typeface="Montserrat" panose="00000500000000000000" pitchFamily="2" charset="0"/>
                        </a:rPr>
                        <a:t>Designed for automobile trading, vehicle storage, and re-export of cars.</a:t>
                      </a:r>
                    </a:p>
                  </a:txBody>
                  <a:tcPr marL="13969" marR="13969" marT="6985" marB="6985" anchor="ctr"/>
                </a:tc>
                <a:extLst>
                  <a:ext uri="{0D108BD9-81ED-4DB2-BD59-A6C34878D82A}">
                    <a16:rowId xmlns:a16="http://schemas.microsoft.com/office/drawing/2014/main" val="1096157368"/>
                  </a:ext>
                </a:extLst>
              </a:tr>
            </a:tbl>
          </a:graphicData>
        </a:graphic>
      </p:graphicFrame>
      <p:sp>
        <p:nvSpPr>
          <p:cNvPr id="6" name="Slide Number Placeholder 5">
            <a:extLst>
              <a:ext uri="{FF2B5EF4-FFF2-40B4-BE49-F238E27FC236}">
                <a16:creationId xmlns:a16="http://schemas.microsoft.com/office/drawing/2014/main" id="{E2009F48-7A48-A52C-0F03-7DE99C8C98F5}"/>
              </a:ext>
            </a:extLst>
          </p:cNvPr>
          <p:cNvSpPr>
            <a:spLocks noGrp="1"/>
          </p:cNvSpPr>
          <p:nvPr>
            <p:ph type="sldNum" sz="quarter" idx="12"/>
          </p:nvPr>
        </p:nvSpPr>
        <p:spPr/>
        <p:txBody>
          <a:bodyPr/>
          <a:lstStyle/>
          <a:p>
            <a:fld id="{9EEF8FA0-0E28-45DA-A438-FD13269BAD6D}" type="slidenum">
              <a:rPr lang="en-US" smtClean="0"/>
              <a:t>59</a:t>
            </a:fld>
            <a:endParaRPr lang="en-US" dirty="0"/>
          </a:p>
        </p:txBody>
      </p:sp>
    </p:spTree>
    <p:extLst>
      <p:ext uri="{BB962C8B-B14F-4D97-AF65-F5344CB8AC3E}">
        <p14:creationId xmlns:p14="http://schemas.microsoft.com/office/powerpoint/2010/main" val="1617465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C766F-130F-CAA3-3AEB-C4151C27BA3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D3E5B8F-0A6C-4E9E-4499-FBDA9707F999}"/>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063A2714-0181-6B49-0335-EE33854FE23F}"/>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0A2A9477-B217-9237-31B8-37C86367922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FD1846C7-500A-965C-DE5F-5445438E95F3}"/>
              </a:ext>
            </a:extLst>
          </p:cNvPr>
          <p:cNvSpPr txBox="1">
            <a:spLocks/>
          </p:cNvSpPr>
          <p:nvPr/>
        </p:nvSpPr>
        <p:spPr>
          <a:xfrm>
            <a:off x="1551008" y="55620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Zero-Rated Supplies </a:t>
            </a:r>
            <a:endParaRPr lang="en-IN" sz="3200" b="1" dirty="0">
              <a:solidFill>
                <a:srgbClr val="00843D"/>
              </a:solidFill>
              <a:latin typeface="Montserrat" pitchFamily="2" charset="0"/>
            </a:endParaRPr>
          </a:p>
        </p:txBody>
      </p:sp>
      <p:pic>
        <p:nvPicPr>
          <p:cNvPr id="5" name="Picture 4">
            <a:extLst>
              <a:ext uri="{FF2B5EF4-FFF2-40B4-BE49-F238E27FC236}">
                <a16:creationId xmlns:a16="http://schemas.microsoft.com/office/drawing/2014/main" id="{66FF779A-1357-38B1-A67A-B78B0A111079}"/>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90848C19-8515-309B-3983-CF39595ED8D2}"/>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217A1225-56BF-83FE-4E50-E072B935C347}"/>
              </a:ext>
            </a:extLst>
          </p:cNvPr>
          <p:cNvSpPr txBox="1"/>
          <p:nvPr/>
        </p:nvSpPr>
        <p:spPr>
          <a:xfrm>
            <a:off x="1828800" y="1845425"/>
            <a:ext cx="12003578" cy="5940088"/>
          </a:xfrm>
          <a:prstGeom prst="rect">
            <a:avLst/>
          </a:prstGeom>
          <a:noFill/>
        </p:spPr>
        <p:txBody>
          <a:bodyPr wrap="square" rtlCol="0">
            <a:spAutoFit/>
          </a:bodyPr>
          <a:lstStyle/>
          <a:p>
            <a:pPr algn="just"/>
            <a:r>
              <a:rPr lang="en-US" sz="2000" dirty="0">
                <a:latin typeface="Montserrat" panose="00000500000000000000" pitchFamily="2" charset="0"/>
              </a:rPr>
              <a:t>The supply and Import of Goods and Services specified below made by a Taxable Person shall be subject to the zero rate. </a:t>
            </a:r>
          </a:p>
          <a:p>
            <a:pPr marL="285750" lvl="0" indent="-285750" algn="just">
              <a:buFont typeface="Arial" panose="020B0604020202020204" pitchFamily="34" charset="0"/>
              <a:buChar char="•"/>
            </a:pPr>
            <a:r>
              <a:rPr lang="en-US" sz="2000" b="1" dirty="0">
                <a:latin typeface="Montserrat" panose="00000500000000000000" pitchFamily="2" charset="0"/>
              </a:rPr>
              <a:t>Exports</a:t>
            </a:r>
            <a:r>
              <a:rPr lang="en-US" sz="2000" dirty="0">
                <a:latin typeface="Montserrat" panose="00000500000000000000" pitchFamily="2" charset="0"/>
              </a:rPr>
              <a:t> of goods or services outside the GCC implementing states.</a:t>
            </a:r>
          </a:p>
          <a:p>
            <a:pPr marL="285750" lvl="0" indent="-285750" algn="just">
              <a:buFont typeface="Arial" panose="020B0604020202020204" pitchFamily="34" charset="0"/>
              <a:buChar char="•"/>
            </a:pPr>
            <a:r>
              <a:rPr lang="en-US" sz="2000" b="1" dirty="0">
                <a:latin typeface="Montserrat" panose="00000500000000000000" pitchFamily="2" charset="0"/>
              </a:rPr>
              <a:t>International transport</a:t>
            </a:r>
            <a:r>
              <a:rPr lang="en-US" sz="2000" dirty="0">
                <a:latin typeface="Montserrat" panose="00000500000000000000" pitchFamily="2" charset="0"/>
              </a:rPr>
              <a:t> of passengers or goods (including related services).</a:t>
            </a:r>
          </a:p>
          <a:p>
            <a:pPr marL="285750" lvl="0" indent="-285750" algn="just">
              <a:buFont typeface="Arial" panose="020B0604020202020204" pitchFamily="34" charset="0"/>
              <a:buChar char="•"/>
            </a:pPr>
            <a:r>
              <a:rPr lang="en-US" sz="2000" b="1" dirty="0">
                <a:latin typeface="Montserrat" panose="00000500000000000000" pitchFamily="2" charset="0"/>
              </a:rPr>
              <a:t>International air travel</a:t>
            </a:r>
            <a:r>
              <a:rPr lang="en-US" sz="2000" dirty="0">
                <a:latin typeface="Montserrat" panose="00000500000000000000" pitchFamily="2" charset="0"/>
              </a:rPr>
              <a:t> that qualifies as international carriage.</a:t>
            </a:r>
          </a:p>
          <a:p>
            <a:pPr marL="285750" lvl="0" indent="-285750" algn="just">
              <a:buFont typeface="Arial" panose="020B0604020202020204" pitchFamily="34" charset="0"/>
              <a:buChar char="•"/>
            </a:pPr>
            <a:r>
              <a:rPr lang="en-US" sz="2000" dirty="0">
                <a:latin typeface="Montserrat" panose="00000500000000000000" pitchFamily="2" charset="0"/>
              </a:rPr>
              <a:t>Supply or import of </a:t>
            </a:r>
            <a:r>
              <a:rPr lang="en-US" sz="2000" b="1" dirty="0">
                <a:latin typeface="Montserrat" panose="00000500000000000000" pitchFamily="2" charset="0"/>
              </a:rPr>
              <a:t>transport vehicles</a:t>
            </a:r>
            <a:r>
              <a:rPr lang="en-US" sz="2000" dirty="0">
                <a:latin typeface="Montserrat" panose="00000500000000000000" pitchFamily="2" charset="0"/>
              </a:rPr>
              <a:t> (aircraft, ships, land transport) used for commercial transport, subject to rules.</a:t>
            </a:r>
          </a:p>
          <a:p>
            <a:pPr marL="285750" lvl="0" indent="-285750" algn="just">
              <a:buFont typeface="Arial" panose="020B0604020202020204" pitchFamily="34" charset="0"/>
              <a:buChar char="•"/>
            </a:pPr>
            <a:r>
              <a:rPr lang="en-US" sz="2000" dirty="0">
                <a:latin typeface="Montserrat" panose="00000500000000000000" pitchFamily="2" charset="0"/>
              </a:rPr>
              <a:t>Goods/services related to the </a:t>
            </a:r>
            <a:r>
              <a:rPr lang="en-US" sz="2000" b="1" dirty="0">
                <a:latin typeface="Montserrat" panose="00000500000000000000" pitchFamily="2" charset="0"/>
              </a:rPr>
              <a:t>operation, repair, or maintenance</a:t>
            </a:r>
            <a:r>
              <a:rPr lang="en-US" sz="2000" dirty="0">
                <a:latin typeface="Montserrat" panose="00000500000000000000" pitchFamily="2" charset="0"/>
              </a:rPr>
              <a:t> of such transport vehicles.</a:t>
            </a:r>
          </a:p>
          <a:p>
            <a:pPr marL="285750" lvl="0" indent="-285750" algn="just">
              <a:buFont typeface="Arial" panose="020B0604020202020204" pitchFamily="34" charset="0"/>
              <a:buChar char="•"/>
            </a:pPr>
            <a:r>
              <a:rPr lang="en-US" sz="2000" dirty="0">
                <a:latin typeface="Montserrat" panose="00000500000000000000" pitchFamily="2" charset="0"/>
              </a:rPr>
              <a:t>Supply or import of </a:t>
            </a:r>
            <a:r>
              <a:rPr lang="en-US" sz="2000" b="1" dirty="0">
                <a:latin typeface="Montserrat" panose="00000500000000000000" pitchFamily="2" charset="0"/>
              </a:rPr>
              <a:t>rescue aircraft or vessels</a:t>
            </a:r>
            <a:r>
              <a:rPr lang="en-US" sz="2000" dirty="0">
                <a:latin typeface="Montserrat" panose="00000500000000000000" pitchFamily="2" charset="0"/>
              </a:rPr>
              <a:t>.</a:t>
            </a:r>
          </a:p>
          <a:p>
            <a:pPr marL="285750" lvl="0" indent="-285750" algn="just">
              <a:buFont typeface="Arial" panose="020B0604020202020204" pitchFamily="34" charset="0"/>
              <a:buChar char="•"/>
            </a:pPr>
            <a:r>
              <a:rPr lang="en-US" sz="2000" dirty="0">
                <a:latin typeface="Montserrat" panose="00000500000000000000" pitchFamily="2" charset="0"/>
              </a:rPr>
              <a:t>Goods or services meant for </a:t>
            </a:r>
            <a:r>
              <a:rPr lang="en-US" sz="2000" b="1" dirty="0">
                <a:latin typeface="Montserrat" panose="00000500000000000000" pitchFamily="2" charset="0"/>
              </a:rPr>
              <a:t>consumption onboard </a:t>
            </a:r>
            <a:r>
              <a:rPr lang="en-US" sz="2000" dirty="0">
                <a:latin typeface="Montserrat" panose="00000500000000000000" pitchFamily="2" charset="0"/>
              </a:rPr>
              <a:t>international </a:t>
            </a:r>
            <a:r>
              <a:rPr lang="en-US" sz="2000" b="1" dirty="0">
                <a:latin typeface="Montserrat" panose="00000500000000000000" pitchFamily="2" charset="0"/>
              </a:rPr>
              <a:t>transport </a:t>
            </a:r>
            <a:r>
              <a:rPr lang="en-US" sz="2000" dirty="0">
                <a:latin typeface="Montserrat" panose="00000500000000000000" pitchFamily="2" charset="0"/>
              </a:rPr>
              <a:t>(e.g., meals, supplies).</a:t>
            </a:r>
          </a:p>
          <a:p>
            <a:pPr marL="285750" lvl="0" indent="-285750" algn="just">
              <a:buFont typeface="Arial" panose="020B0604020202020204" pitchFamily="34" charset="0"/>
              <a:buChar char="•"/>
            </a:pPr>
            <a:r>
              <a:rPr lang="en-US" sz="2000" dirty="0">
                <a:latin typeface="Montserrat" panose="00000500000000000000" pitchFamily="2" charset="0"/>
              </a:rPr>
              <a:t>Supply or import of </a:t>
            </a:r>
            <a:r>
              <a:rPr lang="en-US" sz="2000" b="1" dirty="0">
                <a:latin typeface="Montserrat" panose="00000500000000000000" pitchFamily="2" charset="0"/>
              </a:rPr>
              <a:t>investment-grade precious metals</a:t>
            </a:r>
            <a:r>
              <a:rPr lang="en-US" sz="2000" dirty="0">
                <a:latin typeface="Montserrat" panose="00000500000000000000" pitchFamily="2" charset="0"/>
              </a:rPr>
              <a:t> meeting regulatory standards.</a:t>
            </a:r>
          </a:p>
          <a:p>
            <a:pPr marL="285750" lvl="0" indent="-285750" algn="just">
              <a:buFont typeface="Arial" panose="020B0604020202020204" pitchFamily="34" charset="0"/>
              <a:buChar char="•"/>
            </a:pPr>
            <a:r>
              <a:rPr lang="en-US" sz="2000" b="1" dirty="0">
                <a:latin typeface="Montserrat" panose="00000500000000000000" pitchFamily="2" charset="0"/>
              </a:rPr>
              <a:t>First sale or lease of residential property</a:t>
            </a:r>
            <a:r>
              <a:rPr lang="en-US" sz="2000" dirty="0">
                <a:latin typeface="Montserrat" panose="00000500000000000000" pitchFamily="2" charset="0"/>
              </a:rPr>
              <a:t> within 3 years of completion.</a:t>
            </a:r>
          </a:p>
          <a:p>
            <a:pPr marL="285750" lvl="0" indent="-285750" algn="just">
              <a:buFont typeface="Arial" panose="020B0604020202020204" pitchFamily="34" charset="0"/>
              <a:buChar char="•"/>
            </a:pPr>
            <a:r>
              <a:rPr lang="en-US" sz="2000" dirty="0">
                <a:latin typeface="Montserrat" panose="00000500000000000000" pitchFamily="2" charset="0"/>
              </a:rPr>
              <a:t>First sale or lease of buildings designed for </a:t>
            </a:r>
            <a:r>
              <a:rPr lang="en-US" sz="2000" b="1" dirty="0">
                <a:latin typeface="Montserrat" panose="00000500000000000000" pitchFamily="2" charset="0"/>
              </a:rPr>
              <a:t>charities.</a:t>
            </a:r>
            <a:endParaRPr lang="en-US" sz="2000" dirty="0">
              <a:latin typeface="Montserrat" panose="00000500000000000000" pitchFamily="2" charset="0"/>
            </a:endParaRPr>
          </a:p>
          <a:p>
            <a:pPr marL="285750" lvl="0" indent="-285750" algn="just">
              <a:buFont typeface="Arial" panose="020B0604020202020204" pitchFamily="34" charset="0"/>
              <a:buChar char="•"/>
            </a:pPr>
            <a:r>
              <a:rPr lang="en-US" sz="2000" dirty="0">
                <a:latin typeface="Montserrat" panose="00000500000000000000" pitchFamily="2" charset="0"/>
              </a:rPr>
              <a:t>First sale or lease of buildings converted from </a:t>
            </a:r>
            <a:r>
              <a:rPr lang="en-US" sz="2000" b="1" dirty="0">
                <a:latin typeface="Montserrat" panose="00000500000000000000" pitchFamily="2" charset="0"/>
              </a:rPr>
              <a:t>commercial to residential</a:t>
            </a:r>
            <a:r>
              <a:rPr lang="en-US" sz="2000" dirty="0">
                <a:latin typeface="Montserrat" panose="00000500000000000000" pitchFamily="2" charset="0"/>
              </a:rPr>
              <a:t> use.</a:t>
            </a:r>
          </a:p>
          <a:p>
            <a:pPr marL="285750" lvl="0" indent="-285750" algn="just">
              <a:buFont typeface="Arial" panose="020B0604020202020204" pitchFamily="34" charset="0"/>
              <a:buChar char="•"/>
            </a:pPr>
            <a:r>
              <a:rPr lang="en-US" sz="2000" dirty="0">
                <a:latin typeface="Montserrat" panose="00000500000000000000" pitchFamily="2" charset="0"/>
              </a:rPr>
              <a:t>Supply or import of </a:t>
            </a:r>
            <a:r>
              <a:rPr lang="en-US" sz="2000" b="1" dirty="0">
                <a:latin typeface="Montserrat" panose="00000500000000000000" pitchFamily="2" charset="0"/>
              </a:rPr>
              <a:t>crude oil and natural gas</a:t>
            </a:r>
            <a:r>
              <a:rPr lang="en-US" sz="2000" dirty="0">
                <a:latin typeface="Montserrat" panose="00000500000000000000" pitchFamily="2" charset="0"/>
              </a:rPr>
              <a:t>.</a:t>
            </a:r>
          </a:p>
          <a:p>
            <a:pPr marL="285750" lvl="0" indent="-285750" algn="just">
              <a:buFont typeface="Arial" panose="020B0604020202020204" pitchFamily="34" charset="0"/>
              <a:buChar char="•"/>
            </a:pPr>
            <a:r>
              <a:rPr lang="en-US" sz="2000" dirty="0">
                <a:latin typeface="Montserrat" panose="00000500000000000000" pitchFamily="2" charset="0"/>
              </a:rPr>
              <a:t>Government-owned or funded </a:t>
            </a:r>
            <a:r>
              <a:rPr lang="en-US" sz="2000" b="1" dirty="0">
                <a:latin typeface="Montserrat" panose="00000500000000000000" pitchFamily="2" charset="0"/>
              </a:rPr>
              <a:t>education services</a:t>
            </a:r>
            <a:r>
              <a:rPr lang="en-US" sz="2000" dirty="0">
                <a:latin typeface="Montserrat" panose="00000500000000000000" pitchFamily="2" charset="0"/>
              </a:rPr>
              <a:t> and related supplies.</a:t>
            </a:r>
          </a:p>
          <a:p>
            <a:pPr marL="285750" lvl="0" indent="-285750" algn="just">
              <a:buFont typeface="Arial" panose="020B0604020202020204" pitchFamily="34" charset="0"/>
              <a:buChar char="•"/>
            </a:pPr>
            <a:r>
              <a:rPr lang="en-US" sz="2000" b="1" dirty="0">
                <a:latin typeface="Montserrat" panose="00000500000000000000" pitchFamily="2" charset="0"/>
              </a:rPr>
              <a:t>Preventive and basic healthcare services</a:t>
            </a:r>
            <a:r>
              <a:rPr lang="en-US" sz="2000" dirty="0">
                <a:latin typeface="Montserrat" panose="00000500000000000000" pitchFamily="2" charset="0"/>
              </a:rPr>
              <a:t> and related supplies.</a:t>
            </a:r>
          </a:p>
        </p:txBody>
      </p:sp>
      <p:sp>
        <p:nvSpPr>
          <p:cNvPr id="7" name="Slide Number Placeholder 6">
            <a:extLst>
              <a:ext uri="{FF2B5EF4-FFF2-40B4-BE49-F238E27FC236}">
                <a16:creationId xmlns:a16="http://schemas.microsoft.com/office/drawing/2014/main" id="{F1D383B4-A499-25AA-EC4D-914D0D37E93D}"/>
              </a:ext>
            </a:extLst>
          </p:cNvPr>
          <p:cNvSpPr>
            <a:spLocks noGrp="1"/>
          </p:cNvSpPr>
          <p:nvPr>
            <p:ph type="sldNum" sz="quarter" idx="12"/>
          </p:nvPr>
        </p:nvSpPr>
        <p:spPr/>
        <p:txBody>
          <a:bodyPr/>
          <a:lstStyle/>
          <a:p>
            <a:fld id="{9EEF8FA0-0E28-45DA-A438-FD13269BAD6D}" type="slidenum">
              <a:rPr lang="en-US" smtClean="0"/>
              <a:t>6</a:t>
            </a:fld>
            <a:endParaRPr lang="en-US" dirty="0"/>
          </a:p>
        </p:txBody>
      </p:sp>
    </p:spTree>
    <p:extLst>
      <p:ext uri="{BB962C8B-B14F-4D97-AF65-F5344CB8AC3E}">
        <p14:creationId xmlns:p14="http://schemas.microsoft.com/office/powerpoint/2010/main" val="19043637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7753C-DBBA-7911-8D6C-9446A89B8D6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9034CAAB-0C44-F4DB-FCB7-E37CFC8610BF}"/>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95F00526-7F66-7C4E-19DA-31D035E61BDB}"/>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022A92CD-1794-3B77-537B-58A712999DA5}"/>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5C0EBC97-B41B-1B7C-1727-DF797C54EB2B}"/>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VAT Treatment for Goods involving Designated Zones</a:t>
            </a:r>
          </a:p>
        </p:txBody>
      </p:sp>
      <p:pic>
        <p:nvPicPr>
          <p:cNvPr id="5" name="Picture 4">
            <a:extLst>
              <a:ext uri="{FF2B5EF4-FFF2-40B4-BE49-F238E27FC236}">
                <a16:creationId xmlns:a16="http://schemas.microsoft.com/office/drawing/2014/main" id="{1496BBB6-6FFF-4792-9F14-67E31E76A188}"/>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D5988D18-CF91-78FC-15D2-D6798FBA3F3C}"/>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9" name="Table 8">
            <a:extLst>
              <a:ext uri="{FF2B5EF4-FFF2-40B4-BE49-F238E27FC236}">
                <a16:creationId xmlns:a16="http://schemas.microsoft.com/office/drawing/2014/main" id="{0AB7CF3E-B45C-E46A-CD91-ABA7BDECED55}"/>
              </a:ext>
            </a:extLst>
          </p:cNvPr>
          <p:cNvGraphicFramePr>
            <a:graphicFrameLocks noGrp="1"/>
          </p:cNvGraphicFramePr>
          <p:nvPr>
            <p:extLst>
              <p:ext uri="{D42A27DB-BD31-4B8C-83A1-F6EECF244321}">
                <p14:modId xmlns:p14="http://schemas.microsoft.com/office/powerpoint/2010/main" val="887334878"/>
              </p:ext>
            </p:extLst>
          </p:nvPr>
        </p:nvGraphicFramePr>
        <p:xfrm>
          <a:off x="1551008" y="1792773"/>
          <a:ext cx="12270500" cy="5751770"/>
        </p:xfrm>
        <a:graphic>
          <a:graphicData uri="http://schemas.openxmlformats.org/drawingml/2006/table">
            <a:tbl>
              <a:tblPr>
                <a:tableStyleId>{22838BEF-8BB2-4498-84A7-C5851F593DF1}</a:tableStyleId>
              </a:tblPr>
              <a:tblGrid>
                <a:gridCol w="1677262">
                  <a:extLst>
                    <a:ext uri="{9D8B030D-6E8A-4147-A177-3AD203B41FA5}">
                      <a16:colId xmlns:a16="http://schemas.microsoft.com/office/drawing/2014/main" val="2672084661"/>
                    </a:ext>
                  </a:extLst>
                </a:gridCol>
                <a:gridCol w="2993782">
                  <a:extLst>
                    <a:ext uri="{9D8B030D-6E8A-4147-A177-3AD203B41FA5}">
                      <a16:colId xmlns:a16="http://schemas.microsoft.com/office/drawing/2014/main" val="3075037877"/>
                    </a:ext>
                  </a:extLst>
                </a:gridCol>
                <a:gridCol w="1942093">
                  <a:extLst>
                    <a:ext uri="{9D8B030D-6E8A-4147-A177-3AD203B41FA5}">
                      <a16:colId xmlns:a16="http://schemas.microsoft.com/office/drawing/2014/main" val="2808215765"/>
                    </a:ext>
                  </a:extLst>
                </a:gridCol>
                <a:gridCol w="5657363">
                  <a:extLst>
                    <a:ext uri="{9D8B030D-6E8A-4147-A177-3AD203B41FA5}">
                      <a16:colId xmlns:a16="http://schemas.microsoft.com/office/drawing/2014/main" val="1921417526"/>
                    </a:ext>
                  </a:extLst>
                </a:gridCol>
              </a:tblGrid>
              <a:tr h="597442">
                <a:tc>
                  <a:txBody>
                    <a:bodyPr/>
                    <a:lstStyle/>
                    <a:p>
                      <a:pPr algn="ctr">
                        <a:buNone/>
                      </a:pPr>
                      <a:r>
                        <a:rPr lang="en-US" sz="1600" b="1" dirty="0">
                          <a:solidFill>
                            <a:schemeClr val="bg1"/>
                          </a:solidFill>
                          <a:latin typeface="Montserrat" panose="00000500000000000000" pitchFamily="2" charset="0"/>
                        </a:rPr>
                        <a:t>Emirate</a:t>
                      </a:r>
                    </a:p>
                  </a:txBody>
                  <a:tcPr marL="13969" marR="13969" marT="6985" marB="6985" anchor="ctr">
                    <a:solidFill>
                      <a:schemeClr val="accent5">
                        <a:lumMod val="75000"/>
                      </a:schemeClr>
                    </a:solidFill>
                  </a:tcPr>
                </a:tc>
                <a:tc>
                  <a:txBody>
                    <a:bodyPr/>
                    <a:lstStyle/>
                    <a:p>
                      <a:pPr algn="ctr">
                        <a:buNone/>
                      </a:pPr>
                      <a:r>
                        <a:rPr lang="en-US" sz="1600" b="1" dirty="0">
                          <a:solidFill>
                            <a:schemeClr val="bg1"/>
                          </a:solidFill>
                          <a:latin typeface="Montserrat" panose="00000500000000000000" pitchFamily="2" charset="0"/>
                        </a:rPr>
                        <a:t>Free Zone</a:t>
                      </a:r>
                    </a:p>
                  </a:txBody>
                  <a:tcPr marL="13969" marR="13969" marT="6985" marB="6985" anchor="ctr">
                    <a:solidFill>
                      <a:schemeClr val="accent5">
                        <a:lumMod val="75000"/>
                      </a:schemeClr>
                    </a:solidFill>
                  </a:tcPr>
                </a:tc>
                <a:tc>
                  <a:txBody>
                    <a:bodyPr/>
                    <a:lstStyle/>
                    <a:p>
                      <a:pPr algn="ctr">
                        <a:buNone/>
                      </a:pPr>
                      <a:r>
                        <a:rPr lang="en-US" sz="1600" b="1" dirty="0">
                          <a:solidFill>
                            <a:schemeClr val="bg1"/>
                          </a:solidFill>
                          <a:latin typeface="Montserrat" panose="00000500000000000000" pitchFamily="2" charset="0"/>
                        </a:rPr>
                        <a:t>Designated Zone (VAT)</a:t>
                      </a:r>
                    </a:p>
                  </a:txBody>
                  <a:tcPr marL="13969" marR="13969" marT="6985" marB="6985" anchor="ctr">
                    <a:solidFill>
                      <a:schemeClr val="accent5">
                        <a:lumMod val="75000"/>
                      </a:schemeClr>
                    </a:solidFill>
                  </a:tcPr>
                </a:tc>
                <a:tc>
                  <a:txBody>
                    <a:bodyPr/>
                    <a:lstStyle/>
                    <a:p>
                      <a:pPr algn="ctr">
                        <a:buNone/>
                      </a:pPr>
                      <a:r>
                        <a:rPr lang="en-US" sz="1600" b="1" dirty="0">
                          <a:solidFill>
                            <a:schemeClr val="bg1"/>
                          </a:solidFill>
                          <a:latin typeface="Montserrat" panose="00000500000000000000" pitchFamily="2" charset="0"/>
                        </a:rPr>
                        <a:t>Key Reason for Formation</a:t>
                      </a:r>
                    </a:p>
                  </a:txBody>
                  <a:tcPr marL="13969" marR="13969" marT="6985" marB="6985" anchor="ctr">
                    <a:solidFill>
                      <a:schemeClr val="accent5">
                        <a:lumMod val="75000"/>
                      </a:schemeClr>
                    </a:solidFill>
                  </a:tcPr>
                </a:tc>
                <a:extLst>
                  <a:ext uri="{0D108BD9-81ED-4DB2-BD59-A6C34878D82A}">
                    <a16:rowId xmlns:a16="http://schemas.microsoft.com/office/drawing/2014/main" val="4267179341"/>
                  </a:ext>
                </a:extLst>
              </a:tr>
              <a:tr h="647840">
                <a:tc>
                  <a:txBody>
                    <a:bodyPr/>
                    <a:lstStyle/>
                    <a:p>
                      <a:pPr algn="ctr">
                        <a:buNone/>
                      </a:pPr>
                      <a:r>
                        <a:rPr lang="en-US" sz="1600" b="0">
                          <a:solidFill>
                            <a:schemeClr val="tx1"/>
                          </a:solidFill>
                          <a:latin typeface="Montserrat" panose="00000500000000000000" pitchFamily="2" charset="0"/>
                        </a:rPr>
                        <a:t>Sharjah</a:t>
                      </a:r>
                    </a:p>
                  </a:txBody>
                  <a:tcPr marL="13969" marR="13969" marT="6985" marB="6985" anchor="ctr"/>
                </a:tc>
                <a:tc>
                  <a:txBody>
                    <a:bodyPr/>
                    <a:lstStyle/>
                    <a:p>
                      <a:pPr algn="ctr">
                        <a:buNone/>
                      </a:pPr>
                      <a:r>
                        <a:rPr lang="en-US" sz="1600" b="0" dirty="0">
                          <a:solidFill>
                            <a:schemeClr val="tx1"/>
                          </a:solidFill>
                          <a:latin typeface="Montserrat" panose="00000500000000000000" pitchFamily="2" charset="0"/>
                        </a:rPr>
                        <a:t>Hamriyah Free Zone</a:t>
                      </a:r>
                    </a:p>
                  </a:txBody>
                  <a:tcPr marL="13969" marR="13969" marT="6985" marB="6985" anchor="ctr"/>
                </a:tc>
                <a:tc>
                  <a:txBody>
                    <a:bodyPr/>
                    <a:lstStyle/>
                    <a:p>
                      <a:pPr algn="ctr">
                        <a:buNone/>
                      </a:pPr>
                      <a:r>
                        <a:rPr lang="en-US" sz="1600" b="0" dirty="0">
                          <a:solidFill>
                            <a:schemeClr val="tx1"/>
                          </a:solidFill>
                          <a:latin typeface="Montserrat" panose="00000500000000000000" pitchFamily="2" charset="0"/>
                        </a:rPr>
                        <a:t>Yes</a:t>
                      </a:r>
                    </a:p>
                  </a:txBody>
                  <a:tcPr marL="13969" marR="13969" marT="6985" marB="6985" anchor="ctr"/>
                </a:tc>
                <a:tc>
                  <a:txBody>
                    <a:bodyPr/>
                    <a:lstStyle/>
                    <a:p>
                      <a:pPr algn="ctr">
                        <a:buNone/>
                      </a:pPr>
                      <a:r>
                        <a:rPr lang="en-US" sz="1600" b="0" dirty="0">
                          <a:solidFill>
                            <a:schemeClr val="tx1"/>
                          </a:solidFill>
                          <a:latin typeface="Montserrat" panose="00000500000000000000" pitchFamily="2" charset="0"/>
                        </a:rPr>
                        <a:t>Established to attract industrial manufacturing, petrochemicals, and port-based trade.</a:t>
                      </a:r>
                    </a:p>
                  </a:txBody>
                  <a:tcPr marL="13969" marR="13969" marT="6985" marB="6985" anchor="ctr"/>
                </a:tc>
                <a:extLst>
                  <a:ext uri="{0D108BD9-81ED-4DB2-BD59-A6C34878D82A}">
                    <a16:rowId xmlns:a16="http://schemas.microsoft.com/office/drawing/2014/main" val="4152285049"/>
                  </a:ext>
                </a:extLst>
              </a:tr>
              <a:tr h="647840">
                <a:tc>
                  <a:txBody>
                    <a:bodyPr/>
                    <a:lstStyle/>
                    <a:p>
                      <a:pPr algn="ctr">
                        <a:buNone/>
                      </a:pPr>
                      <a:r>
                        <a:rPr lang="en-US" sz="1600" b="0" dirty="0">
                          <a:solidFill>
                            <a:schemeClr val="tx1"/>
                          </a:solidFill>
                          <a:latin typeface="Montserrat" panose="00000500000000000000" pitchFamily="2" charset="0"/>
                        </a:rPr>
                        <a:t>Sharjah</a:t>
                      </a:r>
                    </a:p>
                  </a:txBody>
                  <a:tcPr marL="13969" marR="13969" marT="6985" marB="6985" anchor="ctr"/>
                </a:tc>
                <a:tc>
                  <a:txBody>
                    <a:bodyPr/>
                    <a:lstStyle/>
                    <a:p>
                      <a:pPr algn="ctr">
                        <a:buNone/>
                      </a:pPr>
                      <a:r>
                        <a:rPr lang="en-US" sz="1600" b="0" dirty="0">
                          <a:solidFill>
                            <a:schemeClr val="tx1"/>
                          </a:solidFill>
                          <a:latin typeface="Montserrat" panose="00000500000000000000" pitchFamily="2" charset="0"/>
                        </a:rPr>
                        <a:t>Sharjah Airport International Free Zone (SAIF Zone)</a:t>
                      </a:r>
                    </a:p>
                  </a:txBody>
                  <a:tcPr marL="13969" marR="13969" marT="6985" marB="6985" anchor="ctr"/>
                </a:tc>
                <a:tc>
                  <a:txBody>
                    <a:bodyPr/>
                    <a:lstStyle/>
                    <a:p>
                      <a:pPr algn="ctr">
                        <a:buNone/>
                      </a:pPr>
                      <a:r>
                        <a:rPr lang="en-US" sz="1600" b="0">
                          <a:solidFill>
                            <a:schemeClr val="tx1"/>
                          </a:solidFill>
                          <a:latin typeface="Montserrat" panose="00000500000000000000" pitchFamily="2" charset="0"/>
                        </a:rPr>
                        <a:t>Yes</a:t>
                      </a:r>
                    </a:p>
                  </a:txBody>
                  <a:tcPr marL="13969" marR="13969" marT="6985" marB="6985" anchor="ctr"/>
                </a:tc>
                <a:tc>
                  <a:txBody>
                    <a:bodyPr/>
                    <a:lstStyle/>
                    <a:p>
                      <a:pPr algn="ctr">
                        <a:buNone/>
                      </a:pPr>
                      <a:r>
                        <a:rPr lang="en-US" sz="1600" b="0" dirty="0">
                          <a:solidFill>
                            <a:schemeClr val="tx1"/>
                          </a:solidFill>
                          <a:latin typeface="Montserrat" panose="00000500000000000000" pitchFamily="2" charset="0"/>
                        </a:rPr>
                        <a:t>Developed to support aviation-linked logistics, trading, and manufacturing businesses.</a:t>
                      </a:r>
                    </a:p>
                  </a:txBody>
                  <a:tcPr marL="13969" marR="13969" marT="6985" marB="6985" anchor="ctr"/>
                </a:tc>
                <a:extLst>
                  <a:ext uri="{0D108BD9-81ED-4DB2-BD59-A6C34878D82A}">
                    <a16:rowId xmlns:a16="http://schemas.microsoft.com/office/drawing/2014/main" val="2653630430"/>
                  </a:ext>
                </a:extLst>
              </a:tr>
              <a:tr h="647840">
                <a:tc>
                  <a:txBody>
                    <a:bodyPr/>
                    <a:lstStyle/>
                    <a:p>
                      <a:pPr algn="ctr">
                        <a:buNone/>
                      </a:pPr>
                      <a:r>
                        <a:rPr lang="en-US" sz="1600" b="0" dirty="0">
                          <a:solidFill>
                            <a:schemeClr val="tx1"/>
                          </a:solidFill>
                          <a:latin typeface="Montserrat" panose="00000500000000000000" pitchFamily="2" charset="0"/>
                        </a:rPr>
                        <a:t>Ajman</a:t>
                      </a:r>
                    </a:p>
                  </a:txBody>
                  <a:tcPr marL="13969" marR="13969" marT="6985" marB="6985" anchor="ctr"/>
                </a:tc>
                <a:tc>
                  <a:txBody>
                    <a:bodyPr/>
                    <a:lstStyle/>
                    <a:p>
                      <a:pPr algn="ctr">
                        <a:buNone/>
                      </a:pPr>
                      <a:r>
                        <a:rPr lang="en-US" sz="1600" b="0" dirty="0">
                          <a:solidFill>
                            <a:schemeClr val="tx1"/>
                          </a:solidFill>
                          <a:latin typeface="Montserrat" panose="00000500000000000000" pitchFamily="2" charset="0"/>
                        </a:rPr>
                        <a:t>Ajman Free Zone</a:t>
                      </a:r>
                    </a:p>
                  </a:txBody>
                  <a:tcPr marL="13969" marR="13969" marT="6985" marB="6985" anchor="ctr"/>
                </a:tc>
                <a:tc>
                  <a:txBody>
                    <a:bodyPr/>
                    <a:lstStyle/>
                    <a:p>
                      <a:pPr algn="ctr">
                        <a:buNone/>
                      </a:pPr>
                      <a:r>
                        <a:rPr lang="en-US" sz="1600" b="0">
                          <a:solidFill>
                            <a:schemeClr val="tx1"/>
                          </a:solidFill>
                          <a:latin typeface="Montserrat" panose="00000500000000000000" pitchFamily="2" charset="0"/>
                        </a:rPr>
                        <a:t>Yes</a:t>
                      </a:r>
                    </a:p>
                  </a:txBody>
                  <a:tcPr marL="13969" marR="13969" marT="6985" marB="6985" anchor="ctr"/>
                </a:tc>
                <a:tc>
                  <a:txBody>
                    <a:bodyPr/>
                    <a:lstStyle/>
                    <a:p>
                      <a:pPr algn="ctr">
                        <a:buNone/>
                      </a:pPr>
                      <a:r>
                        <a:rPr lang="en-US" sz="1600" b="0" dirty="0">
                          <a:solidFill>
                            <a:schemeClr val="tx1"/>
                          </a:solidFill>
                          <a:latin typeface="Montserrat" panose="00000500000000000000" pitchFamily="2" charset="0"/>
                        </a:rPr>
                        <a:t>Created to encourage SMEs, trading firms, and light manufacturing through lower setup costs.</a:t>
                      </a:r>
                    </a:p>
                  </a:txBody>
                  <a:tcPr marL="13969" marR="13969" marT="6985" marB="6985" anchor="ctr"/>
                </a:tc>
                <a:extLst>
                  <a:ext uri="{0D108BD9-81ED-4DB2-BD59-A6C34878D82A}">
                    <a16:rowId xmlns:a16="http://schemas.microsoft.com/office/drawing/2014/main" val="1798383321"/>
                  </a:ext>
                </a:extLst>
              </a:tr>
              <a:tr h="647840">
                <a:tc>
                  <a:txBody>
                    <a:bodyPr/>
                    <a:lstStyle/>
                    <a:p>
                      <a:pPr algn="ctr">
                        <a:buNone/>
                      </a:pPr>
                      <a:r>
                        <a:rPr lang="en-US" sz="1600" b="0" dirty="0">
                          <a:solidFill>
                            <a:schemeClr val="tx1"/>
                          </a:solidFill>
                          <a:latin typeface="Montserrat" panose="00000500000000000000" pitchFamily="2" charset="0"/>
                        </a:rPr>
                        <a:t>Ras Al Khaimah</a:t>
                      </a:r>
                    </a:p>
                  </a:txBody>
                  <a:tcPr marL="13969" marR="13969" marT="6985" marB="6985" anchor="ctr"/>
                </a:tc>
                <a:tc>
                  <a:txBody>
                    <a:bodyPr/>
                    <a:lstStyle/>
                    <a:p>
                      <a:pPr algn="ctr">
                        <a:buNone/>
                      </a:pPr>
                      <a:r>
                        <a:rPr lang="it-IT" sz="1600" b="0" dirty="0">
                          <a:solidFill>
                            <a:schemeClr val="tx1"/>
                          </a:solidFill>
                          <a:latin typeface="Montserrat" panose="00000500000000000000" pitchFamily="2" charset="0"/>
                        </a:rPr>
                        <a:t>Ras Al Khaimah Economic Zone (RAKEZ)</a:t>
                      </a:r>
                    </a:p>
                  </a:txBody>
                  <a:tcPr marL="13969" marR="13969" marT="6985" marB="6985" anchor="ctr"/>
                </a:tc>
                <a:tc>
                  <a:txBody>
                    <a:bodyPr/>
                    <a:lstStyle/>
                    <a:p>
                      <a:pPr algn="ctr">
                        <a:buNone/>
                      </a:pPr>
                      <a:r>
                        <a:rPr lang="en-US" sz="1600" b="0">
                          <a:solidFill>
                            <a:schemeClr val="tx1"/>
                          </a:solidFill>
                          <a:latin typeface="Montserrat" panose="00000500000000000000" pitchFamily="2" charset="0"/>
                        </a:rPr>
                        <a:t>Yes</a:t>
                      </a:r>
                    </a:p>
                  </a:txBody>
                  <a:tcPr marL="13969" marR="13969" marT="6985" marB="6985" anchor="ctr"/>
                </a:tc>
                <a:tc>
                  <a:txBody>
                    <a:bodyPr/>
                    <a:lstStyle/>
                    <a:p>
                      <a:pPr algn="ctr">
                        <a:buNone/>
                      </a:pPr>
                      <a:r>
                        <a:rPr lang="en-US" sz="1600" b="0">
                          <a:solidFill>
                            <a:schemeClr val="tx1"/>
                          </a:solidFill>
                          <a:latin typeface="Montserrat" panose="00000500000000000000" pitchFamily="2" charset="0"/>
                        </a:rPr>
                        <a:t>Established to attract industrial manufacturing, logistics, and SME investments.</a:t>
                      </a:r>
                    </a:p>
                  </a:txBody>
                  <a:tcPr marL="13969" marR="13969" marT="6985" marB="6985" anchor="ctr"/>
                </a:tc>
                <a:extLst>
                  <a:ext uri="{0D108BD9-81ED-4DB2-BD59-A6C34878D82A}">
                    <a16:rowId xmlns:a16="http://schemas.microsoft.com/office/drawing/2014/main" val="2434187852"/>
                  </a:ext>
                </a:extLst>
              </a:tr>
              <a:tr h="957564">
                <a:tc>
                  <a:txBody>
                    <a:bodyPr/>
                    <a:lstStyle/>
                    <a:p>
                      <a:pPr algn="ctr">
                        <a:buNone/>
                      </a:pPr>
                      <a:r>
                        <a:rPr lang="en-US" sz="1600" b="0" dirty="0">
                          <a:solidFill>
                            <a:schemeClr val="tx1"/>
                          </a:solidFill>
                          <a:latin typeface="Montserrat" panose="00000500000000000000" pitchFamily="2" charset="0"/>
                        </a:rPr>
                        <a:t>Fujairah</a:t>
                      </a:r>
                    </a:p>
                  </a:txBody>
                  <a:tcPr marL="13969" marR="13969" marT="6985" marB="6985" anchor="ctr"/>
                </a:tc>
                <a:tc>
                  <a:txBody>
                    <a:bodyPr/>
                    <a:lstStyle/>
                    <a:p>
                      <a:pPr algn="ctr">
                        <a:buNone/>
                      </a:pPr>
                      <a:r>
                        <a:rPr lang="en-US" sz="1600" b="0" dirty="0">
                          <a:solidFill>
                            <a:schemeClr val="tx1"/>
                          </a:solidFill>
                          <a:latin typeface="Montserrat" panose="00000500000000000000" pitchFamily="2" charset="0"/>
                        </a:rPr>
                        <a:t>Fujairah Free Zone</a:t>
                      </a:r>
                    </a:p>
                  </a:txBody>
                  <a:tcPr marL="13969" marR="13969" marT="6985" marB="6985" anchor="ctr"/>
                </a:tc>
                <a:tc>
                  <a:txBody>
                    <a:bodyPr/>
                    <a:lstStyle/>
                    <a:p>
                      <a:pPr algn="ctr">
                        <a:buNone/>
                      </a:pPr>
                      <a:r>
                        <a:rPr lang="en-US" sz="1600" b="0">
                          <a:solidFill>
                            <a:schemeClr val="tx1"/>
                          </a:solidFill>
                          <a:latin typeface="Montserrat" panose="00000500000000000000" pitchFamily="2" charset="0"/>
                        </a:rPr>
                        <a:t>Yes</a:t>
                      </a:r>
                    </a:p>
                  </a:txBody>
                  <a:tcPr marL="13969" marR="13969" marT="6985" marB="6985" anchor="ctr"/>
                </a:tc>
                <a:tc>
                  <a:txBody>
                    <a:bodyPr/>
                    <a:lstStyle/>
                    <a:p>
                      <a:pPr algn="ctr">
                        <a:buNone/>
                      </a:pPr>
                      <a:r>
                        <a:rPr lang="en-US" sz="1600" b="0">
                          <a:solidFill>
                            <a:schemeClr val="tx1"/>
                          </a:solidFill>
                          <a:latin typeface="Montserrat" panose="00000500000000000000" pitchFamily="2" charset="0"/>
                        </a:rPr>
                        <a:t>Created to facilitate shipping, oil storage, maritime services, and international trade near Fujairah Port.</a:t>
                      </a:r>
                    </a:p>
                  </a:txBody>
                  <a:tcPr marL="13969" marR="13969" marT="6985" marB="6985" anchor="ctr"/>
                </a:tc>
                <a:extLst>
                  <a:ext uri="{0D108BD9-81ED-4DB2-BD59-A6C34878D82A}">
                    <a16:rowId xmlns:a16="http://schemas.microsoft.com/office/drawing/2014/main" val="1954655315"/>
                  </a:ext>
                </a:extLst>
              </a:tr>
              <a:tr h="647840">
                <a:tc>
                  <a:txBody>
                    <a:bodyPr/>
                    <a:lstStyle/>
                    <a:p>
                      <a:pPr algn="ctr">
                        <a:buNone/>
                      </a:pPr>
                      <a:r>
                        <a:rPr lang="en-US" sz="1600" b="0">
                          <a:solidFill>
                            <a:schemeClr val="tx1"/>
                          </a:solidFill>
                          <a:latin typeface="Montserrat" panose="00000500000000000000" pitchFamily="2" charset="0"/>
                        </a:rPr>
                        <a:t>Fujairah</a:t>
                      </a:r>
                    </a:p>
                  </a:txBody>
                  <a:tcPr marL="13969" marR="13969" marT="6985" marB="6985" anchor="ctr"/>
                </a:tc>
                <a:tc>
                  <a:txBody>
                    <a:bodyPr/>
                    <a:lstStyle/>
                    <a:p>
                      <a:pPr algn="ctr">
                        <a:buNone/>
                      </a:pPr>
                      <a:r>
                        <a:rPr lang="en-US" sz="1600" b="0">
                          <a:solidFill>
                            <a:schemeClr val="tx1"/>
                          </a:solidFill>
                          <a:latin typeface="Montserrat" panose="00000500000000000000" pitchFamily="2" charset="0"/>
                        </a:rPr>
                        <a:t>Fujairah Oil Industry Zone (FOIZ)</a:t>
                      </a:r>
                    </a:p>
                  </a:txBody>
                  <a:tcPr marL="13969" marR="13969" marT="6985" marB="6985" anchor="ctr"/>
                </a:tc>
                <a:tc>
                  <a:txBody>
                    <a:bodyPr/>
                    <a:lstStyle/>
                    <a:p>
                      <a:pPr algn="ctr">
                        <a:buNone/>
                      </a:pPr>
                      <a:r>
                        <a:rPr lang="en-US" sz="1600" b="0">
                          <a:solidFill>
                            <a:schemeClr val="tx1"/>
                          </a:solidFill>
                          <a:latin typeface="Montserrat" panose="00000500000000000000" pitchFamily="2" charset="0"/>
                        </a:rPr>
                        <a:t>Yes</a:t>
                      </a:r>
                    </a:p>
                  </a:txBody>
                  <a:tcPr marL="13969" marR="13969" marT="6985" marB="6985" anchor="ctr"/>
                </a:tc>
                <a:tc>
                  <a:txBody>
                    <a:bodyPr/>
                    <a:lstStyle/>
                    <a:p>
                      <a:pPr algn="ctr">
                        <a:buNone/>
                      </a:pPr>
                      <a:r>
                        <a:rPr lang="en-US" sz="1600" b="0">
                          <a:solidFill>
                            <a:schemeClr val="tx1"/>
                          </a:solidFill>
                          <a:latin typeface="Montserrat" panose="00000500000000000000" pitchFamily="2" charset="0"/>
                        </a:rPr>
                        <a:t>Established to support oil storage, bunkering, and petroleum logistics outside the Strait of Hormuz.</a:t>
                      </a:r>
                    </a:p>
                  </a:txBody>
                  <a:tcPr marL="13969" marR="13969" marT="6985" marB="6985" anchor="ctr"/>
                </a:tc>
                <a:extLst>
                  <a:ext uri="{0D108BD9-81ED-4DB2-BD59-A6C34878D82A}">
                    <a16:rowId xmlns:a16="http://schemas.microsoft.com/office/drawing/2014/main" val="2161632748"/>
                  </a:ext>
                </a:extLst>
              </a:tr>
              <a:tr h="957564">
                <a:tc>
                  <a:txBody>
                    <a:bodyPr/>
                    <a:lstStyle/>
                    <a:p>
                      <a:pPr algn="ctr">
                        <a:buNone/>
                      </a:pPr>
                      <a:r>
                        <a:rPr lang="en-US" sz="1600" b="0">
                          <a:solidFill>
                            <a:schemeClr val="tx1"/>
                          </a:solidFill>
                          <a:latin typeface="Montserrat" panose="00000500000000000000" pitchFamily="2" charset="0"/>
                        </a:rPr>
                        <a:t>Umm Al Quwain</a:t>
                      </a:r>
                    </a:p>
                  </a:txBody>
                  <a:tcPr marL="13969" marR="13969" marT="6985" marB="6985" anchor="ctr"/>
                </a:tc>
                <a:tc>
                  <a:txBody>
                    <a:bodyPr/>
                    <a:lstStyle/>
                    <a:p>
                      <a:pPr algn="ctr">
                        <a:buNone/>
                      </a:pPr>
                      <a:r>
                        <a:rPr lang="en-US" sz="1600" b="0">
                          <a:solidFill>
                            <a:schemeClr val="tx1"/>
                          </a:solidFill>
                          <a:latin typeface="Montserrat" panose="00000500000000000000" pitchFamily="2" charset="0"/>
                        </a:rPr>
                        <a:t>UAQ Free Trade Zone</a:t>
                      </a:r>
                    </a:p>
                  </a:txBody>
                  <a:tcPr marL="13969" marR="13969" marT="6985" marB="6985" anchor="ctr"/>
                </a:tc>
                <a:tc>
                  <a:txBody>
                    <a:bodyPr/>
                    <a:lstStyle/>
                    <a:p>
                      <a:pPr algn="ctr">
                        <a:buNone/>
                      </a:pPr>
                      <a:r>
                        <a:rPr lang="en-US" sz="1600" b="0" dirty="0">
                          <a:solidFill>
                            <a:schemeClr val="tx1"/>
                          </a:solidFill>
                          <a:latin typeface="Montserrat" panose="00000500000000000000" pitchFamily="2" charset="0"/>
                        </a:rPr>
                        <a:t>No</a:t>
                      </a:r>
                    </a:p>
                  </a:txBody>
                  <a:tcPr marL="13969" marR="13969" marT="6985" marB="6985" anchor="ctr"/>
                </a:tc>
                <a:tc>
                  <a:txBody>
                    <a:bodyPr/>
                    <a:lstStyle/>
                    <a:p>
                      <a:pPr algn="ctr">
                        <a:buNone/>
                      </a:pPr>
                      <a:r>
                        <a:rPr lang="en-US" sz="1600" b="0" dirty="0">
                          <a:solidFill>
                            <a:schemeClr val="tx1"/>
                          </a:solidFill>
                          <a:latin typeface="Montserrat" panose="00000500000000000000" pitchFamily="2" charset="0"/>
                        </a:rPr>
                        <a:t>Developed to encourage small businesses, startups, and trading companies with low operational costs.</a:t>
                      </a:r>
                    </a:p>
                  </a:txBody>
                  <a:tcPr marL="13969" marR="13969" marT="6985" marB="6985" anchor="ctr"/>
                </a:tc>
                <a:extLst>
                  <a:ext uri="{0D108BD9-81ED-4DB2-BD59-A6C34878D82A}">
                    <a16:rowId xmlns:a16="http://schemas.microsoft.com/office/drawing/2014/main" val="3361272439"/>
                  </a:ext>
                </a:extLst>
              </a:tr>
            </a:tbl>
          </a:graphicData>
        </a:graphic>
      </p:graphicFrame>
      <p:sp>
        <p:nvSpPr>
          <p:cNvPr id="7" name="Slide Number Placeholder 6">
            <a:extLst>
              <a:ext uri="{FF2B5EF4-FFF2-40B4-BE49-F238E27FC236}">
                <a16:creationId xmlns:a16="http://schemas.microsoft.com/office/drawing/2014/main" id="{9E82F170-FDC6-72DA-24C9-03A5E480E306}"/>
              </a:ext>
            </a:extLst>
          </p:cNvPr>
          <p:cNvSpPr>
            <a:spLocks noGrp="1"/>
          </p:cNvSpPr>
          <p:nvPr>
            <p:ph type="sldNum" sz="quarter" idx="12"/>
          </p:nvPr>
        </p:nvSpPr>
        <p:spPr/>
        <p:txBody>
          <a:bodyPr/>
          <a:lstStyle/>
          <a:p>
            <a:fld id="{9EEF8FA0-0E28-45DA-A438-FD13269BAD6D}" type="slidenum">
              <a:rPr lang="en-US" smtClean="0"/>
              <a:t>60</a:t>
            </a:fld>
            <a:endParaRPr lang="en-US" dirty="0"/>
          </a:p>
        </p:txBody>
      </p:sp>
    </p:spTree>
    <p:extLst>
      <p:ext uri="{BB962C8B-B14F-4D97-AF65-F5344CB8AC3E}">
        <p14:creationId xmlns:p14="http://schemas.microsoft.com/office/powerpoint/2010/main" val="3761859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22268-AFCE-C914-7D55-8FD92B9C39BF}"/>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90C77816-92F2-CD1A-9C32-26B50322465A}"/>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1D9DF1E1-5702-6D22-9D72-2E33E5417A34}"/>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7496642B-FD7C-30B5-A431-2A099AF7CC85}"/>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CC789787-F679-B6B9-D4DF-765450CF5202}"/>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VAT Treatment for Goods involving Designated Zones</a:t>
            </a:r>
          </a:p>
        </p:txBody>
      </p:sp>
      <p:pic>
        <p:nvPicPr>
          <p:cNvPr id="5" name="Picture 4">
            <a:extLst>
              <a:ext uri="{FF2B5EF4-FFF2-40B4-BE49-F238E27FC236}">
                <a16:creationId xmlns:a16="http://schemas.microsoft.com/office/drawing/2014/main" id="{E0175C1C-D441-BC05-2D22-586D92FA8B60}"/>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341F4565-D649-D15A-6C9A-F464BC36FEF2}"/>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9" name="Table 8">
            <a:extLst>
              <a:ext uri="{FF2B5EF4-FFF2-40B4-BE49-F238E27FC236}">
                <a16:creationId xmlns:a16="http://schemas.microsoft.com/office/drawing/2014/main" id="{E2F202C9-ACE0-DCB9-3FB4-0B8B7EA7E686}"/>
              </a:ext>
            </a:extLst>
          </p:cNvPr>
          <p:cNvGraphicFramePr>
            <a:graphicFrameLocks noGrp="1"/>
          </p:cNvGraphicFramePr>
          <p:nvPr>
            <p:extLst>
              <p:ext uri="{D42A27DB-BD31-4B8C-83A1-F6EECF244321}">
                <p14:modId xmlns:p14="http://schemas.microsoft.com/office/powerpoint/2010/main" val="2371143276"/>
              </p:ext>
            </p:extLst>
          </p:nvPr>
        </p:nvGraphicFramePr>
        <p:xfrm>
          <a:off x="1551008" y="1802242"/>
          <a:ext cx="12217747" cy="5931277"/>
        </p:xfrm>
        <a:graphic>
          <a:graphicData uri="http://schemas.openxmlformats.org/drawingml/2006/table">
            <a:tbl>
              <a:tblPr>
                <a:tableStyleId>{7DF18680-E054-41AD-8BC1-D1AEF772440D}</a:tableStyleId>
              </a:tblPr>
              <a:tblGrid>
                <a:gridCol w="833603">
                  <a:extLst>
                    <a:ext uri="{9D8B030D-6E8A-4147-A177-3AD203B41FA5}">
                      <a16:colId xmlns:a16="http://schemas.microsoft.com/office/drawing/2014/main" val="3645371687"/>
                    </a:ext>
                  </a:extLst>
                </a:gridCol>
                <a:gridCol w="4325002">
                  <a:extLst>
                    <a:ext uri="{9D8B030D-6E8A-4147-A177-3AD203B41FA5}">
                      <a16:colId xmlns:a16="http://schemas.microsoft.com/office/drawing/2014/main" val="527269275"/>
                    </a:ext>
                  </a:extLst>
                </a:gridCol>
                <a:gridCol w="2443550">
                  <a:extLst>
                    <a:ext uri="{9D8B030D-6E8A-4147-A177-3AD203B41FA5}">
                      <a16:colId xmlns:a16="http://schemas.microsoft.com/office/drawing/2014/main" val="1674122975"/>
                    </a:ext>
                  </a:extLst>
                </a:gridCol>
                <a:gridCol w="4615592">
                  <a:extLst>
                    <a:ext uri="{9D8B030D-6E8A-4147-A177-3AD203B41FA5}">
                      <a16:colId xmlns:a16="http://schemas.microsoft.com/office/drawing/2014/main" val="1289279823"/>
                    </a:ext>
                  </a:extLst>
                </a:gridCol>
              </a:tblGrid>
              <a:tr h="434773">
                <a:tc>
                  <a:txBody>
                    <a:bodyPr/>
                    <a:lstStyle/>
                    <a:p>
                      <a:pPr algn="just">
                        <a:buNone/>
                      </a:pPr>
                      <a:r>
                        <a:rPr lang="en-US" sz="1800" b="1" dirty="0">
                          <a:solidFill>
                            <a:schemeClr val="bg1"/>
                          </a:solidFill>
                          <a:latin typeface="Montserrat" panose="00000500000000000000" pitchFamily="2" charset="0"/>
                        </a:rPr>
                        <a:t>S.No.</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just">
                        <a:buNone/>
                      </a:pPr>
                      <a:r>
                        <a:rPr lang="en-US" sz="1800" b="1" dirty="0">
                          <a:solidFill>
                            <a:schemeClr val="bg1"/>
                          </a:solidFill>
                          <a:latin typeface="Montserrat" panose="00000500000000000000" pitchFamily="2" charset="0"/>
                        </a:rPr>
                        <a:t>Transaction / Situation</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just">
                        <a:buNone/>
                      </a:pPr>
                      <a:r>
                        <a:rPr lang="en-US" sz="1800" b="1" dirty="0">
                          <a:solidFill>
                            <a:schemeClr val="bg1"/>
                          </a:solidFill>
                          <a:latin typeface="Montserrat" panose="00000500000000000000" pitchFamily="2" charset="0"/>
                        </a:rPr>
                        <a:t>VAT Treatment</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just">
                        <a:buNone/>
                      </a:pPr>
                      <a:r>
                        <a:rPr lang="en-US" sz="1800" b="1" dirty="0">
                          <a:solidFill>
                            <a:schemeClr val="bg1"/>
                          </a:solidFill>
                          <a:latin typeface="Montserrat" panose="00000500000000000000" pitchFamily="2" charset="0"/>
                        </a:rPr>
                        <a:t>Key Principle</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478632680"/>
                  </a:ext>
                </a:extLst>
              </a:tr>
              <a:tr h="779833">
                <a:tc rowSpan="2">
                  <a:txBody>
                    <a:bodyPr/>
                    <a:lstStyle/>
                    <a:p>
                      <a:pPr algn="just">
                        <a:buNone/>
                      </a:pPr>
                      <a:r>
                        <a:rPr lang="en-US" sz="1800" dirty="0">
                          <a:solidFill>
                            <a:schemeClr val="tx1"/>
                          </a:solidFill>
                          <a:latin typeface="Montserrat" panose="00000500000000000000" pitchFamily="2" charset="0"/>
                        </a:rPr>
                        <a:t>1</a:t>
                      </a:r>
                    </a:p>
                    <a:p>
                      <a:pPr algn="just">
                        <a:buNone/>
                      </a:pPr>
                      <a:endParaRPr lang="en-US" sz="1800" dirty="0">
                        <a:solidFill>
                          <a:schemeClr val="tx1"/>
                        </a:solidFill>
                        <a:latin typeface="Montserrat" panose="00000500000000000000" pitchFamily="2" charset="0"/>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Supply of goods within the same DZ</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Outside scope </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DZ treated as outside UAE for goods</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8349764"/>
                  </a:ext>
                </a:extLst>
              </a:tr>
              <a:tr h="652569">
                <a:tc vMerge="1">
                  <a:txBody>
                    <a:bodyPr/>
                    <a:lstStyle/>
                    <a:p>
                      <a:endParaRPr dirty="0"/>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Exception: Goods consumed in DZ by buyer</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Taxable in UAE</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a:solidFill>
                            <a:schemeClr val="tx1"/>
                          </a:solidFill>
                          <a:latin typeface="Montserrat" panose="00000500000000000000" pitchFamily="2" charset="0"/>
                        </a:rPr>
                        <a:t>Consumption triggers UAE VAT</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5866382"/>
                  </a:ext>
                </a:extLst>
              </a:tr>
              <a:tr h="652569">
                <a:tc>
                  <a:txBody>
                    <a:bodyPr/>
                    <a:lstStyle/>
                    <a:p>
                      <a:pPr algn="just">
                        <a:buNone/>
                      </a:pPr>
                      <a:r>
                        <a:rPr lang="en-US" sz="1800" dirty="0">
                          <a:solidFill>
                            <a:schemeClr val="tx1"/>
                          </a:solidFill>
                          <a:latin typeface="Montserrat" panose="00000500000000000000" pitchFamily="2" charset="0"/>
                        </a:rPr>
                        <a:t>2</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Goods moved from Mainland UAE→ DZ</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VAT @ 5% charged</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Treated as normal UAE supply</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4233069"/>
                  </a:ext>
                </a:extLst>
              </a:tr>
              <a:tr h="652569">
                <a:tc>
                  <a:txBody>
                    <a:bodyPr/>
                    <a:lstStyle/>
                    <a:p>
                      <a:pPr algn="just">
                        <a:buNone/>
                      </a:pPr>
                      <a:r>
                        <a:rPr lang="en-US" sz="1800" dirty="0">
                          <a:solidFill>
                            <a:schemeClr val="tx1"/>
                          </a:solidFill>
                          <a:latin typeface="Montserrat" panose="00000500000000000000" pitchFamily="2" charset="0"/>
                        </a:rPr>
                        <a:t>3</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Goods moved from DZ → Mainland UAE</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Import VAT payable</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a:solidFill>
                            <a:schemeClr val="tx1"/>
                          </a:solidFill>
                          <a:latin typeface="Montserrat" panose="00000500000000000000" pitchFamily="2" charset="0"/>
                        </a:rPr>
                        <a:t>Treated as import into UAE</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241967"/>
                  </a:ext>
                </a:extLst>
              </a:tr>
              <a:tr h="652569">
                <a:tc>
                  <a:txBody>
                    <a:bodyPr/>
                    <a:lstStyle/>
                    <a:p>
                      <a:pPr algn="just">
                        <a:buNone/>
                      </a:pPr>
                      <a:r>
                        <a:rPr lang="en-US" sz="1800" dirty="0">
                          <a:solidFill>
                            <a:schemeClr val="tx1"/>
                          </a:solidFill>
                          <a:latin typeface="Montserrat" panose="00000500000000000000" pitchFamily="2" charset="0"/>
                        </a:rPr>
                        <a:t>4</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Goods moved from outside UAE → DZ</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Out of scope of VAT</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a:solidFill>
                            <a:schemeClr val="tx1"/>
                          </a:solidFill>
                          <a:latin typeface="Montserrat" panose="00000500000000000000" pitchFamily="2" charset="0"/>
                        </a:rPr>
                        <a:t>Treated similar to offshore goods</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8780196"/>
                  </a:ext>
                </a:extLst>
              </a:tr>
              <a:tr h="683363">
                <a:tc>
                  <a:txBody>
                    <a:bodyPr/>
                    <a:lstStyle/>
                    <a:p>
                      <a:pPr algn="just">
                        <a:buNone/>
                      </a:pPr>
                      <a:r>
                        <a:rPr lang="en-US" sz="1800" dirty="0">
                          <a:solidFill>
                            <a:schemeClr val="tx1"/>
                          </a:solidFill>
                          <a:latin typeface="Montserrat" panose="00000500000000000000" pitchFamily="2" charset="0"/>
                        </a:rPr>
                        <a:t>5</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Goods sold from DZ → outside UAE</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Outside scope</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Considered outside the UAE territory for VAT purposes</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4991518"/>
                  </a:ext>
                </a:extLst>
              </a:tr>
              <a:tr h="1214177">
                <a:tc>
                  <a:txBody>
                    <a:bodyPr/>
                    <a:lstStyle/>
                    <a:p>
                      <a:pPr algn="just">
                        <a:buNone/>
                      </a:pPr>
                      <a:r>
                        <a:rPr lang="en-US" sz="1800" dirty="0">
                          <a:solidFill>
                            <a:schemeClr val="tx1"/>
                          </a:solidFill>
                          <a:latin typeface="Montserrat" panose="00000500000000000000" pitchFamily="2" charset="0"/>
                        </a:rPr>
                        <a:t>6</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Goods transferred between two DZs</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anose="00000500000000000000" pitchFamily="2" charset="0"/>
                        </a:rPr>
                        <a:t>No VAT</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buNone/>
                      </a:pPr>
                      <a:r>
                        <a:rPr lang="en-US" sz="1800" b="0" dirty="0">
                          <a:solidFill>
                            <a:schemeClr val="tx1"/>
                          </a:solidFill>
                          <a:latin typeface="Montserrat" pitchFamily="2" charset="0"/>
                        </a:rPr>
                        <a:t>Treated as movement outside UAE. (</a:t>
                      </a:r>
                      <a:r>
                        <a:rPr lang="en-US" sz="1800" dirty="0">
                          <a:solidFill>
                            <a:schemeClr val="tx1"/>
                          </a:solidFill>
                          <a:latin typeface="Montserrat" pitchFamily="2" charset="0"/>
                        </a:rPr>
                        <a:t>provided the goods remain under </a:t>
                      </a:r>
                      <a:r>
                        <a:rPr lang="en-US" sz="1800" b="0" dirty="0">
                          <a:solidFill>
                            <a:schemeClr val="tx1"/>
                          </a:solidFill>
                          <a:latin typeface="Montserrat" pitchFamily="2" charset="0"/>
                        </a:rPr>
                        <a:t>customs control and are not consumed or altered during the movement</a:t>
                      </a:r>
                      <a:r>
                        <a:rPr lang="en-US" sz="1800" dirty="0">
                          <a:solidFill>
                            <a:schemeClr val="tx1"/>
                          </a:solidFill>
                          <a:latin typeface="Montserrat" pitchFamily="2" charset="0"/>
                        </a:rPr>
                        <a:t>.</a:t>
                      </a:r>
                      <a:r>
                        <a:rPr lang="en-US" sz="1800" b="0" dirty="0">
                          <a:solidFill>
                            <a:schemeClr val="tx1"/>
                          </a:solidFill>
                          <a:latin typeface="Montserrat" panose="00000500000000000000" pitchFamily="2" charset="0"/>
                        </a:rPr>
                        <a:t>)</a:t>
                      </a: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7056249"/>
                  </a:ext>
                </a:extLst>
              </a:tr>
            </a:tbl>
          </a:graphicData>
        </a:graphic>
      </p:graphicFrame>
      <p:sp>
        <p:nvSpPr>
          <p:cNvPr id="7" name="Slide Number Placeholder 6">
            <a:extLst>
              <a:ext uri="{FF2B5EF4-FFF2-40B4-BE49-F238E27FC236}">
                <a16:creationId xmlns:a16="http://schemas.microsoft.com/office/drawing/2014/main" id="{C74336F3-E2A5-CE08-51C3-7D31FD605E55}"/>
              </a:ext>
            </a:extLst>
          </p:cNvPr>
          <p:cNvSpPr>
            <a:spLocks noGrp="1"/>
          </p:cNvSpPr>
          <p:nvPr>
            <p:ph type="sldNum" sz="quarter" idx="12"/>
          </p:nvPr>
        </p:nvSpPr>
        <p:spPr/>
        <p:txBody>
          <a:bodyPr/>
          <a:lstStyle/>
          <a:p>
            <a:fld id="{9EEF8FA0-0E28-45DA-A438-FD13269BAD6D}" type="slidenum">
              <a:rPr lang="en-US" smtClean="0"/>
              <a:t>61</a:t>
            </a:fld>
            <a:endParaRPr lang="en-US" dirty="0"/>
          </a:p>
        </p:txBody>
      </p:sp>
    </p:spTree>
    <p:extLst>
      <p:ext uri="{BB962C8B-B14F-4D97-AF65-F5344CB8AC3E}">
        <p14:creationId xmlns:p14="http://schemas.microsoft.com/office/powerpoint/2010/main" val="3989249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53898-5D2C-5578-1161-3FA97A009C8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A573F57-A3E7-5316-A720-C79F33111D3E}"/>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522444E0-4DCA-32E4-24F0-F10CF0FC3009}"/>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459DAE6A-BA05-B75F-1333-CB7028EC062E}"/>
              </a:ext>
            </a:extLst>
          </p:cNvPr>
          <p:cNvSpPr txBox="1">
            <a:spLocks/>
          </p:cNvSpPr>
          <p:nvPr/>
        </p:nvSpPr>
        <p:spPr>
          <a:xfrm>
            <a:off x="2676698" y="3092725"/>
            <a:ext cx="8329352"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Real Estate</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DF3F8EEC-9E03-D04D-6883-3D9830F33372}"/>
              </a:ext>
            </a:extLst>
          </p:cNvPr>
          <p:cNvSpPr>
            <a:spLocks noGrp="1"/>
          </p:cNvSpPr>
          <p:nvPr>
            <p:ph type="sldNum" sz="quarter" idx="12"/>
          </p:nvPr>
        </p:nvSpPr>
        <p:spPr/>
        <p:txBody>
          <a:bodyPr/>
          <a:lstStyle/>
          <a:p>
            <a:fld id="{9EEF8FA0-0E28-45DA-A438-FD13269BAD6D}" type="slidenum">
              <a:rPr lang="en-US" smtClean="0"/>
              <a:t>62</a:t>
            </a:fld>
            <a:endParaRPr lang="en-US" dirty="0"/>
          </a:p>
        </p:txBody>
      </p:sp>
    </p:spTree>
    <p:extLst>
      <p:ext uri="{BB962C8B-B14F-4D97-AF65-F5344CB8AC3E}">
        <p14:creationId xmlns:p14="http://schemas.microsoft.com/office/powerpoint/2010/main" val="2889259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BFF93-8A7A-528B-DBC2-26826EF2ECD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3D8AAE5E-0A28-514D-298C-85DE0EBBF729}"/>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3DF10ECF-7F33-559E-AD2C-0E803CC78245}"/>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DD132C2D-A784-2E7C-9440-A1FB921A341A}"/>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B69FFF5D-3B8C-DD37-02D8-30F0229D8378}"/>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What is Real Estate?</a:t>
            </a:r>
          </a:p>
        </p:txBody>
      </p:sp>
      <p:pic>
        <p:nvPicPr>
          <p:cNvPr id="5" name="Picture 4">
            <a:extLst>
              <a:ext uri="{FF2B5EF4-FFF2-40B4-BE49-F238E27FC236}">
                <a16:creationId xmlns:a16="http://schemas.microsoft.com/office/drawing/2014/main" id="{E31A3F42-5A16-9C4B-B058-85C7C292164B}"/>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CE375857-A38F-A7FE-6053-0B9446A92C5C}"/>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12" name="TextBox 11">
            <a:extLst>
              <a:ext uri="{FF2B5EF4-FFF2-40B4-BE49-F238E27FC236}">
                <a16:creationId xmlns:a16="http://schemas.microsoft.com/office/drawing/2014/main" id="{0C2C3BAC-35F5-9EB7-5DB8-62ACDE08C507}"/>
              </a:ext>
            </a:extLst>
          </p:cNvPr>
          <p:cNvSpPr txBox="1"/>
          <p:nvPr/>
        </p:nvSpPr>
        <p:spPr>
          <a:xfrm>
            <a:off x="1551008" y="1578041"/>
            <a:ext cx="12340838" cy="6247864"/>
          </a:xfrm>
          <a:prstGeom prst="rect">
            <a:avLst/>
          </a:prstGeom>
          <a:noFill/>
        </p:spPr>
        <p:txBody>
          <a:bodyPr wrap="square">
            <a:spAutoFit/>
          </a:bodyPr>
          <a:lstStyle/>
          <a:p>
            <a:pPr algn="just"/>
            <a:r>
              <a:rPr lang="en-US" sz="2000" dirty="0">
                <a:latin typeface="Montserrat" panose="00000500000000000000" pitchFamily="2" charset="0"/>
              </a:rPr>
              <a:t>For UAE VAT purposes, </a:t>
            </a:r>
            <a:r>
              <a:rPr lang="en-US" sz="2000" b="1" dirty="0">
                <a:latin typeface="Montserrat" panose="00000500000000000000" pitchFamily="2" charset="0"/>
              </a:rPr>
              <a:t>real estate</a:t>
            </a:r>
            <a:r>
              <a:rPr lang="en-US" sz="2000" dirty="0">
                <a:latin typeface="Montserrat" panose="00000500000000000000" pitchFamily="2" charset="0"/>
              </a:rPr>
              <a:t> encompasses:</a:t>
            </a:r>
          </a:p>
          <a:p>
            <a:pPr marL="285750" indent="-285750" algn="just">
              <a:buFont typeface="Arial" panose="020B0604020202020204" pitchFamily="34" charset="0"/>
              <a:buChar char="•"/>
            </a:pPr>
            <a:r>
              <a:rPr lang="en-US" sz="2000" dirty="0">
                <a:latin typeface="Montserrat" panose="00000500000000000000" pitchFamily="2" charset="0"/>
              </a:rPr>
              <a:t>Any land over which legal rights, interests, or services may be established;</a:t>
            </a:r>
          </a:p>
          <a:p>
            <a:pPr marL="285750" indent="-285750" algn="just">
              <a:buFont typeface="Arial" panose="020B0604020202020204" pitchFamily="34" charset="0"/>
              <a:buChar char="•"/>
            </a:pPr>
            <a:r>
              <a:rPr lang="en-US" sz="2000" dirty="0">
                <a:latin typeface="Montserrat" panose="00000500000000000000" pitchFamily="2" charset="0"/>
              </a:rPr>
              <a:t>Any building, structure, or civil engineering work constructed on such land;</a:t>
            </a:r>
          </a:p>
          <a:p>
            <a:pPr marL="285750" indent="-285750" algn="just">
              <a:buFont typeface="Arial" panose="020B0604020202020204" pitchFamily="34" charset="0"/>
              <a:buChar char="•"/>
            </a:pPr>
            <a:r>
              <a:rPr lang="en-US" sz="2000" dirty="0">
                <a:latin typeface="Montserrat" panose="00000500000000000000" pitchFamily="2" charset="0"/>
              </a:rPr>
              <a:t>Any fixtures or equipment that form an integral and permanent part of the land or are permanently attached to a building or structure.</a:t>
            </a:r>
          </a:p>
          <a:p>
            <a:pPr algn="just"/>
            <a:r>
              <a:rPr lang="en-US" sz="2000" dirty="0">
                <a:latin typeface="Montserrat" panose="00000500000000000000" pitchFamily="2" charset="0"/>
              </a:rPr>
              <a:t>The </a:t>
            </a:r>
            <a:r>
              <a:rPr lang="en-US" sz="2000" b="1" dirty="0">
                <a:latin typeface="Montserrat" panose="00000500000000000000" pitchFamily="2" charset="0"/>
              </a:rPr>
              <a:t>VAT treatment of real estate supplies</a:t>
            </a:r>
            <a:r>
              <a:rPr lang="en-US" sz="2000" dirty="0">
                <a:latin typeface="Montserrat" panose="00000500000000000000" pitchFamily="2" charset="0"/>
              </a:rPr>
              <a:t>—whether standard-rated, zero-rated, or exempt—depends on the nature of the transaction and </a:t>
            </a:r>
            <a:r>
              <a:rPr lang="en-US" sz="2000" b="1" dirty="0">
                <a:latin typeface="Montserrat" panose="00000500000000000000" pitchFamily="2" charset="0"/>
              </a:rPr>
              <a:t>the classification </a:t>
            </a:r>
            <a:r>
              <a:rPr lang="en-US" sz="2000" dirty="0">
                <a:latin typeface="Montserrat" panose="00000500000000000000" pitchFamily="2" charset="0"/>
              </a:rPr>
              <a:t>of the property as </a:t>
            </a:r>
            <a:r>
              <a:rPr lang="en-US" sz="2000" b="1" dirty="0">
                <a:latin typeface="Montserrat" panose="00000500000000000000" pitchFamily="2" charset="0"/>
              </a:rPr>
              <a:t>commercial or residential</a:t>
            </a:r>
            <a:r>
              <a:rPr lang="en-US" sz="2000" dirty="0">
                <a:latin typeface="Montserrat" panose="00000500000000000000" pitchFamily="2" charset="0"/>
              </a:rPr>
              <a:t>.</a:t>
            </a:r>
          </a:p>
          <a:p>
            <a:pPr algn="just"/>
            <a:endParaRPr lang="en-US" sz="2000" dirty="0">
              <a:latin typeface="Montserrat" panose="00000500000000000000" pitchFamily="2" charset="0"/>
            </a:endParaRPr>
          </a:p>
          <a:p>
            <a:pPr algn="just"/>
            <a:r>
              <a:rPr lang="en-US" sz="2000" dirty="0">
                <a:latin typeface="Montserrat" panose="00000500000000000000" pitchFamily="2" charset="0"/>
              </a:rPr>
              <a:t>For UAE VAT purposes, the</a:t>
            </a:r>
            <a:r>
              <a:rPr lang="en-US" sz="2000" b="1" dirty="0">
                <a:latin typeface="Montserrat" panose="00000500000000000000" pitchFamily="2" charset="0"/>
              </a:rPr>
              <a:t> supply of real estate</a:t>
            </a:r>
            <a:r>
              <a:rPr lang="en-US" sz="2000" dirty="0">
                <a:latin typeface="Montserrat" panose="00000500000000000000" pitchFamily="2" charset="0"/>
              </a:rPr>
              <a:t>, including transactions such as sales and lease arrangements, is classified as a </a:t>
            </a:r>
            <a:r>
              <a:rPr lang="en-US" sz="2000" b="1" dirty="0">
                <a:latin typeface="Montserrat" panose="00000500000000000000" pitchFamily="2" charset="0"/>
              </a:rPr>
              <a:t>supply of goods</a:t>
            </a:r>
            <a:r>
              <a:rPr lang="en-US" sz="2000" dirty="0">
                <a:latin typeface="Montserrat" panose="00000500000000000000" pitchFamily="2" charset="0"/>
              </a:rPr>
              <a:t>.</a:t>
            </a:r>
          </a:p>
          <a:p>
            <a:pPr algn="just"/>
            <a:endParaRPr lang="en-US" sz="2000" dirty="0">
              <a:latin typeface="Montserrat" panose="00000500000000000000" pitchFamily="2" charset="0"/>
            </a:endParaRPr>
          </a:p>
          <a:p>
            <a:pPr algn="just"/>
            <a:r>
              <a:rPr lang="en-US" sz="2000" dirty="0">
                <a:latin typeface="Montserrat" panose="00000500000000000000" pitchFamily="2" charset="0"/>
              </a:rPr>
              <a:t>Accordingly, the VAT treatment is governed by the rules applicable to goods. In particular:</a:t>
            </a:r>
          </a:p>
          <a:p>
            <a:pPr marL="285750" indent="-285750" algn="just">
              <a:buFont typeface="Arial" panose="020B0604020202020204" pitchFamily="34" charset="0"/>
              <a:buChar char="•"/>
            </a:pPr>
            <a:r>
              <a:rPr lang="en-US" sz="2000" b="1" dirty="0">
                <a:latin typeface="Montserrat" panose="00000500000000000000" pitchFamily="2" charset="0"/>
              </a:rPr>
              <a:t>Place of supply: </a:t>
            </a:r>
            <a:r>
              <a:rPr lang="en-US" sz="2000" dirty="0">
                <a:latin typeface="Montserrat" panose="00000500000000000000" pitchFamily="2" charset="0"/>
              </a:rPr>
              <a:t>The transaction is deemed to occur at the </a:t>
            </a:r>
            <a:r>
              <a:rPr lang="en-US" sz="2000" b="1" dirty="0">
                <a:latin typeface="Montserrat" panose="00000500000000000000" pitchFamily="2" charset="0"/>
              </a:rPr>
              <a:t>location where the real estate is situated</a:t>
            </a:r>
            <a:r>
              <a:rPr lang="en-US" sz="2000" dirty="0">
                <a:latin typeface="Montserrat" panose="00000500000000000000" pitchFamily="2" charset="0"/>
              </a:rPr>
              <a:t>.</a:t>
            </a:r>
          </a:p>
          <a:p>
            <a:pPr marL="285750" indent="-285750" algn="just">
              <a:buFont typeface="Arial" panose="020B0604020202020204" pitchFamily="34" charset="0"/>
              <a:buChar char="•"/>
            </a:pPr>
            <a:r>
              <a:rPr lang="en-US" sz="2000" b="1" dirty="0">
                <a:latin typeface="Montserrat" panose="00000500000000000000" pitchFamily="2" charset="0"/>
              </a:rPr>
              <a:t>Time of supply:</a:t>
            </a:r>
            <a:r>
              <a:rPr lang="en-US" sz="2000" dirty="0">
                <a:latin typeface="Montserrat" panose="00000500000000000000" pitchFamily="2" charset="0"/>
              </a:rPr>
              <a:t> The taxable event arises at the </a:t>
            </a:r>
            <a:r>
              <a:rPr lang="en-US" sz="2000" b="1" dirty="0">
                <a:latin typeface="Montserrat" panose="00000500000000000000" pitchFamily="2" charset="0"/>
              </a:rPr>
              <a:t>earlier of the date </a:t>
            </a:r>
            <a:r>
              <a:rPr lang="en-US" sz="2000" dirty="0">
                <a:latin typeface="Montserrat" panose="00000500000000000000" pitchFamily="2" charset="0"/>
              </a:rPr>
              <a:t>on which </a:t>
            </a:r>
            <a:r>
              <a:rPr lang="en-US" sz="2000" b="1" dirty="0">
                <a:latin typeface="Montserrat" panose="00000500000000000000" pitchFamily="2" charset="0"/>
              </a:rPr>
              <a:t>payment is received or </a:t>
            </a:r>
            <a:r>
              <a:rPr lang="en-US" sz="2000" dirty="0">
                <a:latin typeface="Montserrat" panose="00000500000000000000" pitchFamily="2" charset="0"/>
              </a:rPr>
              <a:t>the date on which the </a:t>
            </a:r>
            <a:r>
              <a:rPr lang="en-US" sz="2000" b="1" dirty="0">
                <a:latin typeface="Montserrat" panose="00000500000000000000" pitchFamily="2" charset="0"/>
              </a:rPr>
              <a:t>tax invoice is issued</a:t>
            </a:r>
            <a:r>
              <a:rPr lang="en-US" sz="2000" dirty="0">
                <a:latin typeface="Montserrat" panose="00000500000000000000" pitchFamily="2" charset="0"/>
              </a:rPr>
              <a:t>.</a:t>
            </a:r>
          </a:p>
          <a:p>
            <a:pPr algn="just"/>
            <a:endParaRPr lang="en-US" sz="2000" dirty="0">
              <a:latin typeface="Montserrat" panose="00000500000000000000" pitchFamily="2" charset="0"/>
            </a:endParaRPr>
          </a:p>
          <a:p>
            <a:pPr algn="just"/>
            <a:r>
              <a:rPr lang="en-US" sz="2000" dirty="0">
                <a:latin typeface="Montserrat" panose="00000500000000000000" pitchFamily="2" charset="0"/>
              </a:rPr>
              <a:t>A building remains </a:t>
            </a:r>
            <a:r>
              <a:rPr lang="en-US" sz="2000" b="1" dirty="0">
                <a:latin typeface="Montserrat" panose="00000500000000000000" pitchFamily="2" charset="0"/>
              </a:rPr>
              <a:t>residential</a:t>
            </a:r>
            <a:r>
              <a:rPr lang="en-US" sz="2000" dirty="0">
                <a:latin typeface="Montserrat" panose="00000500000000000000" pitchFamily="2" charset="0"/>
              </a:rPr>
              <a:t> even if a small part is used as an office, and includes associated areas like </a:t>
            </a:r>
            <a:r>
              <a:rPr lang="en-US" sz="2000" b="1" dirty="0">
                <a:latin typeface="Montserrat" panose="00000500000000000000" pitchFamily="2" charset="0"/>
              </a:rPr>
              <a:t>garages, gardens, and other integral features</a:t>
            </a:r>
            <a:r>
              <a:rPr lang="en-US" sz="2000" dirty="0">
                <a:latin typeface="Montserrat" panose="00000500000000000000" pitchFamily="2" charset="0"/>
              </a:rPr>
              <a:t>.</a:t>
            </a:r>
          </a:p>
        </p:txBody>
      </p:sp>
      <p:sp>
        <p:nvSpPr>
          <p:cNvPr id="7" name="Slide Number Placeholder 6">
            <a:extLst>
              <a:ext uri="{FF2B5EF4-FFF2-40B4-BE49-F238E27FC236}">
                <a16:creationId xmlns:a16="http://schemas.microsoft.com/office/drawing/2014/main" id="{81106E15-D53A-CA59-1C95-100C2B2FB858}"/>
              </a:ext>
            </a:extLst>
          </p:cNvPr>
          <p:cNvSpPr>
            <a:spLocks noGrp="1"/>
          </p:cNvSpPr>
          <p:nvPr>
            <p:ph type="sldNum" sz="quarter" idx="12"/>
          </p:nvPr>
        </p:nvSpPr>
        <p:spPr/>
        <p:txBody>
          <a:bodyPr/>
          <a:lstStyle/>
          <a:p>
            <a:fld id="{9EEF8FA0-0E28-45DA-A438-FD13269BAD6D}" type="slidenum">
              <a:rPr lang="en-US" smtClean="0"/>
              <a:t>63</a:t>
            </a:fld>
            <a:endParaRPr lang="en-US" dirty="0"/>
          </a:p>
        </p:txBody>
      </p:sp>
    </p:spTree>
    <p:extLst>
      <p:ext uri="{BB962C8B-B14F-4D97-AF65-F5344CB8AC3E}">
        <p14:creationId xmlns:p14="http://schemas.microsoft.com/office/powerpoint/2010/main" val="27361841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0E6E3-D605-A3AE-767C-3CB4F628EC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219EF27-0F23-A5CA-EC25-5E7518B6A40A}"/>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82EA843E-BB2B-E194-102C-404AFD8AE585}"/>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D33C5367-27B1-C080-1738-FFF130236358}"/>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6B7C91B4-18D0-7D19-CFF2-FC0C79CEE051}"/>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VAT in Real Estate</a:t>
            </a:r>
          </a:p>
        </p:txBody>
      </p:sp>
      <p:pic>
        <p:nvPicPr>
          <p:cNvPr id="5" name="Picture 4">
            <a:extLst>
              <a:ext uri="{FF2B5EF4-FFF2-40B4-BE49-F238E27FC236}">
                <a16:creationId xmlns:a16="http://schemas.microsoft.com/office/drawing/2014/main" id="{11021906-5CC3-D5EB-628B-A53B1A8BD19F}"/>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4C080937-0A9E-1170-42C1-A3A051A0B1DA}"/>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9" name="Table 8">
            <a:extLst>
              <a:ext uri="{FF2B5EF4-FFF2-40B4-BE49-F238E27FC236}">
                <a16:creationId xmlns:a16="http://schemas.microsoft.com/office/drawing/2014/main" id="{7547A07F-EC5F-FB07-4643-51EA0F3BABF3}"/>
              </a:ext>
            </a:extLst>
          </p:cNvPr>
          <p:cNvGraphicFramePr>
            <a:graphicFrameLocks noGrp="1"/>
          </p:cNvGraphicFramePr>
          <p:nvPr>
            <p:extLst>
              <p:ext uri="{D42A27DB-BD31-4B8C-83A1-F6EECF244321}">
                <p14:modId xmlns:p14="http://schemas.microsoft.com/office/powerpoint/2010/main" val="2340920240"/>
              </p:ext>
            </p:extLst>
          </p:nvPr>
        </p:nvGraphicFramePr>
        <p:xfrm>
          <a:off x="1551008" y="1542977"/>
          <a:ext cx="12376008" cy="6119871"/>
        </p:xfrm>
        <a:graphic>
          <a:graphicData uri="http://schemas.openxmlformats.org/drawingml/2006/table">
            <a:tbl>
              <a:tblPr>
                <a:tableStyleId>{22838BEF-8BB2-4498-84A7-C5851F593DF1}</a:tableStyleId>
              </a:tblPr>
              <a:tblGrid>
                <a:gridCol w="4330808">
                  <a:extLst>
                    <a:ext uri="{9D8B030D-6E8A-4147-A177-3AD203B41FA5}">
                      <a16:colId xmlns:a16="http://schemas.microsoft.com/office/drawing/2014/main" val="1094650906"/>
                    </a:ext>
                  </a:extLst>
                </a:gridCol>
                <a:gridCol w="2137719">
                  <a:extLst>
                    <a:ext uri="{9D8B030D-6E8A-4147-A177-3AD203B41FA5}">
                      <a16:colId xmlns:a16="http://schemas.microsoft.com/office/drawing/2014/main" val="226011974"/>
                    </a:ext>
                  </a:extLst>
                </a:gridCol>
                <a:gridCol w="5907481">
                  <a:extLst>
                    <a:ext uri="{9D8B030D-6E8A-4147-A177-3AD203B41FA5}">
                      <a16:colId xmlns:a16="http://schemas.microsoft.com/office/drawing/2014/main" val="339134072"/>
                    </a:ext>
                  </a:extLst>
                </a:gridCol>
              </a:tblGrid>
              <a:tr h="508245">
                <a:tc>
                  <a:txBody>
                    <a:bodyPr/>
                    <a:lstStyle/>
                    <a:p>
                      <a:pPr algn="ctr">
                        <a:buNone/>
                      </a:pPr>
                      <a:r>
                        <a:rPr lang="en-US" sz="2000" b="1" dirty="0">
                          <a:solidFill>
                            <a:schemeClr val="bg1"/>
                          </a:solidFill>
                          <a:latin typeface="Montserrat" panose="00000500000000000000" pitchFamily="2" charset="0"/>
                        </a:rPr>
                        <a:t>Type of supply</a:t>
                      </a:r>
                    </a:p>
                  </a:txBody>
                  <a:tcPr marL="50288" marR="50288" marT="25144" marB="25144" anchor="ctr">
                    <a:solidFill>
                      <a:schemeClr val="accent5">
                        <a:lumMod val="75000"/>
                      </a:schemeClr>
                    </a:solidFill>
                  </a:tcPr>
                </a:tc>
                <a:tc>
                  <a:txBody>
                    <a:bodyPr/>
                    <a:lstStyle/>
                    <a:p>
                      <a:pPr algn="ctr">
                        <a:buNone/>
                      </a:pPr>
                      <a:r>
                        <a:rPr lang="en-US" sz="2000" b="1" dirty="0">
                          <a:solidFill>
                            <a:schemeClr val="bg1"/>
                          </a:solidFill>
                          <a:latin typeface="Montserrat" panose="00000500000000000000" pitchFamily="2" charset="0"/>
                        </a:rPr>
                        <a:t>VAT rate </a:t>
                      </a:r>
                    </a:p>
                  </a:txBody>
                  <a:tcPr marL="50288" marR="50288" marT="25144" marB="25144" anchor="ctr">
                    <a:solidFill>
                      <a:schemeClr val="accent5">
                        <a:lumMod val="75000"/>
                      </a:schemeClr>
                    </a:solidFill>
                  </a:tcPr>
                </a:tc>
                <a:tc>
                  <a:txBody>
                    <a:bodyPr/>
                    <a:lstStyle/>
                    <a:p>
                      <a:pPr algn="ctr">
                        <a:buNone/>
                      </a:pPr>
                      <a:r>
                        <a:rPr lang="en-US" sz="2000" b="1" dirty="0">
                          <a:solidFill>
                            <a:schemeClr val="bg1"/>
                          </a:solidFill>
                          <a:latin typeface="Montserrat" panose="00000500000000000000" pitchFamily="2" charset="0"/>
                        </a:rPr>
                        <a:t>Remarks</a:t>
                      </a:r>
                    </a:p>
                  </a:txBody>
                  <a:tcPr marL="50288" marR="50288" marT="25144" marB="25144" anchor="ctr">
                    <a:solidFill>
                      <a:schemeClr val="accent5">
                        <a:lumMod val="75000"/>
                      </a:schemeClr>
                    </a:solidFill>
                  </a:tcPr>
                </a:tc>
                <a:extLst>
                  <a:ext uri="{0D108BD9-81ED-4DB2-BD59-A6C34878D82A}">
                    <a16:rowId xmlns:a16="http://schemas.microsoft.com/office/drawing/2014/main" val="1631157034"/>
                  </a:ext>
                </a:extLst>
              </a:tr>
              <a:tr h="633365">
                <a:tc>
                  <a:txBody>
                    <a:bodyPr/>
                    <a:lstStyle/>
                    <a:p>
                      <a:pPr algn="ctr">
                        <a:buNone/>
                      </a:pPr>
                      <a:r>
                        <a:rPr lang="en-US" sz="2000" b="0" dirty="0">
                          <a:solidFill>
                            <a:schemeClr val="tx1"/>
                          </a:solidFill>
                          <a:latin typeface="Montserrat" panose="00000500000000000000" pitchFamily="2" charset="0"/>
                        </a:rPr>
                        <a:t>Sale and rent of commercial buildings</a:t>
                      </a:r>
                    </a:p>
                  </a:txBody>
                  <a:tcPr marL="50288" marR="50288" marT="25144" marB="25144" anchor="ctr"/>
                </a:tc>
                <a:tc>
                  <a:txBody>
                    <a:bodyPr/>
                    <a:lstStyle/>
                    <a:p>
                      <a:pPr algn="ctr">
                        <a:buNone/>
                      </a:pPr>
                      <a:r>
                        <a:rPr lang="en-US" sz="2000" b="0" dirty="0">
                          <a:solidFill>
                            <a:schemeClr val="tx1"/>
                          </a:solidFill>
                          <a:latin typeface="Montserrat" panose="00000500000000000000" pitchFamily="2" charset="0"/>
                        </a:rPr>
                        <a:t>5%</a:t>
                      </a:r>
                    </a:p>
                  </a:txBody>
                  <a:tcPr marL="50288" marR="50288" marT="25144" marB="25144" anchor="ctr"/>
                </a:tc>
                <a:tc>
                  <a:txBody>
                    <a:bodyPr/>
                    <a:lstStyle/>
                    <a:p>
                      <a:pPr algn="ctr">
                        <a:buNone/>
                      </a:pPr>
                      <a:endParaRPr lang="en-US" sz="2000" b="0" dirty="0">
                        <a:solidFill>
                          <a:schemeClr val="tx1"/>
                        </a:solidFill>
                        <a:latin typeface="Montserrat" panose="00000500000000000000" pitchFamily="2" charset="0"/>
                      </a:endParaRPr>
                    </a:p>
                  </a:txBody>
                  <a:tcPr marL="50288" marR="50288" marT="25144" marB="25144" anchor="ctr"/>
                </a:tc>
                <a:extLst>
                  <a:ext uri="{0D108BD9-81ED-4DB2-BD59-A6C34878D82A}">
                    <a16:rowId xmlns:a16="http://schemas.microsoft.com/office/drawing/2014/main" val="3568148758"/>
                  </a:ext>
                </a:extLst>
              </a:tr>
              <a:tr h="925914">
                <a:tc>
                  <a:txBody>
                    <a:bodyPr/>
                    <a:lstStyle/>
                    <a:p>
                      <a:pPr algn="ctr">
                        <a:buNone/>
                      </a:pPr>
                      <a:r>
                        <a:rPr lang="en-US" sz="2000" b="0" dirty="0">
                          <a:solidFill>
                            <a:schemeClr val="tx1"/>
                          </a:solidFill>
                          <a:latin typeface="Montserrat" panose="00000500000000000000" pitchFamily="2" charset="0"/>
                        </a:rPr>
                        <a:t>First sale/rent of Residential building after construction/Conversion</a:t>
                      </a:r>
                    </a:p>
                  </a:txBody>
                  <a:tcPr marL="50288" marR="50288" marT="25144" marB="25144" anchor="ctr"/>
                </a:tc>
                <a:tc>
                  <a:txBody>
                    <a:bodyPr/>
                    <a:lstStyle/>
                    <a:p>
                      <a:pPr algn="ctr">
                        <a:buNone/>
                      </a:pPr>
                      <a:r>
                        <a:rPr lang="en-US" sz="2000" b="0" dirty="0">
                          <a:solidFill>
                            <a:schemeClr val="tx1"/>
                          </a:solidFill>
                          <a:latin typeface="Montserrat" panose="00000500000000000000" pitchFamily="2" charset="0"/>
                        </a:rPr>
                        <a:t>Zero-rated</a:t>
                      </a:r>
                    </a:p>
                  </a:txBody>
                  <a:tcPr marL="50288" marR="50288" marT="25144" marB="25144" anchor="ctr"/>
                </a:tc>
                <a:tc>
                  <a:txBody>
                    <a:bodyPr/>
                    <a:lstStyle/>
                    <a:p>
                      <a:pPr algn="ctr">
                        <a:buNone/>
                      </a:pPr>
                      <a:r>
                        <a:rPr lang="en-US" sz="2000" b="0" dirty="0">
                          <a:solidFill>
                            <a:schemeClr val="tx1"/>
                          </a:solidFill>
                          <a:latin typeface="Montserrat" panose="00000500000000000000" pitchFamily="2" charset="0"/>
                        </a:rPr>
                        <a:t>The first supply within 3 years of completion/conversion is zero-rated.</a:t>
                      </a:r>
                    </a:p>
                  </a:txBody>
                  <a:tcPr marL="50288" marR="50288" marT="25144" marB="25144" anchor="ctr"/>
                </a:tc>
                <a:extLst>
                  <a:ext uri="{0D108BD9-81ED-4DB2-BD59-A6C34878D82A}">
                    <a16:rowId xmlns:a16="http://schemas.microsoft.com/office/drawing/2014/main" val="3825405256"/>
                  </a:ext>
                </a:extLst>
              </a:tr>
              <a:tr h="670716">
                <a:tc>
                  <a:txBody>
                    <a:bodyPr/>
                    <a:lstStyle/>
                    <a:p>
                      <a:pPr algn="ctr">
                        <a:buNone/>
                      </a:pPr>
                      <a:r>
                        <a:rPr lang="en-US" sz="2000" b="0" dirty="0">
                          <a:solidFill>
                            <a:schemeClr val="tx1"/>
                          </a:solidFill>
                          <a:latin typeface="Montserrat" panose="00000500000000000000" pitchFamily="2" charset="0"/>
                        </a:rPr>
                        <a:t>Supply of Residential Buildings for less than 6 months</a:t>
                      </a:r>
                    </a:p>
                  </a:txBody>
                  <a:tcPr marL="50288" marR="50288" marT="25144" marB="25144" anchor="ctr"/>
                </a:tc>
                <a:tc>
                  <a:txBody>
                    <a:bodyPr/>
                    <a:lstStyle/>
                    <a:p>
                      <a:pPr algn="ctr">
                        <a:buNone/>
                      </a:pPr>
                      <a:r>
                        <a:rPr lang="en-US" sz="2000" b="0" dirty="0">
                          <a:solidFill>
                            <a:schemeClr val="tx1"/>
                          </a:solidFill>
                          <a:latin typeface="Montserrat" panose="00000500000000000000" pitchFamily="2" charset="0"/>
                        </a:rPr>
                        <a:t>5%</a:t>
                      </a:r>
                    </a:p>
                  </a:txBody>
                  <a:tcPr marL="50288" marR="50288" marT="25144" marB="25144" anchor="ctr"/>
                </a:tc>
                <a:tc>
                  <a:txBody>
                    <a:bodyPr/>
                    <a:lstStyle/>
                    <a:p>
                      <a:pPr algn="ctr">
                        <a:buNone/>
                      </a:pPr>
                      <a:r>
                        <a:rPr lang="en-GB" sz="2000" dirty="0">
                          <a:solidFill>
                            <a:schemeClr val="tx1"/>
                          </a:solidFill>
                          <a:latin typeface="Montserrat" pitchFamily="2" charset="0"/>
                        </a:rPr>
                        <a:t>Unless the tenant holds an Emirates ID card, in which case it will be exempt</a:t>
                      </a:r>
                      <a:endParaRPr lang="en-US" sz="2000" b="0" dirty="0">
                        <a:solidFill>
                          <a:schemeClr val="tx1"/>
                        </a:solidFill>
                        <a:latin typeface="Montserrat" panose="00000500000000000000" pitchFamily="2" charset="0"/>
                      </a:endParaRPr>
                    </a:p>
                  </a:txBody>
                  <a:tcPr marL="50288" marR="50288" marT="25144" marB="25144" anchor="ctr"/>
                </a:tc>
                <a:extLst>
                  <a:ext uri="{0D108BD9-81ED-4DB2-BD59-A6C34878D82A}">
                    <a16:rowId xmlns:a16="http://schemas.microsoft.com/office/drawing/2014/main" val="2098124667"/>
                  </a:ext>
                </a:extLst>
              </a:tr>
              <a:tr h="925914">
                <a:tc>
                  <a:txBody>
                    <a:bodyPr/>
                    <a:lstStyle/>
                    <a:p>
                      <a:pPr algn="ctr">
                        <a:buNone/>
                      </a:pPr>
                      <a:r>
                        <a:rPr lang="en-US" sz="2000" b="0" dirty="0">
                          <a:solidFill>
                            <a:schemeClr val="tx1"/>
                          </a:solidFill>
                          <a:latin typeface="Montserrat" panose="00000500000000000000" pitchFamily="2" charset="0"/>
                        </a:rPr>
                        <a:t>First sale of charitable building</a:t>
                      </a:r>
                    </a:p>
                  </a:txBody>
                  <a:tcPr marL="50288" marR="50288" marT="25144" marB="25144"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Montserrat" panose="00000500000000000000" pitchFamily="2" charset="0"/>
                        </a:rPr>
                        <a:t>Zero-rated</a:t>
                      </a:r>
                    </a:p>
                    <a:p>
                      <a:pPr algn="ctr">
                        <a:buNone/>
                      </a:pPr>
                      <a:endParaRPr lang="en-US" sz="2000" b="0" dirty="0">
                        <a:solidFill>
                          <a:schemeClr val="tx1"/>
                        </a:solidFill>
                        <a:latin typeface="Montserrat" panose="00000500000000000000" pitchFamily="2" charset="0"/>
                      </a:endParaRPr>
                    </a:p>
                  </a:txBody>
                  <a:tcPr marL="50288" marR="50288" marT="25144" marB="25144" anchor="ctr"/>
                </a:tc>
                <a:tc>
                  <a:txBody>
                    <a:bodyPr/>
                    <a:lstStyle/>
                    <a:p>
                      <a:pPr algn="ctr">
                        <a:buNone/>
                      </a:pPr>
                      <a:r>
                        <a:rPr lang="en-GB" sz="2000" dirty="0">
                          <a:solidFill>
                            <a:schemeClr val="tx1"/>
                          </a:solidFill>
                          <a:latin typeface="Montserrat" pitchFamily="2" charset="0"/>
                        </a:rPr>
                        <a:t>specifically designed to be used by a charity </a:t>
                      </a:r>
                      <a:r>
                        <a:rPr lang="en-GB" sz="2000" u="sng" dirty="0">
                          <a:solidFill>
                            <a:schemeClr val="tx1"/>
                          </a:solidFill>
                          <a:latin typeface="Montserrat" pitchFamily="2" charset="0"/>
                        </a:rPr>
                        <a:t>and</a:t>
                      </a:r>
                      <a:r>
                        <a:rPr lang="en-GB" sz="2000" dirty="0">
                          <a:solidFill>
                            <a:schemeClr val="tx1"/>
                          </a:solidFill>
                          <a:latin typeface="Montserrat" pitchFamily="2" charset="0"/>
                        </a:rPr>
                        <a:t> only used for relevant charitable activities will be zero-rated. </a:t>
                      </a:r>
                      <a:endParaRPr lang="en-US" sz="2000" b="0" dirty="0">
                        <a:solidFill>
                          <a:schemeClr val="tx1"/>
                        </a:solidFill>
                        <a:latin typeface="Montserrat" panose="00000500000000000000" pitchFamily="2" charset="0"/>
                      </a:endParaRPr>
                    </a:p>
                  </a:txBody>
                  <a:tcPr marL="50288" marR="50288" marT="25144" marB="25144" anchor="ctr"/>
                </a:tc>
                <a:extLst>
                  <a:ext uri="{0D108BD9-81ED-4DB2-BD59-A6C34878D82A}">
                    <a16:rowId xmlns:a16="http://schemas.microsoft.com/office/drawing/2014/main" val="1133577179"/>
                  </a:ext>
                </a:extLst>
              </a:tr>
              <a:tr h="633365">
                <a:tc>
                  <a:txBody>
                    <a:bodyPr/>
                    <a:lstStyle/>
                    <a:p>
                      <a:pPr algn="ctr">
                        <a:buNone/>
                      </a:pPr>
                      <a:r>
                        <a:rPr lang="en-US" sz="2000" b="0" dirty="0">
                          <a:solidFill>
                            <a:schemeClr val="tx1"/>
                          </a:solidFill>
                          <a:latin typeface="Montserrat" panose="00000500000000000000" pitchFamily="2" charset="0"/>
                        </a:rPr>
                        <a:t>Sale/rent of residential buildings after first supply</a:t>
                      </a:r>
                    </a:p>
                  </a:txBody>
                  <a:tcPr marL="50288" marR="50288" marT="25144" marB="25144" anchor="ctr"/>
                </a:tc>
                <a:tc>
                  <a:txBody>
                    <a:bodyPr/>
                    <a:lstStyle/>
                    <a:p>
                      <a:pPr algn="ctr">
                        <a:buNone/>
                      </a:pPr>
                      <a:r>
                        <a:rPr lang="en-US" sz="2000" b="0">
                          <a:solidFill>
                            <a:schemeClr val="tx1"/>
                          </a:solidFill>
                          <a:latin typeface="Montserrat" panose="00000500000000000000" pitchFamily="2" charset="0"/>
                        </a:rPr>
                        <a:t>Exempt</a:t>
                      </a:r>
                    </a:p>
                  </a:txBody>
                  <a:tcPr marL="50288" marR="50288" marT="25144" marB="25144" anchor="ctr"/>
                </a:tc>
                <a:tc>
                  <a:txBody>
                    <a:bodyPr/>
                    <a:lstStyle/>
                    <a:p>
                      <a:pPr algn="ctr">
                        <a:buNone/>
                      </a:pPr>
                      <a:endParaRPr lang="en-US" sz="2000" b="0" dirty="0">
                        <a:solidFill>
                          <a:schemeClr val="tx1"/>
                        </a:solidFill>
                        <a:latin typeface="Montserrat" panose="00000500000000000000" pitchFamily="2" charset="0"/>
                      </a:endParaRPr>
                    </a:p>
                  </a:txBody>
                  <a:tcPr marL="50288" marR="50288" marT="25144" marB="25144" anchor="ctr"/>
                </a:tc>
                <a:extLst>
                  <a:ext uri="{0D108BD9-81ED-4DB2-BD59-A6C34878D82A}">
                    <a16:rowId xmlns:a16="http://schemas.microsoft.com/office/drawing/2014/main" val="2610495592"/>
                  </a:ext>
                </a:extLst>
              </a:tr>
              <a:tr h="670716">
                <a:tc>
                  <a:txBody>
                    <a:bodyPr/>
                    <a:lstStyle/>
                    <a:p>
                      <a:pPr algn="ctr">
                        <a:buNone/>
                      </a:pPr>
                      <a:r>
                        <a:rPr lang="en-US" sz="2000" b="0">
                          <a:solidFill>
                            <a:schemeClr val="tx1"/>
                          </a:solidFill>
                          <a:latin typeface="Montserrat" panose="00000500000000000000" pitchFamily="2" charset="0"/>
                        </a:rPr>
                        <a:t>Hotels, motels, serviced accommodation</a:t>
                      </a:r>
                    </a:p>
                  </a:txBody>
                  <a:tcPr marL="50288" marR="50288" marT="25144" marB="25144" anchor="ctr"/>
                </a:tc>
                <a:tc>
                  <a:txBody>
                    <a:bodyPr/>
                    <a:lstStyle/>
                    <a:p>
                      <a:pPr algn="ctr">
                        <a:buNone/>
                      </a:pPr>
                      <a:r>
                        <a:rPr lang="en-US" sz="2000" b="0" dirty="0">
                          <a:solidFill>
                            <a:schemeClr val="tx1"/>
                          </a:solidFill>
                          <a:latin typeface="Montserrat" panose="00000500000000000000" pitchFamily="2" charset="0"/>
                        </a:rPr>
                        <a:t>5%</a:t>
                      </a:r>
                    </a:p>
                  </a:txBody>
                  <a:tcPr marL="50288" marR="50288" marT="25144" marB="25144" anchor="ctr"/>
                </a:tc>
                <a:tc>
                  <a:txBody>
                    <a:bodyPr/>
                    <a:lstStyle/>
                    <a:p>
                      <a:pPr algn="ctr">
                        <a:buNone/>
                      </a:pPr>
                      <a:r>
                        <a:rPr lang="en-US" sz="2000" b="0" dirty="0">
                          <a:solidFill>
                            <a:schemeClr val="tx1"/>
                          </a:solidFill>
                          <a:latin typeface="Montserrat" panose="00000500000000000000" pitchFamily="2" charset="0"/>
                        </a:rPr>
                        <a:t>Hotels and similar establishments are treated as commercial real estate and taxed at 5%.</a:t>
                      </a:r>
                    </a:p>
                  </a:txBody>
                  <a:tcPr marL="50288" marR="50288" marT="25144" marB="25144" anchor="ctr"/>
                </a:tc>
                <a:extLst>
                  <a:ext uri="{0D108BD9-81ED-4DB2-BD59-A6C34878D82A}">
                    <a16:rowId xmlns:a16="http://schemas.microsoft.com/office/drawing/2014/main" val="810908257"/>
                  </a:ext>
                </a:extLst>
              </a:tr>
              <a:tr h="361154">
                <a:tc>
                  <a:txBody>
                    <a:bodyPr/>
                    <a:lstStyle/>
                    <a:p>
                      <a:pPr algn="ctr">
                        <a:buNone/>
                      </a:pPr>
                      <a:r>
                        <a:rPr lang="en-US" sz="2000" b="0" dirty="0">
                          <a:solidFill>
                            <a:schemeClr val="tx1"/>
                          </a:solidFill>
                          <a:latin typeface="Montserrat" panose="00000500000000000000" pitchFamily="2" charset="0"/>
                        </a:rPr>
                        <a:t>Supply of Bare land</a:t>
                      </a:r>
                    </a:p>
                  </a:txBody>
                  <a:tcPr marL="50288" marR="50288" marT="25144" marB="25144" anchor="ctr"/>
                </a:tc>
                <a:tc>
                  <a:txBody>
                    <a:bodyPr/>
                    <a:lstStyle/>
                    <a:p>
                      <a:pPr algn="ctr">
                        <a:buNone/>
                      </a:pPr>
                      <a:r>
                        <a:rPr lang="en-US" sz="2000" b="0">
                          <a:solidFill>
                            <a:schemeClr val="tx1"/>
                          </a:solidFill>
                          <a:latin typeface="Montserrat" panose="00000500000000000000" pitchFamily="2" charset="0"/>
                        </a:rPr>
                        <a:t>Exempt</a:t>
                      </a:r>
                    </a:p>
                  </a:txBody>
                  <a:tcPr marL="50288" marR="50288" marT="25144" marB="25144" anchor="ctr"/>
                </a:tc>
                <a:tc>
                  <a:txBody>
                    <a:bodyPr/>
                    <a:lstStyle/>
                    <a:p>
                      <a:pPr algn="ctr">
                        <a:buNone/>
                      </a:pPr>
                      <a:endParaRPr lang="en-US" sz="2000" b="0" dirty="0">
                        <a:solidFill>
                          <a:schemeClr val="tx1"/>
                        </a:solidFill>
                        <a:latin typeface="Montserrat" panose="00000500000000000000" pitchFamily="2" charset="0"/>
                      </a:endParaRPr>
                    </a:p>
                  </a:txBody>
                  <a:tcPr marL="50288" marR="50288" marT="25144" marB="25144" anchor="ctr"/>
                </a:tc>
                <a:extLst>
                  <a:ext uri="{0D108BD9-81ED-4DB2-BD59-A6C34878D82A}">
                    <a16:rowId xmlns:a16="http://schemas.microsoft.com/office/drawing/2014/main" val="2091373666"/>
                  </a:ext>
                </a:extLst>
              </a:tr>
              <a:tr h="633365">
                <a:tc>
                  <a:txBody>
                    <a:bodyPr/>
                    <a:lstStyle/>
                    <a:p>
                      <a:pPr algn="ctr">
                        <a:buNone/>
                      </a:pPr>
                      <a:r>
                        <a:rPr lang="en-US" sz="2000" b="0" dirty="0">
                          <a:solidFill>
                            <a:schemeClr val="tx1"/>
                          </a:solidFill>
                          <a:latin typeface="Montserrat" panose="00000500000000000000" pitchFamily="2" charset="0"/>
                        </a:rPr>
                        <a:t>Improved land</a:t>
                      </a:r>
                    </a:p>
                  </a:txBody>
                  <a:tcPr marL="50288" marR="50288" marT="25144" marB="25144" anchor="ctr"/>
                </a:tc>
                <a:tc>
                  <a:txBody>
                    <a:bodyPr/>
                    <a:lstStyle/>
                    <a:p>
                      <a:pPr algn="ctr">
                        <a:buNone/>
                      </a:pPr>
                      <a:r>
                        <a:rPr lang="en-US" sz="2000" b="0">
                          <a:solidFill>
                            <a:schemeClr val="tx1"/>
                          </a:solidFill>
                          <a:latin typeface="Montserrat" panose="00000500000000000000" pitchFamily="2" charset="0"/>
                        </a:rPr>
                        <a:t>5%</a:t>
                      </a:r>
                    </a:p>
                  </a:txBody>
                  <a:tcPr marL="50288" marR="50288" marT="25144" marB="25144" anchor="ctr"/>
                </a:tc>
                <a:tc>
                  <a:txBody>
                    <a:bodyPr/>
                    <a:lstStyle/>
                    <a:p>
                      <a:pPr algn="ctr">
                        <a:buNone/>
                      </a:pPr>
                      <a:r>
                        <a:rPr lang="en-US" sz="2000" b="0" dirty="0">
                          <a:solidFill>
                            <a:schemeClr val="tx1"/>
                          </a:solidFill>
                          <a:latin typeface="Montserrat" panose="00000500000000000000" pitchFamily="2" charset="0"/>
                        </a:rPr>
                        <a:t>Land with completed or partially completed buildings is taxable at 5%.</a:t>
                      </a:r>
                    </a:p>
                  </a:txBody>
                  <a:tcPr marL="50288" marR="50288" marT="25144" marB="25144" anchor="ctr"/>
                </a:tc>
                <a:extLst>
                  <a:ext uri="{0D108BD9-81ED-4DB2-BD59-A6C34878D82A}">
                    <a16:rowId xmlns:a16="http://schemas.microsoft.com/office/drawing/2014/main" val="2436127352"/>
                  </a:ext>
                </a:extLst>
              </a:tr>
            </a:tbl>
          </a:graphicData>
        </a:graphic>
      </p:graphicFrame>
      <p:sp>
        <p:nvSpPr>
          <p:cNvPr id="7" name="Slide Number Placeholder 6">
            <a:extLst>
              <a:ext uri="{FF2B5EF4-FFF2-40B4-BE49-F238E27FC236}">
                <a16:creationId xmlns:a16="http://schemas.microsoft.com/office/drawing/2014/main" id="{53F49EE0-0ED4-27C4-A86B-81B9BC932198}"/>
              </a:ext>
            </a:extLst>
          </p:cNvPr>
          <p:cNvSpPr>
            <a:spLocks noGrp="1"/>
          </p:cNvSpPr>
          <p:nvPr>
            <p:ph type="sldNum" sz="quarter" idx="12"/>
          </p:nvPr>
        </p:nvSpPr>
        <p:spPr/>
        <p:txBody>
          <a:bodyPr/>
          <a:lstStyle/>
          <a:p>
            <a:fld id="{9EEF8FA0-0E28-45DA-A438-FD13269BAD6D}" type="slidenum">
              <a:rPr lang="en-US" smtClean="0"/>
              <a:t>64</a:t>
            </a:fld>
            <a:endParaRPr lang="en-US" dirty="0"/>
          </a:p>
        </p:txBody>
      </p:sp>
    </p:spTree>
    <p:extLst>
      <p:ext uri="{BB962C8B-B14F-4D97-AF65-F5344CB8AC3E}">
        <p14:creationId xmlns:p14="http://schemas.microsoft.com/office/powerpoint/2010/main" val="4090807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6FA15-0F9B-C574-5DDC-EB4A7C4D205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705BFBB-40DC-11F3-2FD7-5782AD1C2016}"/>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CA8D2382-159C-D5E6-E600-F2A92F75E2DE}"/>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2990F4B1-EC75-C72C-F50D-B9FCD28A4BAC}"/>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61538758-F77D-5B44-8C04-A6AF30588526}"/>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VAT in Real Estate: Refund Scheme</a:t>
            </a:r>
          </a:p>
        </p:txBody>
      </p:sp>
      <p:pic>
        <p:nvPicPr>
          <p:cNvPr id="5" name="Picture 4">
            <a:extLst>
              <a:ext uri="{FF2B5EF4-FFF2-40B4-BE49-F238E27FC236}">
                <a16:creationId xmlns:a16="http://schemas.microsoft.com/office/drawing/2014/main" id="{ACE7F7EA-5B68-814D-C755-0DD00000378C}"/>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659E2E76-71C2-FC3A-2A52-FC496E9DEFF1}"/>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ECBD1F03-1B41-792B-C79F-5B967043BAED}"/>
              </a:ext>
            </a:extLst>
          </p:cNvPr>
          <p:cNvSpPr txBox="1"/>
          <p:nvPr/>
        </p:nvSpPr>
        <p:spPr>
          <a:xfrm>
            <a:off x="1551008" y="1643473"/>
            <a:ext cx="12358423" cy="6186309"/>
          </a:xfrm>
          <a:prstGeom prst="rect">
            <a:avLst/>
          </a:prstGeom>
          <a:noFill/>
        </p:spPr>
        <p:txBody>
          <a:bodyPr wrap="square">
            <a:spAutoFit/>
          </a:bodyPr>
          <a:lstStyle/>
          <a:p>
            <a:pPr algn="just"/>
            <a:r>
              <a:rPr lang="en-US" dirty="0">
                <a:latin typeface="Montserrat" panose="00000500000000000000" pitchFamily="2" charset="0"/>
              </a:rPr>
              <a:t>All services connected with the </a:t>
            </a:r>
            <a:r>
              <a:rPr lang="en-US" b="1" dirty="0">
                <a:latin typeface="Montserrat" panose="00000500000000000000" pitchFamily="2" charset="0"/>
              </a:rPr>
              <a:t>preparation and execution of construction activities</a:t>
            </a:r>
            <a:r>
              <a:rPr lang="en-US" dirty="0">
                <a:latin typeface="Montserrat" panose="00000500000000000000" pitchFamily="2" charset="0"/>
              </a:rPr>
              <a:t>, including those provided by architects and engineers, are subject to </a:t>
            </a:r>
            <a:r>
              <a:rPr lang="en-US" b="1" dirty="0">
                <a:latin typeface="Montserrat" panose="00000500000000000000" pitchFamily="2" charset="0"/>
              </a:rPr>
              <a:t>VAT </a:t>
            </a:r>
            <a:r>
              <a:rPr lang="en-US" dirty="0">
                <a:latin typeface="Montserrat" panose="00000500000000000000" pitchFamily="2" charset="0"/>
              </a:rPr>
              <a:t>at the applicable rate.</a:t>
            </a:r>
          </a:p>
          <a:p>
            <a:pPr algn="just"/>
            <a:endParaRPr lang="en-US" dirty="0">
              <a:latin typeface="Montserrat" panose="00000500000000000000" pitchFamily="2" charset="0"/>
            </a:endParaRPr>
          </a:p>
          <a:p>
            <a:pPr algn="just"/>
            <a:r>
              <a:rPr lang="en-US" dirty="0">
                <a:latin typeface="Montserrat" panose="00000500000000000000" pitchFamily="2" charset="0"/>
              </a:rPr>
              <a:t>The </a:t>
            </a:r>
            <a:r>
              <a:rPr lang="en-US" b="1" dirty="0">
                <a:latin typeface="Montserrat" panose="00000500000000000000" pitchFamily="2" charset="0"/>
              </a:rPr>
              <a:t>supply of residential accommodation</a:t>
            </a:r>
            <a:r>
              <a:rPr lang="en-US" dirty="0">
                <a:latin typeface="Montserrat" panose="00000500000000000000" pitchFamily="2" charset="0"/>
              </a:rPr>
              <a:t>—whether by way of sale, lease, or rent—is generally </a:t>
            </a:r>
            <a:r>
              <a:rPr lang="en-US" b="1" dirty="0">
                <a:latin typeface="Montserrat" panose="00000500000000000000" pitchFamily="2" charset="0"/>
              </a:rPr>
              <a:t>exempt</a:t>
            </a:r>
            <a:r>
              <a:rPr lang="en-US" dirty="0">
                <a:latin typeface="Montserrat" panose="00000500000000000000" pitchFamily="2" charset="0"/>
              </a:rPr>
              <a:t> from VAT where:</a:t>
            </a:r>
          </a:p>
          <a:p>
            <a:pPr marL="285750" indent="-285750" algn="just">
              <a:buFont typeface="Arial" panose="020B0604020202020204" pitchFamily="34" charset="0"/>
              <a:buChar char="•"/>
            </a:pPr>
            <a:r>
              <a:rPr lang="en-US" dirty="0">
                <a:latin typeface="Montserrat" panose="00000500000000000000" pitchFamily="2" charset="0"/>
              </a:rPr>
              <a:t>the supply </a:t>
            </a:r>
            <a:r>
              <a:rPr lang="en-US" b="1" dirty="0">
                <a:latin typeface="Montserrat" panose="00000500000000000000" pitchFamily="2" charset="0"/>
              </a:rPr>
              <a:t>does not qualify for zero-rating </a:t>
            </a:r>
            <a:r>
              <a:rPr lang="en-US" dirty="0">
                <a:latin typeface="Montserrat" panose="00000500000000000000" pitchFamily="2" charset="0"/>
              </a:rPr>
              <a:t>applicable to new residential buildings; and</a:t>
            </a:r>
          </a:p>
          <a:p>
            <a:pPr marL="285750" indent="-285750" algn="just">
              <a:buFont typeface="Arial" panose="020B0604020202020204" pitchFamily="34" charset="0"/>
              <a:buChar char="•"/>
            </a:pPr>
            <a:r>
              <a:rPr lang="en-US" dirty="0">
                <a:latin typeface="Montserrat" panose="00000500000000000000" pitchFamily="2" charset="0"/>
              </a:rPr>
              <a:t>the </a:t>
            </a:r>
            <a:r>
              <a:rPr lang="en-US" b="1" dirty="0">
                <a:latin typeface="Montserrat" panose="00000500000000000000" pitchFamily="2" charset="0"/>
              </a:rPr>
              <a:t>lease term exceeds six months</a:t>
            </a:r>
            <a:r>
              <a:rPr lang="en-US" dirty="0">
                <a:latin typeface="Montserrat" panose="00000500000000000000" pitchFamily="2" charset="0"/>
              </a:rPr>
              <a:t>, or the tenant holds a </a:t>
            </a:r>
            <a:r>
              <a:rPr lang="en-US" b="1" dirty="0">
                <a:latin typeface="Montserrat" panose="00000500000000000000" pitchFamily="2" charset="0"/>
              </a:rPr>
              <a:t>valid Emirates ID</a:t>
            </a:r>
            <a:r>
              <a:rPr lang="en-US" dirty="0">
                <a:latin typeface="Montserrat" panose="00000500000000000000" pitchFamily="2" charset="0"/>
              </a:rPr>
              <a:t>.</a:t>
            </a:r>
          </a:p>
          <a:p>
            <a:pPr algn="just"/>
            <a:endParaRPr lang="en-US" dirty="0">
              <a:latin typeface="Montserrat" panose="00000500000000000000" pitchFamily="2" charset="0"/>
            </a:endParaRPr>
          </a:p>
          <a:p>
            <a:pPr algn="just"/>
            <a:r>
              <a:rPr lang="en-US" dirty="0">
                <a:latin typeface="Montserrat" panose="00000500000000000000" pitchFamily="2" charset="0"/>
              </a:rPr>
              <a:t>In the case of </a:t>
            </a:r>
            <a:r>
              <a:rPr lang="en-US" b="1" dirty="0">
                <a:latin typeface="Montserrat" panose="00000500000000000000" pitchFamily="2" charset="0"/>
              </a:rPr>
              <a:t>mixed-use properties</a:t>
            </a:r>
            <a:r>
              <a:rPr lang="en-US" dirty="0">
                <a:latin typeface="Montserrat" panose="00000500000000000000" pitchFamily="2" charset="0"/>
              </a:rPr>
              <a:t> comprising both residential and commercial elements, the VAT treatment must be determined separately for each component:</a:t>
            </a:r>
          </a:p>
          <a:p>
            <a:pPr marL="285750" indent="-285750" algn="just">
              <a:buFont typeface="Arial" panose="020B0604020202020204" pitchFamily="34" charset="0"/>
              <a:buChar char="•"/>
            </a:pPr>
            <a:r>
              <a:rPr lang="en-US" dirty="0">
                <a:latin typeface="Montserrat" panose="00000500000000000000" pitchFamily="2" charset="0"/>
              </a:rPr>
              <a:t>The </a:t>
            </a:r>
            <a:r>
              <a:rPr lang="en-US" b="1" dirty="0">
                <a:latin typeface="Montserrat" panose="00000500000000000000" pitchFamily="2" charset="0"/>
              </a:rPr>
              <a:t>first supply of the residential portion</a:t>
            </a:r>
            <a:r>
              <a:rPr lang="en-US" dirty="0">
                <a:latin typeface="Montserrat" panose="00000500000000000000" pitchFamily="2" charset="0"/>
              </a:rPr>
              <a:t> is </a:t>
            </a:r>
            <a:r>
              <a:rPr lang="en-US" b="1" dirty="0">
                <a:latin typeface="Montserrat" panose="00000500000000000000" pitchFamily="2" charset="0"/>
              </a:rPr>
              <a:t>zero-rated</a:t>
            </a:r>
            <a:r>
              <a:rPr lang="en-US" dirty="0">
                <a:latin typeface="Montserrat" panose="00000500000000000000" pitchFamily="2" charset="0"/>
              </a:rPr>
              <a:t>, while any </a:t>
            </a:r>
            <a:r>
              <a:rPr lang="en-US" b="1" dirty="0">
                <a:latin typeface="Montserrat" panose="00000500000000000000" pitchFamily="2" charset="0"/>
              </a:rPr>
              <a:t>subsequent</a:t>
            </a:r>
            <a:r>
              <a:rPr lang="en-US" dirty="0">
                <a:latin typeface="Montserrat" panose="00000500000000000000" pitchFamily="2" charset="0"/>
              </a:rPr>
              <a:t> supplies are </a:t>
            </a:r>
            <a:r>
              <a:rPr lang="en-US" b="1" dirty="0">
                <a:latin typeface="Montserrat" panose="00000500000000000000" pitchFamily="2" charset="0"/>
              </a:rPr>
              <a:t>exempt</a:t>
            </a:r>
            <a:r>
              <a:rPr lang="en-US" dirty="0">
                <a:latin typeface="Montserrat" panose="00000500000000000000" pitchFamily="2" charset="0"/>
              </a:rPr>
              <a:t> from VAT.</a:t>
            </a:r>
          </a:p>
          <a:p>
            <a:pPr marL="285750" indent="-285750" algn="just">
              <a:buFont typeface="Arial" panose="020B0604020202020204" pitchFamily="34" charset="0"/>
              <a:buChar char="•"/>
            </a:pPr>
            <a:r>
              <a:rPr lang="en-US" dirty="0">
                <a:latin typeface="Montserrat" panose="00000500000000000000" pitchFamily="2" charset="0"/>
              </a:rPr>
              <a:t>The </a:t>
            </a:r>
            <a:r>
              <a:rPr lang="en-US" b="1" dirty="0">
                <a:latin typeface="Montserrat" panose="00000500000000000000" pitchFamily="2" charset="0"/>
              </a:rPr>
              <a:t>commercial portion</a:t>
            </a:r>
            <a:r>
              <a:rPr lang="en-US" dirty="0">
                <a:latin typeface="Montserrat" panose="00000500000000000000" pitchFamily="2" charset="0"/>
              </a:rPr>
              <a:t> is subject to VAT at the standard rate of </a:t>
            </a:r>
            <a:r>
              <a:rPr lang="en-US" b="1" dirty="0">
                <a:latin typeface="Montserrat" panose="00000500000000000000" pitchFamily="2" charset="0"/>
              </a:rPr>
              <a:t>5%</a:t>
            </a:r>
            <a:r>
              <a:rPr lang="en-US" dirty="0">
                <a:latin typeface="Montserrat" panose="00000500000000000000" pitchFamily="2" charset="0"/>
              </a:rPr>
              <a:t>, and </a:t>
            </a:r>
            <a:r>
              <a:rPr lang="en-US" b="1" dirty="0">
                <a:latin typeface="Montserrat" panose="00000500000000000000" pitchFamily="2" charset="0"/>
              </a:rPr>
              <a:t>input VAT </a:t>
            </a:r>
            <a:r>
              <a:rPr lang="en-US" dirty="0">
                <a:latin typeface="Montserrat" panose="00000500000000000000" pitchFamily="2" charset="0"/>
              </a:rPr>
              <a:t>incurred in relation to such </a:t>
            </a:r>
            <a:r>
              <a:rPr lang="en-US" b="1" dirty="0">
                <a:latin typeface="Montserrat" panose="00000500000000000000" pitchFamily="2" charset="0"/>
              </a:rPr>
              <a:t>taxable supplies is recoverable</a:t>
            </a:r>
            <a:r>
              <a:rPr lang="en-US" dirty="0">
                <a:latin typeface="Montserrat" panose="00000500000000000000" pitchFamily="2" charset="0"/>
              </a:rPr>
              <a:t>.</a:t>
            </a:r>
          </a:p>
          <a:p>
            <a:pPr algn="just"/>
            <a:endParaRPr lang="en-US" dirty="0">
              <a:latin typeface="Montserrat" panose="00000500000000000000" pitchFamily="2" charset="0"/>
            </a:endParaRPr>
          </a:p>
          <a:p>
            <a:pPr algn="just"/>
            <a:r>
              <a:rPr lang="en-US" dirty="0">
                <a:latin typeface="Montserrat" panose="00000500000000000000" pitchFamily="2" charset="0"/>
              </a:rPr>
              <a:t>VAT for </a:t>
            </a:r>
            <a:r>
              <a:rPr lang="en-US" b="1" dirty="0">
                <a:latin typeface="Montserrat" panose="00000500000000000000" pitchFamily="2" charset="0"/>
              </a:rPr>
              <a:t>repairs and maintenance of</a:t>
            </a:r>
            <a:r>
              <a:rPr lang="en-US" dirty="0">
                <a:latin typeface="Montserrat" panose="00000500000000000000" pitchFamily="2" charset="0"/>
              </a:rPr>
              <a:t> a place used as a </a:t>
            </a:r>
            <a:r>
              <a:rPr lang="en-US" b="1" dirty="0">
                <a:latin typeface="Montserrat" panose="00000500000000000000" pitchFamily="2" charset="0"/>
              </a:rPr>
              <a:t>residence cannot be claimed</a:t>
            </a:r>
            <a:r>
              <a:rPr lang="en-US" dirty="0">
                <a:latin typeface="Montserrat" panose="00000500000000000000" pitchFamily="2" charset="0"/>
              </a:rPr>
              <a:t>.</a:t>
            </a:r>
          </a:p>
          <a:p>
            <a:pPr algn="just"/>
            <a:endParaRPr lang="en-US" dirty="0">
              <a:latin typeface="Montserrat" panose="00000500000000000000" pitchFamily="2" charset="0"/>
            </a:endParaRPr>
          </a:p>
          <a:p>
            <a:pPr algn="just"/>
            <a:r>
              <a:rPr lang="en-US" b="1" dirty="0">
                <a:latin typeface="Montserrat" panose="00000500000000000000" pitchFamily="2" charset="0"/>
              </a:rPr>
              <a:t>Input tax </a:t>
            </a:r>
            <a:r>
              <a:rPr lang="en-US" dirty="0">
                <a:latin typeface="Montserrat" panose="00000500000000000000" pitchFamily="2" charset="0"/>
              </a:rPr>
              <a:t>incurred on costs that are </a:t>
            </a:r>
            <a:r>
              <a:rPr lang="en-US" b="1" dirty="0">
                <a:latin typeface="Montserrat" panose="00000500000000000000" pitchFamily="2" charset="0"/>
              </a:rPr>
              <a:t>directly attributable to taxable supplies</a:t>
            </a:r>
            <a:r>
              <a:rPr lang="en-US" dirty="0">
                <a:latin typeface="Montserrat" panose="00000500000000000000" pitchFamily="2" charset="0"/>
              </a:rPr>
              <a:t>—including standard-rated supplies of commercial property or zero-rated supplies of residential property—may be </a:t>
            </a:r>
            <a:r>
              <a:rPr lang="en-US" b="1" dirty="0">
                <a:latin typeface="Montserrat" panose="00000500000000000000" pitchFamily="2" charset="0"/>
              </a:rPr>
              <a:t>fully recovered</a:t>
            </a:r>
            <a:r>
              <a:rPr lang="en-US" dirty="0">
                <a:latin typeface="Montserrat" panose="00000500000000000000" pitchFamily="2" charset="0"/>
              </a:rPr>
              <a:t>.</a:t>
            </a:r>
          </a:p>
          <a:p>
            <a:pPr algn="just"/>
            <a:endParaRPr lang="en-US" dirty="0">
              <a:latin typeface="Montserrat" panose="00000500000000000000" pitchFamily="2" charset="0"/>
            </a:endParaRPr>
          </a:p>
          <a:p>
            <a:pPr algn="just"/>
            <a:r>
              <a:rPr lang="en-US" dirty="0">
                <a:latin typeface="Montserrat" panose="00000500000000000000" pitchFamily="2" charset="0"/>
              </a:rPr>
              <a:t>Conversely, input tax relating exclusively to </a:t>
            </a:r>
            <a:r>
              <a:rPr lang="en-US" b="1" dirty="0">
                <a:latin typeface="Montserrat" panose="00000500000000000000" pitchFamily="2" charset="0"/>
              </a:rPr>
              <a:t>exempt supplies</a:t>
            </a:r>
            <a:r>
              <a:rPr lang="en-US" dirty="0">
                <a:latin typeface="Montserrat" panose="00000500000000000000" pitchFamily="2" charset="0"/>
              </a:rPr>
              <a:t> (such as residential leasing) is </a:t>
            </a:r>
            <a:r>
              <a:rPr lang="en-US" b="1" dirty="0">
                <a:latin typeface="Montserrat" panose="00000500000000000000" pitchFamily="2" charset="0"/>
              </a:rPr>
              <a:t>not recoverable</a:t>
            </a:r>
            <a:r>
              <a:rPr lang="en-US" dirty="0">
                <a:latin typeface="Montserrat" panose="00000500000000000000" pitchFamily="2" charset="0"/>
              </a:rPr>
              <a:t>.</a:t>
            </a:r>
          </a:p>
        </p:txBody>
      </p:sp>
      <p:sp>
        <p:nvSpPr>
          <p:cNvPr id="7" name="Slide Number Placeholder 6">
            <a:extLst>
              <a:ext uri="{FF2B5EF4-FFF2-40B4-BE49-F238E27FC236}">
                <a16:creationId xmlns:a16="http://schemas.microsoft.com/office/drawing/2014/main" id="{CE112174-CC5A-F913-9FAE-74F92D194BB2}"/>
              </a:ext>
            </a:extLst>
          </p:cNvPr>
          <p:cNvSpPr>
            <a:spLocks noGrp="1"/>
          </p:cNvSpPr>
          <p:nvPr>
            <p:ph type="sldNum" sz="quarter" idx="12"/>
          </p:nvPr>
        </p:nvSpPr>
        <p:spPr/>
        <p:txBody>
          <a:bodyPr/>
          <a:lstStyle/>
          <a:p>
            <a:fld id="{9EEF8FA0-0E28-45DA-A438-FD13269BAD6D}" type="slidenum">
              <a:rPr lang="en-US" smtClean="0"/>
              <a:t>65</a:t>
            </a:fld>
            <a:endParaRPr lang="en-US" dirty="0"/>
          </a:p>
        </p:txBody>
      </p:sp>
    </p:spTree>
    <p:extLst>
      <p:ext uri="{BB962C8B-B14F-4D97-AF65-F5344CB8AC3E}">
        <p14:creationId xmlns:p14="http://schemas.microsoft.com/office/powerpoint/2010/main" val="34589837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FDBF0-3650-A2B8-221C-4DED8B276B0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8C542EB-1E82-3F0F-B515-5066F290BE79}"/>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DDF14CB0-8E98-16EB-E77D-946B591CF43B}"/>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901576CB-3CC2-0750-FA1A-0044B19FA539}"/>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1FB70E94-7BDD-9FF2-4060-A0FA059C2628}"/>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VAT in Real Estate: Refund Scheme</a:t>
            </a:r>
          </a:p>
        </p:txBody>
      </p:sp>
      <p:pic>
        <p:nvPicPr>
          <p:cNvPr id="5" name="Picture 4">
            <a:extLst>
              <a:ext uri="{FF2B5EF4-FFF2-40B4-BE49-F238E27FC236}">
                <a16:creationId xmlns:a16="http://schemas.microsoft.com/office/drawing/2014/main" id="{E26AAB3D-37D8-AF0A-66F5-83F583D3866B}"/>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A1EC7FA3-6136-1EDE-83E5-A3CD6571D3C8}"/>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pSp>
        <p:nvGrpSpPr>
          <p:cNvPr id="9" name="Group 8">
            <a:extLst>
              <a:ext uri="{FF2B5EF4-FFF2-40B4-BE49-F238E27FC236}">
                <a16:creationId xmlns:a16="http://schemas.microsoft.com/office/drawing/2014/main" id="{9F8C4730-A4B5-F327-6F67-6D5B75CB93BB}"/>
              </a:ext>
            </a:extLst>
          </p:cNvPr>
          <p:cNvGrpSpPr/>
          <p:nvPr/>
        </p:nvGrpSpPr>
        <p:grpSpPr>
          <a:xfrm>
            <a:off x="2434942" y="2583886"/>
            <a:ext cx="8610600" cy="1429889"/>
            <a:chOff x="609600" y="4164390"/>
            <a:chExt cx="7125926" cy="1231670"/>
          </a:xfrm>
        </p:grpSpPr>
        <p:cxnSp>
          <p:nvCxnSpPr>
            <p:cNvPr id="10" name="Straight Connector 9">
              <a:extLst>
                <a:ext uri="{FF2B5EF4-FFF2-40B4-BE49-F238E27FC236}">
                  <a16:creationId xmlns:a16="http://schemas.microsoft.com/office/drawing/2014/main" id="{B915542D-98D1-B973-AB72-2A5DA02F4FEB}"/>
                </a:ext>
              </a:extLst>
            </p:cNvPr>
            <p:cNvCxnSpPr/>
            <p:nvPr/>
          </p:nvCxnSpPr>
          <p:spPr>
            <a:xfrm flipV="1">
              <a:off x="609600" y="4789997"/>
              <a:ext cx="3374393" cy="8449"/>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2AA6681-7063-81FA-3E52-02E9DC0A16FD}"/>
                </a:ext>
              </a:extLst>
            </p:cNvPr>
            <p:cNvSpPr txBox="1"/>
            <p:nvPr/>
          </p:nvSpPr>
          <p:spPr>
            <a:xfrm>
              <a:off x="685800" y="4164390"/>
              <a:ext cx="3298193" cy="503710"/>
            </a:xfrm>
            <a:prstGeom prst="rect">
              <a:avLst/>
            </a:prstGeom>
            <a:noFill/>
          </p:spPr>
          <p:txBody>
            <a:bodyPr wrap="square" rtlCol="0">
              <a:spAutoFit/>
            </a:bodyPr>
            <a:lstStyle/>
            <a:p>
              <a:pPr algn="ctr"/>
              <a:r>
                <a:rPr lang="en-GB" sz="1600" dirty="0">
                  <a:cs typeface="Arial" panose="020B0604020202020204" pitchFamily="34" charset="0"/>
                </a:rPr>
                <a:t>Value of input tax that relates to taxable supplies</a:t>
              </a:r>
            </a:p>
          </p:txBody>
        </p:sp>
        <p:sp>
          <p:nvSpPr>
            <p:cNvPr id="12" name="TextBox 11">
              <a:extLst>
                <a:ext uri="{FF2B5EF4-FFF2-40B4-BE49-F238E27FC236}">
                  <a16:creationId xmlns:a16="http://schemas.microsoft.com/office/drawing/2014/main" id="{1C5271C7-BCB0-30A3-6A0D-40ECE348AE1B}"/>
                </a:ext>
              </a:extLst>
            </p:cNvPr>
            <p:cNvSpPr txBox="1"/>
            <p:nvPr/>
          </p:nvSpPr>
          <p:spPr>
            <a:xfrm>
              <a:off x="685801" y="4892350"/>
              <a:ext cx="3298192" cy="503710"/>
            </a:xfrm>
            <a:prstGeom prst="rect">
              <a:avLst/>
            </a:prstGeom>
            <a:noFill/>
          </p:spPr>
          <p:txBody>
            <a:bodyPr wrap="square" rtlCol="0">
              <a:spAutoFit/>
            </a:bodyPr>
            <a:lstStyle/>
            <a:p>
              <a:pPr algn="ctr"/>
              <a:r>
                <a:rPr lang="en-US" sz="1600" dirty="0">
                  <a:cs typeface="Arial" panose="020B0604020202020204" pitchFamily="34" charset="0"/>
                </a:rPr>
                <a:t>Value of input tax that relates to taxable and non-taxable supplies</a:t>
              </a:r>
              <a:endParaRPr lang="en-GB" sz="1600" dirty="0">
                <a:cs typeface="Arial" panose="020B0604020202020204" pitchFamily="34" charset="0"/>
              </a:endParaRPr>
            </a:p>
          </p:txBody>
        </p:sp>
        <p:sp>
          <p:nvSpPr>
            <p:cNvPr id="13" name="Rectangle 12">
              <a:extLst>
                <a:ext uri="{FF2B5EF4-FFF2-40B4-BE49-F238E27FC236}">
                  <a16:creationId xmlns:a16="http://schemas.microsoft.com/office/drawing/2014/main" id="{C0609F77-DCAD-6BFD-813B-CCDBD3935AFE}"/>
                </a:ext>
              </a:extLst>
            </p:cNvPr>
            <p:cNvSpPr/>
            <p:nvPr/>
          </p:nvSpPr>
          <p:spPr>
            <a:xfrm>
              <a:off x="4375980" y="4651172"/>
              <a:ext cx="533400" cy="6851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4" name="Rectangle 13">
              <a:extLst>
                <a:ext uri="{FF2B5EF4-FFF2-40B4-BE49-F238E27FC236}">
                  <a16:creationId xmlns:a16="http://schemas.microsoft.com/office/drawing/2014/main" id="{F077DE56-E105-11F7-1392-49E2B516FFCB}"/>
                </a:ext>
              </a:extLst>
            </p:cNvPr>
            <p:cNvSpPr/>
            <p:nvPr/>
          </p:nvSpPr>
          <p:spPr>
            <a:xfrm>
              <a:off x="4375980" y="4798446"/>
              <a:ext cx="533400" cy="6851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5" name="Rectangle 14">
              <a:extLst>
                <a:ext uri="{FF2B5EF4-FFF2-40B4-BE49-F238E27FC236}">
                  <a16:creationId xmlns:a16="http://schemas.microsoft.com/office/drawing/2014/main" id="{209CD297-E964-1E90-453C-9A8041CF05DE}"/>
                </a:ext>
              </a:extLst>
            </p:cNvPr>
            <p:cNvSpPr/>
            <p:nvPr/>
          </p:nvSpPr>
          <p:spPr>
            <a:xfrm>
              <a:off x="5220926" y="4359209"/>
              <a:ext cx="2514600" cy="762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1600" dirty="0">
                  <a:latin typeface="Arial" panose="020B0604020202020204" pitchFamily="34" charset="0"/>
                  <a:cs typeface="Arial" panose="020B0604020202020204" pitchFamily="34" charset="0"/>
                </a:rPr>
                <a:t>% recoverable on overheads</a:t>
              </a:r>
            </a:p>
          </p:txBody>
        </p:sp>
      </p:grpSp>
      <p:sp>
        <p:nvSpPr>
          <p:cNvPr id="16" name="TextBox 15">
            <a:extLst>
              <a:ext uri="{FF2B5EF4-FFF2-40B4-BE49-F238E27FC236}">
                <a16:creationId xmlns:a16="http://schemas.microsoft.com/office/drawing/2014/main" id="{AF575E32-8194-7382-51B4-722C6E1FF479}"/>
              </a:ext>
            </a:extLst>
          </p:cNvPr>
          <p:cNvSpPr txBox="1"/>
          <p:nvPr/>
        </p:nvSpPr>
        <p:spPr>
          <a:xfrm>
            <a:off x="1551009" y="1639595"/>
            <a:ext cx="12340838" cy="5909310"/>
          </a:xfrm>
          <a:prstGeom prst="rect">
            <a:avLst/>
          </a:prstGeom>
          <a:noFill/>
        </p:spPr>
        <p:txBody>
          <a:bodyPr wrap="square">
            <a:spAutoFit/>
          </a:bodyPr>
          <a:lstStyle/>
          <a:p>
            <a:pPr algn="just"/>
            <a:r>
              <a:rPr lang="en-US" dirty="0">
                <a:latin typeface="Montserrat" panose="00000500000000000000" pitchFamily="2" charset="0"/>
              </a:rPr>
              <a:t>Where </a:t>
            </a:r>
            <a:r>
              <a:rPr lang="en-US" b="1" dirty="0">
                <a:latin typeface="Montserrat" panose="00000500000000000000" pitchFamily="2" charset="0"/>
              </a:rPr>
              <a:t>input tax </a:t>
            </a:r>
            <a:r>
              <a:rPr lang="en-US" dirty="0">
                <a:latin typeface="Montserrat" panose="00000500000000000000" pitchFamily="2" charset="0"/>
              </a:rPr>
              <a:t>is incurred on costs that relate to both </a:t>
            </a:r>
            <a:r>
              <a:rPr lang="en-US" b="1" dirty="0">
                <a:latin typeface="Montserrat" panose="00000500000000000000" pitchFamily="2" charset="0"/>
              </a:rPr>
              <a:t>taxable and exempt activities</a:t>
            </a:r>
            <a:r>
              <a:rPr lang="en-US" dirty="0">
                <a:latin typeface="Montserrat" panose="00000500000000000000" pitchFamily="2" charset="0"/>
              </a:rPr>
              <a:t> (for instance, common overheads), such tax must be </a:t>
            </a:r>
            <a:r>
              <a:rPr lang="en-US" b="1" dirty="0">
                <a:latin typeface="Montserrat" panose="00000500000000000000" pitchFamily="2" charset="0"/>
              </a:rPr>
              <a:t>apportioned</a:t>
            </a:r>
            <a:r>
              <a:rPr lang="en-US" dirty="0">
                <a:latin typeface="Montserrat" panose="00000500000000000000" pitchFamily="2" charset="0"/>
              </a:rPr>
              <a:t>, and only the proportion attributable to taxable supplies may be recovered, based on the following calculation:</a:t>
            </a:r>
          </a:p>
          <a:p>
            <a:pPr algn="just"/>
            <a:endParaRPr lang="en-US" dirty="0">
              <a:latin typeface="Montserrat" panose="00000500000000000000" pitchFamily="2" charset="0"/>
            </a:endParaRPr>
          </a:p>
          <a:p>
            <a:pPr algn="just"/>
            <a:endParaRPr lang="en-US" dirty="0">
              <a:latin typeface="Montserrat" panose="00000500000000000000" pitchFamily="2" charset="0"/>
            </a:endParaRPr>
          </a:p>
          <a:p>
            <a:pPr algn="just"/>
            <a:endParaRPr lang="en-US" dirty="0">
              <a:latin typeface="Montserrat" panose="00000500000000000000" pitchFamily="2" charset="0"/>
            </a:endParaRPr>
          </a:p>
          <a:p>
            <a:pPr algn="just"/>
            <a:endParaRPr lang="en-US" dirty="0">
              <a:latin typeface="Montserrat" panose="00000500000000000000" pitchFamily="2" charset="0"/>
            </a:endParaRPr>
          </a:p>
          <a:p>
            <a:pPr algn="just"/>
            <a:endParaRPr lang="en-US" dirty="0">
              <a:latin typeface="Montserrat" panose="00000500000000000000" pitchFamily="2" charset="0"/>
            </a:endParaRPr>
          </a:p>
          <a:p>
            <a:pPr algn="just"/>
            <a:endParaRPr lang="en-US" dirty="0">
              <a:latin typeface="Montserrat" panose="00000500000000000000" pitchFamily="2" charset="0"/>
            </a:endParaRPr>
          </a:p>
          <a:p>
            <a:pPr algn="just"/>
            <a:endParaRPr lang="en-US" dirty="0">
              <a:latin typeface="Montserrat" panose="00000500000000000000" pitchFamily="2" charset="0"/>
            </a:endParaRPr>
          </a:p>
          <a:p>
            <a:pPr algn="just"/>
            <a:r>
              <a:rPr lang="en-US" dirty="0">
                <a:latin typeface="Montserrat" panose="00000500000000000000" pitchFamily="2" charset="0"/>
              </a:rPr>
              <a:t>A UAE national who constructs a </a:t>
            </a:r>
            <a:r>
              <a:rPr lang="en-US" b="1" dirty="0">
                <a:latin typeface="Montserrat" panose="00000500000000000000" pitchFamily="2" charset="0"/>
              </a:rPr>
              <a:t>new residential property for personal use</a:t>
            </a:r>
            <a:r>
              <a:rPr lang="en-US" dirty="0">
                <a:latin typeface="Montserrat" panose="00000500000000000000" pitchFamily="2" charset="0"/>
              </a:rPr>
              <a:t> may claim a refund of VAT incurred on construction costs, subject to following conditions:</a:t>
            </a:r>
          </a:p>
          <a:p>
            <a:pPr marL="285750" indent="-285750" algn="just">
              <a:buFont typeface="Arial" panose="020B0604020202020204" pitchFamily="34" charset="0"/>
              <a:buChar char="•"/>
            </a:pPr>
            <a:r>
              <a:rPr lang="en-US" dirty="0">
                <a:latin typeface="Montserrat" panose="00000500000000000000" pitchFamily="2" charset="0"/>
              </a:rPr>
              <a:t>the claimant is a </a:t>
            </a:r>
            <a:r>
              <a:rPr lang="en-US" b="1" dirty="0">
                <a:latin typeface="Montserrat" panose="00000500000000000000" pitchFamily="2" charset="0"/>
              </a:rPr>
              <a:t>natural person and UAE national</a:t>
            </a:r>
            <a:r>
              <a:rPr lang="en-US" dirty="0">
                <a:latin typeface="Montserrat" panose="00000500000000000000" pitchFamily="2" charset="0"/>
              </a:rPr>
              <a:t>;</a:t>
            </a:r>
          </a:p>
          <a:p>
            <a:pPr marL="285750" indent="-285750" algn="just">
              <a:buFont typeface="Arial" panose="020B0604020202020204" pitchFamily="34" charset="0"/>
              <a:buChar char="•"/>
            </a:pPr>
            <a:r>
              <a:rPr lang="en-US" dirty="0">
                <a:latin typeface="Montserrat" panose="00000500000000000000" pitchFamily="2" charset="0"/>
              </a:rPr>
              <a:t>the property is a </a:t>
            </a:r>
            <a:r>
              <a:rPr lang="en-US" b="1" dirty="0">
                <a:latin typeface="Montserrat" panose="00000500000000000000" pitchFamily="2" charset="0"/>
              </a:rPr>
              <a:t>newly constructed building</a:t>
            </a:r>
            <a:r>
              <a:rPr lang="en-US" dirty="0">
                <a:latin typeface="Montserrat" panose="00000500000000000000" pitchFamily="2" charset="0"/>
              </a:rPr>
              <a:t> to be used as</a:t>
            </a:r>
            <a:r>
              <a:rPr lang="en-US" b="1" dirty="0">
                <a:latin typeface="Montserrat" panose="00000500000000000000" pitchFamily="2" charset="0"/>
              </a:rPr>
              <a:t> residence</a:t>
            </a:r>
            <a:r>
              <a:rPr lang="en-US" dirty="0">
                <a:latin typeface="Montserrat" panose="00000500000000000000" pitchFamily="2" charset="0"/>
              </a:rPr>
              <a:t> solely by the individual or their family; and</a:t>
            </a:r>
          </a:p>
          <a:p>
            <a:pPr marL="285750" indent="-285750" algn="just">
              <a:buFont typeface="Arial" panose="020B0604020202020204" pitchFamily="34" charset="0"/>
              <a:buChar char="•"/>
            </a:pPr>
            <a:r>
              <a:rPr lang="en-US" dirty="0">
                <a:latin typeface="Montserrat" panose="00000500000000000000" pitchFamily="2" charset="0"/>
              </a:rPr>
              <a:t>the application is submitted </a:t>
            </a:r>
            <a:r>
              <a:rPr lang="en-US" b="1" dirty="0">
                <a:latin typeface="Montserrat" panose="00000500000000000000" pitchFamily="2" charset="0"/>
              </a:rPr>
              <a:t>within six months of completion</a:t>
            </a:r>
            <a:r>
              <a:rPr lang="en-US" dirty="0">
                <a:latin typeface="Montserrat" panose="00000500000000000000" pitchFamily="2" charset="0"/>
              </a:rPr>
              <a:t> (being the earlier of first occupation or official certification).</a:t>
            </a:r>
          </a:p>
          <a:p>
            <a:pPr algn="just"/>
            <a:endParaRPr lang="en-US" dirty="0">
              <a:latin typeface="Montserrat" panose="00000500000000000000" pitchFamily="2" charset="0"/>
            </a:endParaRPr>
          </a:p>
          <a:p>
            <a:pPr algn="just"/>
            <a:r>
              <a:rPr lang="en-US" dirty="0">
                <a:latin typeface="Montserrat" panose="00000500000000000000" pitchFamily="2" charset="0"/>
              </a:rPr>
              <a:t>The refund is limited to VAT incurred on </a:t>
            </a:r>
            <a:r>
              <a:rPr lang="en-US" b="1" dirty="0">
                <a:latin typeface="Montserrat" panose="00000500000000000000" pitchFamily="2" charset="0"/>
              </a:rPr>
              <a:t>construction-related expenses</a:t>
            </a:r>
            <a:r>
              <a:rPr lang="en-US" dirty="0">
                <a:latin typeface="Montserrat" panose="00000500000000000000" pitchFamily="2" charset="0"/>
              </a:rPr>
              <a:t> such as building materials and professional services (e.g., architects and engineers), while VAT on items like </a:t>
            </a:r>
            <a:r>
              <a:rPr lang="en-US" b="1" dirty="0">
                <a:latin typeface="Montserrat" panose="00000500000000000000" pitchFamily="2" charset="0"/>
              </a:rPr>
              <a:t>furniture and appliances is not recoverable</a:t>
            </a:r>
            <a:r>
              <a:rPr lang="en-US" dirty="0">
                <a:latin typeface="Montserrat" panose="00000500000000000000" pitchFamily="2" charset="0"/>
              </a:rPr>
              <a:t>.</a:t>
            </a:r>
          </a:p>
        </p:txBody>
      </p:sp>
      <p:sp>
        <p:nvSpPr>
          <p:cNvPr id="7" name="Slide Number Placeholder 6">
            <a:extLst>
              <a:ext uri="{FF2B5EF4-FFF2-40B4-BE49-F238E27FC236}">
                <a16:creationId xmlns:a16="http://schemas.microsoft.com/office/drawing/2014/main" id="{5B6BE5ED-B094-6B06-53B4-2EC647DDD7BA}"/>
              </a:ext>
            </a:extLst>
          </p:cNvPr>
          <p:cNvSpPr>
            <a:spLocks noGrp="1"/>
          </p:cNvSpPr>
          <p:nvPr>
            <p:ph type="sldNum" sz="quarter" idx="12"/>
          </p:nvPr>
        </p:nvSpPr>
        <p:spPr/>
        <p:txBody>
          <a:bodyPr/>
          <a:lstStyle/>
          <a:p>
            <a:fld id="{9EEF8FA0-0E28-45DA-A438-FD13269BAD6D}" type="slidenum">
              <a:rPr lang="en-US" smtClean="0"/>
              <a:t>66</a:t>
            </a:fld>
            <a:endParaRPr lang="en-US" dirty="0"/>
          </a:p>
        </p:txBody>
      </p:sp>
    </p:spTree>
    <p:extLst>
      <p:ext uri="{BB962C8B-B14F-4D97-AF65-F5344CB8AC3E}">
        <p14:creationId xmlns:p14="http://schemas.microsoft.com/office/powerpoint/2010/main" val="39351919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00BED-806C-32D8-831C-34E5B5AF56E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6A741D31-8890-3201-C804-F73B5DB50C21}"/>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3CA1A00E-63EB-B45F-D504-0CDCCA526778}"/>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3AFC4DA1-49F0-FE01-17CF-3657420C8CA1}"/>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14B5DD71-2176-89FE-879F-E3A8900FFAEB}"/>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Record Keeping Requirements</a:t>
            </a:r>
          </a:p>
        </p:txBody>
      </p:sp>
      <p:pic>
        <p:nvPicPr>
          <p:cNvPr id="5" name="Picture 4">
            <a:extLst>
              <a:ext uri="{FF2B5EF4-FFF2-40B4-BE49-F238E27FC236}">
                <a16:creationId xmlns:a16="http://schemas.microsoft.com/office/drawing/2014/main" id="{AF1DE99F-D34B-CFFD-EFA2-8117B9340B19}"/>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833E1D66-10EC-4CA3-9855-9250BA73DDFD}"/>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6C715E08-FE69-E914-95C4-3306E7032E15}"/>
              </a:ext>
            </a:extLst>
          </p:cNvPr>
          <p:cNvSpPr txBox="1"/>
          <p:nvPr/>
        </p:nvSpPr>
        <p:spPr>
          <a:xfrm>
            <a:off x="1551008" y="2263714"/>
            <a:ext cx="12358423" cy="4708981"/>
          </a:xfrm>
          <a:prstGeom prst="rect">
            <a:avLst/>
          </a:prstGeom>
          <a:noFill/>
        </p:spPr>
        <p:txBody>
          <a:bodyPr wrap="square">
            <a:spAutoFit/>
          </a:bodyPr>
          <a:lstStyle/>
          <a:p>
            <a:pPr algn="just"/>
            <a:r>
              <a:rPr lang="en-US" sz="2000" dirty="0">
                <a:latin typeface="Montserrat" panose="00000500000000000000" pitchFamily="2" charset="0"/>
              </a:rPr>
              <a:t>Any records relating to </a:t>
            </a:r>
            <a:r>
              <a:rPr lang="en-US" sz="2000" b="1" dirty="0">
                <a:latin typeface="Montserrat" panose="00000500000000000000" pitchFamily="2" charset="0"/>
              </a:rPr>
              <a:t>real estate </a:t>
            </a:r>
            <a:r>
              <a:rPr lang="en-US" sz="2000" dirty="0">
                <a:latin typeface="Montserrat" panose="00000500000000000000" pitchFamily="2" charset="0"/>
              </a:rPr>
              <a:t>must be retained for </a:t>
            </a:r>
            <a:r>
              <a:rPr lang="en-US" sz="2000" b="1" dirty="0">
                <a:latin typeface="Montserrat" panose="00000500000000000000" pitchFamily="2" charset="0"/>
              </a:rPr>
              <a:t>15 years </a:t>
            </a:r>
            <a:r>
              <a:rPr lang="en-US" sz="2000" dirty="0">
                <a:latin typeface="Montserrat" panose="00000500000000000000" pitchFamily="2" charset="0"/>
              </a:rPr>
              <a:t>from the end of the Tax Period to which they relate.</a:t>
            </a:r>
          </a:p>
          <a:p>
            <a:pPr algn="just"/>
            <a:endParaRPr lang="en-US" sz="2000" dirty="0">
              <a:latin typeface="Montserrat" panose="00000500000000000000" pitchFamily="2" charset="0"/>
            </a:endParaRPr>
          </a:p>
          <a:p>
            <a:pPr algn="just"/>
            <a:r>
              <a:rPr lang="en-US" sz="2000" dirty="0">
                <a:latin typeface="Montserrat" panose="00000500000000000000" pitchFamily="2" charset="0"/>
              </a:rPr>
              <a:t>In accordance with Article 60(2) of the Decree-Law, a Taxable Person is required to retain records relating to </a:t>
            </a:r>
            <a:r>
              <a:rPr lang="en-US" sz="2000" b="1" dirty="0">
                <a:latin typeface="Montserrat" panose="00000500000000000000" pitchFamily="2" charset="0"/>
              </a:rPr>
              <a:t>Capital Assets </a:t>
            </a:r>
            <a:r>
              <a:rPr lang="en-US" sz="2000" dirty="0">
                <a:latin typeface="Montserrat" panose="00000500000000000000" pitchFamily="2" charset="0"/>
              </a:rPr>
              <a:t>for a period of not less than </a:t>
            </a:r>
            <a:r>
              <a:rPr lang="en-US" sz="2000" b="1" dirty="0">
                <a:latin typeface="Montserrat" panose="00000500000000000000" pitchFamily="2" charset="0"/>
              </a:rPr>
              <a:t>10 years</a:t>
            </a:r>
            <a:r>
              <a:rPr lang="en-US" sz="2000" dirty="0">
                <a:latin typeface="Montserrat" panose="00000500000000000000" pitchFamily="2" charset="0"/>
              </a:rPr>
              <a:t>.</a:t>
            </a:r>
          </a:p>
          <a:p>
            <a:pPr algn="just"/>
            <a:endParaRPr lang="en-US" sz="2000" dirty="0">
              <a:latin typeface="Montserrat" panose="00000500000000000000" pitchFamily="2" charset="0"/>
            </a:endParaRPr>
          </a:p>
          <a:p>
            <a:pPr algn="just"/>
            <a:r>
              <a:rPr lang="en-US" sz="2000" dirty="0">
                <a:latin typeface="Montserrat" panose="00000500000000000000" pitchFamily="2" charset="0"/>
              </a:rPr>
              <a:t>As a general principle, all other statutory records must be maintained for at least </a:t>
            </a:r>
            <a:r>
              <a:rPr lang="en-US" sz="2000" b="1" dirty="0">
                <a:latin typeface="Montserrat" panose="00000500000000000000" pitchFamily="2" charset="0"/>
              </a:rPr>
              <a:t>5 years </a:t>
            </a:r>
            <a:r>
              <a:rPr lang="en-US" sz="2000" dirty="0">
                <a:latin typeface="Montserrat" panose="00000500000000000000" pitchFamily="2" charset="0"/>
              </a:rPr>
              <a:t>from the end of the relevant Tax Period. However, </a:t>
            </a:r>
            <a:r>
              <a:rPr lang="en-US" sz="2000" b="1" dirty="0">
                <a:latin typeface="Montserrat" panose="00000500000000000000" pitchFamily="2" charset="0"/>
              </a:rPr>
              <a:t>before the completion of these 5 years</a:t>
            </a:r>
            <a:r>
              <a:rPr lang="en-US" sz="2000" dirty="0">
                <a:latin typeface="Montserrat" panose="00000500000000000000" pitchFamily="2" charset="0"/>
              </a:rPr>
              <a:t>, the FTA may direct the Taxable Person to preserve such records for an </a:t>
            </a:r>
            <a:r>
              <a:rPr lang="en-US" sz="2000" b="1" dirty="0">
                <a:latin typeface="Montserrat" panose="00000500000000000000" pitchFamily="2" charset="0"/>
              </a:rPr>
              <a:t>additional period not exceeding 4 years </a:t>
            </a:r>
            <a:r>
              <a:rPr lang="en-US" sz="2000" dirty="0">
                <a:latin typeface="Montserrat" panose="00000500000000000000" pitchFamily="2" charset="0"/>
              </a:rPr>
              <a:t>in the following circumstances:</a:t>
            </a:r>
          </a:p>
          <a:p>
            <a:pPr algn="just"/>
            <a:endParaRPr lang="en-US" sz="2000" dirty="0">
              <a:latin typeface="Montserrat" panose="00000500000000000000" pitchFamily="2" charset="0"/>
            </a:endParaRPr>
          </a:p>
          <a:p>
            <a:pPr marL="285750" lvl="0" indent="-285750" algn="just">
              <a:buFont typeface="Arial" panose="020B0604020202020204" pitchFamily="34" charset="0"/>
              <a:buChar char="•"/>
            </a:pPr>
            <a:r>
              <a:rPr lang="en-US" sz="2000" dirty="0">
                <a:latin typeface="Montserrat" panose="00000500000000000000" pitchFamily="2" charset="0"/>
              </a:rPr>
              <a:t>where the Taxable Person’s tax liabilities are under </a:t>
            </a:r>
            <a:r>
              <a:rPr lang="en-US" sz="2000" b="1" dirty="0">
                <a:latin typeface="Montserrat" panose="00000500000000000000" pitchFamily="2" charset="0"/>
              </a:rPr>
              <a:t>dispute</a:t>
            </a:r>
            <a:r>
              <a:rPr lang="en-US" sz="2000" dirty="0">
                <a:latin typeface="Montserrat" panose="00000500000000000000" pitchFamily="2" charset="0"/>
              </a:rPr>
              <a:t> with the FTA;</a:t>
            </a:r>
          </a:p>
          <a:p>
            <a:pPr marL="285750" lvl="0" indent="-285750" algn="just">
              <a:buFont typeface="Arial" panose="020B0604020202020204" pitchFamily="34" charset="0"/>
              <a:buChar char="•"/>
            </a:pPr>
            <a:r>
              <a:rPr lang="en-US" sz="2000" dirty="0">
                <a:latin typeface="Montserrat" panose="00000500000000000000" pitchFamily="2" charset="0"/>
              </a:rPr>
              <a:t>where the Taxable Person is undergoing a </a:t>
            </a:r>
            <a:r>
              <a:rPr lang="en-US" sz="2000" b="1" dirty="0">
                <a:latin typeface="Montserrat" panose="00000500000000000000" pitchFamily="2" charset="0"/>
              </a:rPr>
              <a:t>tax audit</a:t>
            </a:r>
            <a:r>
              <a:rPr lang="en-US" sz="2000" dirty="0">
                <a:latin typeface="Montserrat" panose="00000500000000000000" pitchFamily="2" charset="0"/>
              </a:rPr>
              <a:t>; or</a:t>
            </a:r>
          </a:p>
          <a:p>
            <a:pPr marL="285750" lvl="0" indent="-285750" algn="just">
              <a:buFont typeface="Arial" panose="020B0604020202020204" pitchFamily="34" charset="0"/>
              <a:buChar char="•"/>
            </a:pPr>
            <a:r>
              <a:rPr lang="en-US" sz="2000" dirty="0">
                <a:latin typeface="Montserrat" panose="00000500000000000000" pitchFamily="2" charset="0"/>
              </a:rPr>
              <a:t>where the FTA has issued a </a:t>
            </a:r>
            <a:r>
              <a:rPr lang="en-US" sz="2000" b="1" dirty="0">
                <a:latin typeface="Montserrat" panose="00000500000000000000" pitchFamily="2" charset="0"/>
              </a:rPr>
              <a:t>notice,</a:t>
            </a:r>
            <a:r>
              <a:rPr lang="en-US" sz="2000" dirty="0">
                <a:latin typeface="Montserrat" panose="00000500000000000000" pitchFamily="2" charset="0"/>
              </a:rPr>
              <a:t> before the expiry of the 5 years, indicating its intention to conduct a tax audit.</a:t>
            </a:r>
          </a:p>
        </p:txBody>
      </p:sp>
      <p:sp>
        <p:nvSpPr>
          <p:cNvPr id="7" name="Slide Number Placeholder 6">
            <a:extLst>
              <a:ext uri="{FF2B5EF4-FFF2-40B4-BE49-F238E27FC236}">
                <a16:creationId xmlns:a16="http://schemas.microsoft.com/office/drawing/2014/main" id="{7C3F5BCA-DA31-BCCB-1A17-70F171096753}"/>
              </a:ext>
            </a:extLst>
          </p:cNvPr>
          <p:cNvSpPr>
            <a:spLocks noGrp="1"/>
          </p:cNvSpPr>
          <p:nvPr>
            <p:ph type="sldNum" sz="quarter" idx="12"/>
          </p:nvPr>
        </p:nvSpPr>
        <p:spPr/>
        <p:txBody>
          <a:bodyPr/>
          <a:lstStyle/>
          <a:p>
            <a:fld id="{9EEF8FA0-0E28-45DA-A438-FD13269BAD6D}" type="slidenum">
              <a:rPr lang="en-US" smtClean="0"/>
              <a:t>67</a:t>
            </a:fld>
            <a:endParaRPr lang="en-US" dirty="0"/>
          </a:p>
        </p:txBody>
      </p:sp>
    </p:spTree>
    <p:extLst>
      <p:ext uri="{BB962C8B-B14F-4D97-AF65-F5344CB8AC3E}">
        <p14:creationId xmlns:p14="http://schemas.microsoft.com/office/powerpoint/2010/main" val="33701778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D8546-E2A8-9F11-075A-3AD06BB7B19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1CA87F5-A298-C821-D2EC-0A2E12276524}"/>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72803A61-6053-D69B-3DE5-C170289A1A02}"/>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B13E7705-0849-0928-0A7D-88DE495BD089}"/>
              </a:ext>
            </a:extLst>
          </p:cNvPr>
          <p:cNvSpPr txBox="1">
            <a:spLocks/>
          </p:cNvSpPr>
          <p:nvPr/>
        </p:nvSpPr>
        <p:spPr>
          <a:xfrm>
            <a:off x="2676698" y="3092725"/>
            <a:ext cx="8329352"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Business Visitors</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37010A9F-ECCB-C8C6-6A3E-FEB3020A7AC9}"/>
              </a:ext>
            </a:extLst>
          </p:cNvPr>
          <p:cNvSpPr>
            <a:spLocks noGrp="1"/>
          </p:cNvSpPr>
          <p:nvPr>
            <p:ph type="sldNum" sz="quarter" idx="12"/>
          </p:nvPr>
        </p:nvSpPr>
        <p:spPr/>
        <p:txBody>
          <a:bodyPr/>
          <a:lstStyle/>
          <a:p>
            <a:fld id="{9EEF8FA0-0E28-45DA-A438-FD13269BAD6D}" type="slidenum">
              <a:rPr lang="en-US" smtClean="0"/>
              <a:t>68</a:t>
            </a:fld>
            <a:endParaRPr lang="en-US" dirty="0"/>
          </a:p>
        </p:txBody>
      </p:sp>
    </p:spTree>
    <p:extLst>
      <p:ext uri="{BB962C8B-B14F-4D97-AF65-F5344CB8AC3E}">
        <p14:creationId xmlns:p14="http://schemas.microsoft.com/office/powerpoint/2010/main" val="34651446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7A08-4DF9-5ABA-5494-34A10DCF184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97F5269-0057-99B2-34C0-6DE501621BE4}"/>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84AFDDB1-FF89-98CD-684E-AD1E85384281}"/>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112DE642-A675-793E-471E-74002380B00C}"/>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9CB3B502-46A8-7C45-6F42-104EFC0552B8}"/>
              </a:ext>
            </a:extLst>
          </p:cNvPr>
          <p:cNvSpPr txBox="1">
            <a:spLocks/>
          </p:cNvSpPr>
          <p:nvPr/>
        </p:nvSpPr>
        <p:spPr>
          <a:xfrm>
            <a:off x="1551007" y="456450"/>
            <a:ext cx="9522989"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VAT Refund Scheme for Foreign Businesses</a:t>
            </a:r>
          </a:p>
        </p:txBody>
      </p:sp>
      <p:pic>
        <p:nvPicPr>
          <p:cNvPr id="5" name="Picture 4">
            <a:extLst>
              <a:ext uri="{FF2B5EF4-FFF2-40B4-BE49-F238E27FC236}">
                <a16:creationId xmlns:a16="http://schemas.microsoft.com/office/drawing/2014/main" id="{65513C83-D6BD-CEA3-C357-5510F471881B}"/>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1C6F2B3A-C16F-E5ED-A9A6-D144285D6738}"/>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6">
            <a:extLst>
              <a:ext uri="{FF2B5EF4-FFF2-40B4-BE49-F238E27FC236}">
                <a16:creationId xmlns:a16="http://schemas.microsoft.com/office/drawing/2014/main" id="{56574BF3-A3AB-AC17-21AC-F33C29099D12}"/>
              </a:ext>
            </a:extLst>
          </p:cNvPr>
          <p:cNvSpPr txBox="1"/>
          <p:nvPr/>
        </p:nvSpPr>
        <p:spPr>
          <a:xfrm>
            <a:off x="1630774" y="1573095"/>
            <a:ext cx="12344017" cy="7294305"/>
          </a:xfrm>
          <a:prstGeom prst="rect">
            <a:avLst/>
          </a:prstGeom>
          <a:noFill/>
        </p:spPr>
        <p:txBody>
          <a:bodyPr wrap="square">
            <a:spAutoFit/>
          </a:bodyPr>
          <a:lstStyle/>
          <a:p>
            <a:pPr algn="just"/>
            <a:r>
              <a:rPr lang="en-US" dirty="0">
                <a:latin typeface="Montserrat" panose="00000500000000000000" pitchFamily="2" charset="0"/>
              </a:rPr>
              <a:t>Business Visitors (VAT Refund Scheme for Foreign Businesses) provides a structured mechanism allowing </a:t>
            </a:r>
            <a:r>
              <a:rPr lang="en-US" b="1" dirty="0">
                <a:latin typeface="Montserrat" panose="00000500000000000000" pitchFamily="2" charset="0"/>
              </a:rPr>
              <a:t>non-resident businesses</a:t>
            </a:r>
            <a:r>
              <a:rPr lang="en-US" dirty="0">
                <a:latin typeface="Montserrat" panose="00000500000000000000" pitchFamily="2" charset="0"/>
              </a:rPr>
              <a:t> to </a:t>
            </a:r>
            <a:r>
              <a:rPr lang="en-US" b="1" dirty="0">
                <a:latin typeface="Montserrat" panose="00000500000000000000" pitchFamily="2" charset="0"/>
              </a:rPr>
              <a:t>recover VAT incurred in the UAE</a:t>
            </a:r>
            <a:r>
              <a:rPr lang="en-US" dirty="0">
                <a:latin typeface="Montserrat" panose="00000500000000000000" pitchFamily="2" charset="0"/>
              </a:rPr>
              <a:t>. </a:t>
            </a:r>
          </a:p>
          <a:p>
            <a:pPr algn="just"/>
            <a:r>
              <a:rPr lang="en-US" dirty="0">
                <a:latin typeface="Montserrat" panose="00000500000000000000" pitchFamily="2" charset="0"/>
              </a:rPr>
              <a:t>Foreign businesses are eligible to apply for a refund of VAT under the business VAT refund scheme in the following cases:</a:t>
            </a:r>
          </a:p>
          <a:p>
            <a:pPr marL="285750" indent="-285750" algn="just">
              <a:buFont typeface="Arial" panose="020B0604020202020204" pitchFamily="34" charset="0"/>
              <a:buChar char="•"/>
            </a:pPr>
            <a:r>
              <a:rPr lang="en-US" dirty="0">
                <a:latin typeface="Montserrat" panose="00000500000000000000" pitchFamily="2" charset="0"/>
              </a:rPr>
              <a:t>The foreign business should be </a:t>
            </a:r>
            <a:r>
              <a:rPr lang="en-US" b="1" dirty="0">
                <a:latin typeface="Montserrat" panose="00000500000000000000" pitchFamily="2" charset="0"/>
              </a:rPr>
              <a:t>registered</a:t>
            </a:r>
            <a:r>
              <a:rPr lang="en-US" dirty="0">
                <a:latin typeface="Montserrat" panose="00000500000000000000" pitchFamily="2" charset="0"/>
              </a:rPr>
              <a:t> as an establishment with the relevant authority </a:t>
            </a:r>
            <a:r>
              <a:rPr lang="en-US" b="1" dirty="0">
                <a:latin typeface="Montserrat" panose="00000500000000000000" pitchFamily="2" charset="0"/>
              </a:rPr>
              <a:t>in its jurisdiction.</a:t>
            </a:r>
          </a:p>
          <a:p>
            <a:pPr marL="285750" indent="-285750" algn="just">
              <a:buFont typeface="Arial" panose="020B0604020202020204" pitchFamily="34" charset="0"/>
              <a:buChar char="•"/>
            </a:pPr>
            <a:r>
              <a:rPr lang="en-US" dirty="0">
                <a:latin typeface="Montserrat" panose="00000500000000000000" pitchFamily="2" charset="0"/>
              </a:rPr>
              <a:t>The foreign business should </a:t>
            </a:r>
            <a:r>
              <a:rPr lang="en-US" b="1" dirty="0">
                <a:latin typeface="Montserrat" panose="00000500000000000000" pitchFamily="2" charset="0"/>
              </a:rPr>
              <a:t>not</a:t>
            </a:r>
            <a:r>
              <a:rPr lang="en-US" dirty="0">
                <a:latin typeface="Montserrat" panose="00000500000000000000" pitchFamily="2" charset="0"/>
              </a:rPr>
              <a:t> have a </a:t>
            </a:r>
            <a:r>
              <a:rPr lang="en-US" b="1" dirty="0">
                <a:latin typeface="Montserrat" panose="00000500000000000000" pitchFamily="2" charset="0"/>
              </a:rPr>
              <a:t>place of establishment or fixed establishment </a:t>
            </a:r>
            <a:r>
              <a:rPr lang="en-US" dirty="0">
                <a:latin typeface="Montserrat" panose="00000500000000000000" pitchFamily="2" charset="0"/>
              </a:rPr>
              <a:t>in the UAE or a State which has implemented VAT.</a:t>
            </a:r>
          </a:p>
          <a:p>
            <a:pPr marL="285750" indent="-285750" algn="just">
              <a:buFont typeface="Arial" panose="020B0604020202020204" pitchFamily="34" charset="0"/>
              <a:buChar char="•"/>
            </a:pPr>
            <a:r>
              <a:rPr lang="en-US" dirty="0">
                <a:latin typeface="Montserrat" panose="00000500000000000000" pitchFamily="2" charset="0"/>
              </a:rPr>
              <a:t>The business claiming a refund of VAT under the business VAT refund scheme </a:t>
            </a:r>
            <a:r>
              <a:rPr lang="en-US" b="1" dirty="0">
                <a:latin typeface="Montserrat" panose="00000500000000000000" pitchFamily="2" charset="0"/>
              </a:rPr>
              <a:t>should not be a taxable person </a:t>
            </a:r>
            <a:r>
              <a:rPr lang="en-US" dirty="0">
                <a:latin typeface="Montserrat" panose="00000500000000000000" pitchFamily="2" charset="0"/>
              </a:rPr>
              <a:t>under UAE VAT.</a:t>
            </a:r>
          </a:p>
          <a:p>
            <a:pPr algn="just"/>
            <a:endParaRPr lang="en-US" b="1" dirty="0">
              <a:latin typeface="Montserrat" panose="00000500000000000000" pitchFamily="2" charset="0"/>
            </a:endParaRPr>
          </a:p>
          <a:p>
            <a:pPr marL="285750" indent="-285750" algn="just">
              <a:buFont typeface="Arial" panose="020B0604020202020204" pitchFamily="34" charset="0"/>
              <a:buChar char="•"/>
            </a:pPr>
            <a:endParaRPr lang="en-US" dirty="0">
              <a:latin typeface="Montserrat" panose="00000500000000000000" pitchFamily="2" charset="0"/>
            </a:endParaRPr>
          </a:p>
          <a:p>
            <a:pPr marL="285750" indent="-285750" algn="just">
              <a:buFont typeface="Arial" panose="020B0604020202020204" pitchFamily="34" charset="0"/>
              <a:buChar char="•"/>
            </a:pPr>
            <a:r>
              <a:rPr lang="en-US" dirty="0">
                <a:latin typeface="Montserrat" panose="00000500000000000000" pitchFamily="2" charset="0"/>
              </a:rPr>
              <a:t>If it makes supplies in the UAE, </a:t>
            </a:r>
            <a:r>
              <a:rPr lang="en-US" b="1" dirty="0">
                <a:latin typeface="Montserrat" panose="00000500000000000000" pitchFamily="2" charset="0"/>
              </a:rPr>
              <a:t>unless reverse charge applies </a:t>
            </a:r>
            <a:r>
              <a:rPr lang="en-US" dirty="0">
                <a:latin typeface="Montserrat" panose="00000500000000000000" pitchFamily="2" charset="0"/>
              </a:rPr>
              <a:t>and the UAE recipient pays VAT.</a:t>
            </a:r>
          </a:p>
          <a:p>
            <a:pPr marL="285750" indent="-285750" algn="just">
              <a:buFont typeface="Arial" panose="020B0604020202020204" pitchFamily="34" charset="0"/>
              <a:buChar char="•"/>
            </a:pPr>
            <a:r>
              <a:rPr lang="en-US" dirty="0">
                <a:latin typeface="Montserrat" panose="00000500000000000000" pitchFamily="2" charset="0"/>
              </a:rPr>
              <a:t>If VAT relates to expenses that are </a:t>
            </a:r>
            <a:r>
              <a:rPr lang="en-US" b="1" dirty="0">
                <a:latin typeface="Montserrat" panose="00000500000000000000" pitchFamily="2" charset="0"/>
              </a:rPr>
              <a:t>non-recoverable</a:t>
            </a:r>
            <a:r>
              <a:rPr lang="en-US" dirty="0">
                <a:latin typeface="Montserrat" panose="00000500000000000000" pitchFamily="2" charset="0"/>
              </a:rPr>
              <a:t> under UAE law</a:t>
            </a:r>
          </a:p>
          <a:p>
            <a:pPr marL="285750" indent="-285750" algn="just">
              <a:buFont typeface="Arial" panose="020B0604020202020204" pitchFamily="34" charset="0"/>
              <a:buChar char="•"/>
            </a:pPr>
            <a:r>
              <a:rPr lang="en-US" dirty="0">
                <a:latin typeface="Montserrat" panose="00000500000000000000" pitchFamily="2" charset="0"/>
              </a:rPr>
              <a:t>If the foreign country </a:t>
            </a:r>
            <a:r>
              <a:rPr lang="en-US" b="1" dirty="0">
                <a:latin typeface="Montserrat" panose="00000500000000000000" pitchFamily="2" charset="0"/>
              </a:rPr>
              <a:t>does not offer similar VAT refunds to UAE businesses</a:t>
            </a:r>
          </a:p>
          <a:p>
            <a:pPr marL="285750" indent="-285750" algn="just">
              <a:buFont typeface="Arial" panose="020B0604020202020204" pitchFamily="34" charset="0"/>
              <a:buChar char="•"/>
            </a:pPr>
            <a:r>
              <a:rPr lang="en-US" dirty="0">
                <a:latin typeface="Montserrat" panose="00000500000000000000" pitchFamily="2" charset="0"/>
              </a:rPr>
              <a:t>Tour operators cannot claim a VAT refund for their </a:t>
            </a:r>
            <a:r>
              <a:rPr lang="en-US" b="1" dirty="0">
                <a:latin typeface="Montserrat" panose="00000500000000000000" pitchFamily="2" charset="0"/>
              </a:rPr>
              <a:t>tour activities </a:t>
            </a:r>
            <a:r>
              <a:rPr lang="en-US" dirty="0">
                <a:latin typeface="Montserrat" panose="00000500000000000000" pitchFamily="2" charset="0"/>
              </a:rPr>
              <a:t>in the UAE</a:t>
            </a:r>
          </a:p>
          <a:p>
            <a:endParaRPr lang="en-US" b="1" dirty="0">
              <a:latin typeface="Montserrat" panose="00000500000000000000" pitchFamily="2" charset="0"/>
            </a:endParaRPr>
          </a:p>
          <a:p>
            <a:endParaRPr lang="en-US" b="1" dirty="0">
              <a:latin typeface="Montserrat" panose="00000500000000000000" pitchFamily="2" charset="0"/>
            </a:endParaRPr>
          </a:p>
          <a:p>
            <a:pPr marL="285750" indent="-285750">
              <a:buFont typeface="Arial" panose="020B0604020202020204" pitchFamily="34" charset="0"/>
              <a:buChar char="•"/>
            </a:pPr>
            <a:r>
              <a:rPr lang="en-US" b="1" dirty="0">
                <a:latin typeface="Montserrat" panose="00000500000000000000" pitchFamily="2" charset="0"/>
              </a:rPr>
              <a:t>Claim period:</a:t>
            </a:r>
            <a:r>
              <a:rPr lang="en-US" dirty="0">
                <a:latin typeface="Montserrat" panose="00000500000000000000" pitchFamily="2" charset="0"/>
              </a:rPr>
              <a:t> 12 calendar months </a:t>
            </a:r>
          </a:p>
          <a:p>
            <a:pPr marL="285750" indent="-285750">
              <a:buFont typeface="Arial" panose="020B0604020202020204" pitchFamily="34" charset="0"/>
              <a:buChar char="•"/>
            </a:pPr>
            <a:r>
              <a:rPr lang="en-US" b="1" dirty="0">
                <a:latin typeface="Montserrat" panose="00000500000000000000" pitchFamily="2" charset="0"/>
              </a:rPr>
              <a:t>Minimum claim amount:</a:t>
            </a:r>
            <a:r>
              <a:rPr lang="en-US" dirty="0">
                <a:latin typeface="Montserrat" panose="00000500000000000000" pitchFamily="2" charset="0"/>
              </a:rPr>
              <a:t> AED 2,000</a:t>
            </a:r>
          </a:p>
          <a:p>
            <a:pPr algn="just"/>
            <a:r>
              <a:rPr lang="en-US" b="1" dirty="0">
                <a:latin typeface="Montserrat" panose="00000500000000000000" pitchFamily="2" charset="0"/>
              </a:rPr>
              <a:t>Exception:</a:t>
            </a:r>
          </a:p>
          <a:p>
            <a:pPr algn="just"/>
            <a:r>
              <a:rPr lang="en-US" dirty="0">
                <a:latin typeface="Montserrat" panose="00000500000000000000" pitchFamily="2" charset="0"/>
              </a:rPr>
              <a:t>Businesses from GCC countries that are </a:t>
            </a:r>
            <a:r>
              <a:rPr lang="en-US" b="1" dirty="0">
                <a:latin typeface="Montserrat" panose="00000500000000000000" pitchFamily="2" charset="0"/>
              </a:rPr>
              <a:t>not yet implementing VAT</a:t>
            </a:r>
            <a:r>
              <a:rPr lang="en-US" dirty="0">
                <a:latin typeface="Montserrat" panose="00000500000000000000" pitchFamily="2" charset="0"/>
              </a:rPr>
              <a:t> can still </a:t>
            </a:r>
            <a:r>
              <a:rPr lang="en-US" b="1" dirty="0">
                <a:latin typeface="Montserrat" panose="00000500000000000000" pitchFamily="2" charset="0"/>
              </a:rPr>
              <a:t>claim refunds</a:t>
            </a:r>
            <a:r>
              <a:rPr lang="en-US" dirty="0">
                <a:latin typeface="Montserrat" panose="00000500000000000000" pitchFamily="2" charset="0"/>
              </a:rPr>
              <a:t>, even if reciprocity condition is not met.</a:t>
            </a:r>
          </a:p>
          <a:p>
            <a:pPr algn="just"/>
            <a:endParaRPr lang="en-US" dirty="0">
              <a:latin typeface="Montserrat" panose="00000500000000000000" pitchFamily="2" charset="0"/>
            </a:endParaRPr>
          </a:p>
          <a:p>
            <a:pPr algn="just"/>
            <a:endParaRPr lang="en-US" dirty="0">
              <a:latin typeface="Montserrat" panose="00000500000000000000" pitchFamily="2" charset="0"/>
            </a:endParaRPr>
          </a:p>
        </p:txBody>
      </p:sp>
      <p:grpSp>
        <p:nvGrpSpPr>
          <p:cNvPr id="10" name="Group 9">
            <a:extLst>
              <a:ext uri="{FF2B5EF4-FFF2-40B4-BE49-F238E27FC236}">
                <a16:creationId xmlns:a16="http://schemas.microsoft.com/office/drawing/2014/main" id="{1B5C89B0-2CC7-4ADF-C762-D2E8AAAE86DB}"/>
              </a:ext>
            </a:extLst>
          </p:cNvPr>
          <p:cNvGrpSpPr/>
          <p:nvPr/>
        </p:nvGrpSpPr>
        <p:grpSpPr>
          <a:xfrm>
            <a:off x="1630774" y="4470743"/>
            <a:ext cx="12344017" cy="3581838"/>
            <a:chOff x="-1897470" y="634567"/>
            <a:chExt cx="13355156" cy="3581838"/>
          </a:xfrm>
        </p:grpSpPr>
        <p:grpSp>
          <p:nvGrpSpPr>
            <p:cNvPr id="12" name="Group 11">
              <a:extLst>
                <a:ext uri="{FF2B5EF4-FFF2-40B4-BE49-F238E27FC236}">
                  <a16:creationId xmlns:a16="http://schemas.microsoft.com/office/drawing/2014/main" id="{EF359D63-57C2-299D-3DC3-657E4CFBC859}"/>
                </a:ext>
              </a:extLst>
            </p:cNvPr>
            <p:cNvGrpSpPr/>
            <p:nvPr/>
          </p:nvGrpSpPr>
          <p:grpSpPr>
            <a:xfrm>
              <a:off x="-1897470" y="634567"/>
              <a:ext cx="13355155" cy="1917425"/>
              <a:chOff x="-1780631" y="634567"/>
              <a:chExt cx="13355155" cy="1917425"/>
            </a:xfrm>
          </p:grpSpPr>
          <p:grpSp>
            <p:nvGrpSpPr>
              <p:cNvPr id="14" name="Group 13">
                <a:extLst>
                  <a:ext uri="{FF2B5EF4-FFF2-40B4-BE49-F238E27FC236}">
                    <a16:creationId xmlns:a16="http://schemas.microsoft.com/office/drawing/2014/main" id="{7AF76808-7D0C-FAA9-629F-3155E8604884}"/>
                  </a:ext>
                </a:extLst>
              </p:cNvPr>
              <p:cNvGrpSpPr/>
              <p:nvPr/>
            </p:nvGrpSpPr>
            <p:grpSpPr>
              <a:xfrm>
                <a:off x="-1780631" y="634567"/>
                <a:ext cx="13355155" cy="319841"/>
                <a:chOff x="-1780631" y="634567"/>
                <a:chExt cx="13355155" cy="319841"/>
              </a:xfrm>
            </p:grpSpPr>
            <p:sp>
              <p:nvSpPr>
                <p:cNvPr id="18" name="object 6">
                  <a:extLst>
                    <a:ext uri="{FF2B5EF4-FFF2-40B4-BE49-F238E27FC236}">
                      <a16:creationId xmlns:a16="http://schemas.microsoft.com/office/drawing/2014/main" id="{C87C75D7-7880-1B47-59EE-508B34884E22}"/>
                    </a:ext>
                  </a:extLst>
                </p:cNvPr>
                <p:cNvSpPr txBox="1"/>
                <p:nvPr/>
              </p:nvSpPr>
              <p:spPr>
                <a:xfrm>
                  <a:off x="-1780631" y="666509"/>
                  <a:ext cx="3957206" cy="287899"/>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1600" b="1" dirty="0">
                      <a:solidFill>
                        <a:schemeClr val="bg1"/>
                      </a:solidFill>
                      <a:latin typeface="Montserrat" pitchFamily="2" charset="0"/>
                      <a:cs typeface="Verdana"/>
                    </a:rPr>
                    <a:t>When is a refund NOT allowed?</a:t>
                  </a:r>
                  <a:endParaRPr sz="1600" b="1" dirty="0">
                    <a:solidFill>
                      <a:schemeClr val="bg1"/>
                    </a:solidFill>
                    <a:latin typeface="Montserrat" pitchFamily="2" charset="0"/>
                    <a:cs typeface="Verdana"/>
                  </a:endParaRPr>
                </a:p>
              </p:txBody>
            </p:sp>
            <p:sp>
              <p:nvSpPr>
                <p:cNvPr id="19" name="object 7">
                  <a:extLst>
                    <a:ext uri="{FF2B5EF4-FFF2-40B4-BE49-F238E27FC236}">
                      <a16:creationId xmlns:a16="http://schemas.microsoft.com/office/drawing/2014/main" id="{BB251A34-FADC-8E7B-AC7E-0694EC286800}"/>
                    </a:ext>
                  </a:extLst>
                </p:cNvPr>
                <p:cNvSpPr/>
                <p:nvPr/>
              </p:nvSpPr>
              <p:spPr>
                <a:xfrm flipV="1">
                  <a:off x="-790031" y="634567"/>
                  <a:ext cx="12364555" cy="287899"/>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grpSp>
            <p:nvGrpSpPr>
              <p:cNvPr id="15" name="Group 14">
                <a:extLst>
                  <a:ext uri="{FF2B5EF4-FFF2-40B4-BE49-F238E27FC236}">
                    <a16:creationId xmlns:a16="http://schemas.microsoft.com/office/drawing/2014/main" id="{856722A5-6BB8-A559-8D80-87C3C31F7409}"/>
                  </a:ext>
                </a:extLst>
              </p:cNvPr>
              <p:cNvGrpSpPr/>
              <p:nvPr/>
            </p:nvGrpSpPr>
            <p:grpSpPr>
              <a:xfrm>
                <a:off x="-1780631" y="2263451"/>
                <a:ext cx="13334330" cy="288541"/>
                <a:chOff x="-1780631" y="2263451"/>
                <a:chExt cx="13334330" cy="288541"/>
              </a:xfrm>
            </p:grpSpPr>
            <p:sp>
              <p:nvSpPr>
                <p:cNvPr id="16" name="object 8">
                  <a:extLst>
                    <a:ext uri="{FF2B5EF4-FFF2-40B4-BE49-F238E27FC236}">
                      <a16:creationId xmlns:a16="http://schemas.microsoft.com/office/drawing/2014/main" id="{9CBCC6E2-144F-8EA9-1F4C-6BBF27990E4D}"/>
                    </a:ext>
                  </a:extLst>
                </p:cNvPr>
                <p:cNvSpPr txBox="1"/>
                <p:nvPr/>
              </p:nvSpPr>
              <p:spPr>
                <a:xfrm>
                  <a:off x="-1780631" y="2263451"/>
                  <a:ext cx="2473254" cy="288541"/>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1600" b="1" dirty="0">
                      <a:solidFill>
                        <a:schemeClr val="bg1"/>
                      </a:solidFill>
                      <a:latin typeface="Montserrat" pitchFamily="2" charset="0"/>
                      <a:cs typeface="Verdana"/>
                    </a:rPr>
                    <a:t>Claim Conditions</a:t>
                  </a:r>
                </a:p>
              </p:txBody>
            </p:sp>
            <p:sp>
              <p:nvSpPr>
                <p:cNvPr id="17" name="object 9">
                  <a:extLst>
                    <a:ext uri="{FF2B5EF4-FFF2-40B4-BE49-F238E27FC236}">
                      <a16:creationId xmlns:a16="http://schemas.microsoft.com/office/drawing/2014/main" id="{ECB179AC-3222-39A3-D812-DC26ABF7CC1F}"/>
                    </a:ext>
                  </a:extLst>
                </p:cNvPr>
                <p:cNvSpPr/>
                <p:nvPr/>
              </p:nvSpPr>
              <p:spPr>
                <a:xfrm flipV="1">
                  <a:off x="-810856" y="2334606"/>
                  <a:ext cx="12364555" cy="197490"/>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dirty="0"/>
                </a:p>
              </p:txBody>
            </p:sp>
          </p:grpSp>
        </p:grpSp>
        <p:sp>
          <p:nvSpPr>
            <p:cNvPr id="13" name="object 10">
              <a:extLst>
                <a:ext uri="{FF2B5EF4-FFF2-40B4-BE49-F238E27FC236}">
                  <a16:creationId xmlns:a16="http://schemas.microsoft.com/office/drawing/2014/main" id="{47A670BB-F467-6DEA-4125-0BE2E7B50273}"/>
                </a:ext>
              </a:extLst>
            </p:cNvPr>
            <p:cNvSpPr txBox="1"/>
            <p:nvPr/>
          </p:nvSpPr>
          <p:spPr>
            <a:xfrm>
              <a:off x="1295400" y="4018915"/>
              <a:ext cx="10162286" cy="197490"/>
            </a:xfrm>
            <a:prstGeom prst="rect">
              <a:avLst/>
            </a:prstGeom>
          </p:spPr>
          <p:txBody>
            <a:bodyPr vert="horz" wrap="square" lIns="0" tIns="12700" rIns="0" bIns="0" rtlCol="0">
              <a:spAutoFit/>
            </a:bodyPr>
            <a:lstStyle/>
            <a:p>
              <a:pPr marL="12700">
                <a:spcBef>
                  <a:spcPts val="100"/>
                </a:spcBef>
              </a:pPr>
              <a:endParaRPr lang="en-GB" sz="1200" spc="-5" dirty="0">
                <a:latin typeface="Montserrat" pitchFamily="2" charset="0"/>
                <a:cs typeface="Verdana"/>
              </a:endParaRPr>
            </a:p>
          </p:txBody>
        </p:sp>
      </p:grpSp>
      <p:sp>
        <p:nvSpPr>
          <p:cNvPr id="9" name="Slide Number Placeholder 8">
            <a:extLst>
              <a:ext uri="{FF2B5EF4-FFF2-40B4-BE49-F238E27FC236}">
                <a16:creationId xmlns:a16="http://schemas.microsoft.com/office/drawing/2014/main" id="{20071381-CF05-BE99-3288-4F6FB38D1E89}"/>
              </a:ext>
            </a:extLst>
          </p:cNvPr>
          <p:cNvSpPr>
            <a:spLocks noGrp="1"/>
          </p:cNvSpPr>
          <p:nvPr>
            <p:ph type="sldNum" sz="quarter" idx="12"/>
          </p:nvPr>
        </p:nvSpPr>
        <p:spPr/>
        <p:txBody>
          <a:bodyPr/>
          <a:lstStyle/>
          <a:p>
            <a:fld id="{9EEF8FA0-0E28-45DA-A438-FD13269BAD6D}" type="slidenum">
              <a:rPr lang="en-US" smtClean="0"/>
              <a:t>69</a:t>
            </a:fld>
            <a:endParaRPr lang="en-US" dirty="0"/>
          </a:p>
        </p:txBody>
      </p:sp>
    </p:spTree>
    <p:extLst>
      <p:ext uri="{BB962C8B-B14F-4D97-AF65-F5344CB8AC3E}">
        <p14:creationId xmlns:p14="http://schemas.microsoft.com/office/powerpoint/2010/main" val="1784204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B4B62-027F-1E5F-79E7-8329882CE50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0E3DC14-2747-51F1-0AAB-79316C6BCE1D}"/>
              </a:ext>
            </a:extLst>
          </p:cNvPr>
          <p:cNvSpPr/>
          <p:nvPr/>
        </p:nvSpPr>
        <p:spPr>
          <a:xfrm>
            <a:off x="0" y="0"/>
            <a:ext cx="1040564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Rectangle 2">
            <a:extLst>
              <a:ext uri="{FF2B5EF4-FFF2-40B4-BE49-F238E27FC236}">
                <a16:creationId xmlns:a16="http://schemas.microsoft.com/office/drawing/2014/main" id="{7D149531-EAE8-9F98-2EDD-389577F243A0}"/>
              </a:ext>
            </a:extLst>
          </p:cNvPr>
          <p:cNvSpPr/>
          <p:nvPr/>
        </p:nvSpPr>
        <p:spPr>
          <a:xfrm>
            <a:off x="10625557" y="802"/>
            <a:ext cx="41669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2">
            <a:extLst>
              <a:ext uri="{FF2B5EF4-FFF2-40B4-BE49-F238E27FC236}">
                <a16:creationId xmlns:a16="http://schemas.microsoft.com/office/drawing/2014/main" id="{437A7CC8-CCBD-1FF5-F913-5941E6194A3E}"/>
              </a:ext>
            </a:extLst>
          </p:cNvPr>
          <p:cNvSpPr txBox="1">
            <a:spLocks/>
          </p:cNvSpPr>
          <p:nvPr/>
        </p:nvSpPr>
        <p:spPr>
          <a:xfrm>
            <a:off x="315884" y="456450"/>
            <a:ext cx="9996516"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chemeClr val="bg1"/>
                </a:solidFill>
                <a:latin typeface="Montserrat" pitchFamily="2" charset="0"/>
              </a:rPr>
              <a:t>Zero-Rated Supplies </a:t>
            </a:r>
            <a:endParaRPr lang="en-IN" sz="3200" b="1" dirty="0">
              <a:solidFill>
                <a:schemeClr val="bg1"/>
              </a:solidFill>
              <a:latin typeface="Montserrat" pitchFamily="2" charset="0"/>
            </a:endParaRPr>
          </a:p>
        </p:txBody>
      </p:sp>
      <p:pic>
        <p:nvPicPr>
          <p:cNvPr id="5" name="Picture 4">
            <a:extLst>
              <a:ext uri="{FF2B5EF4-FFF2-40B4-BE49-F238E27FC236}">
                <a16:creationId xmlns:a16="http://schemas.microsoft.com/office/drawing/2014/main" id="{7E879A42-6C2A-2DDC-E6C1-B6C9706ED203}"/>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7" name="TextBox 6">
            <a:extLst>
              <a:ext uri="{FF2B5EF4-FFF2-40B4-BE49-F238E27FC236}">
                <a16:creationId xmlns:a16="http://schemas.microsoft.com/office/drawing/2014/main" id="{D2089A52-D47A-69DB-A039-A064F9EDD846}"/>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10" name="Diagram 9">
            <a:extLst>
              <a:ext uri="{FF2B5EF4-FFF2-40B4-BE49-F238E27FC236}">
                <a16:creationId xmlns:a16="http://schemas.microsoft.com/office/drawing/2014/main" id="{D38873E0-0D98-25D3-A20C-AB36D99C255D}"/>
              </a:ext>
            </a:extLst>
          </p:cNvPr>
          <p:cNvGraphicFramePr/>
          <p:nvPr>
            <p:extLst>
              <p:ext uri="{D42A27DB-BD31-4B8C-83A1-F6EECF244321}">
                <p14:modId xmlns:p14="http://schemas.microsoft.com/office/powerpoint/2010/main" val="4015112534"/>
              </p:ext>
            </p:extLst>
          </p:nvPr>
        </p:nvGraphicFramePr>
        <p:xfrm>
          <a:off x="714895" y="1531916"/>
          <a:ext cx="12119955" cy="7045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6E76B4A8-B587-DA88-1D8A-7C561B3D0192}"/>
              </a:ext>
            </a:extLst>
          </p:cNvPr>
          <p:cNvSpPr>
            <a:spLocks noGrp="1"/>
          </p:cNvSpPr>
          <p:nvPr>
            <p:ph type="sldNum" sz="quarter" idx="12"/>
          </p:nvPr>
        </p:nvSpPr>
        <p:spPr/>
        <p:txBody>
          <a:bodyPr/>
          <a:lstStyle/>
          <a:p>
            <a:fld id="{9EEF8FA0-0E28-45DA-A438-FD13269BAD6D}" type="slidenum">
              <a:rPr lang="en-US" smtClean="0"/>
              <a:t>7</a:t>
            </a:fld>
            <a:endParaRPr lang="en-US" dirty="0"/>
          </a:p>
        </p:txBody>
      </p:sp>
    </p:spTree>
    <p:extLst>
      <p:ext uri="{BB962C8B-B14F-4D97-AF65-F5344CB8AC3E}">
        <p14:creationId xmlns:p14="http://schemas.microsoft.com/office/powerpoint/2010/main" val="4107867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18E81-D1BE-575A-E951-0AB85039B452}"/>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E7D0AC7-88F1-98B0-FB27-8B54C1BF9EE1}"/>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27D56765-E0FF-43C3-5872-CA805E4411A0}"/>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E80FAEB2-4F0B-5047-3CFB-013AEE175592}"/>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6C738496-C25D-E257-9590-14A582BCBB3F}"/>
              </a:ext>
            </a:extLst>
          </p:cNvPr>
          <p:cNvSpPr txBox="1">
            <a:spLocks/>
          </p:cNvSpPr>
          <p:nvPr/>
        </p:nvSpPr>
        <p:spPr>
          <a:xfrm>
            <a:off x="1551007" y="456450"/>
            <a:ext cx="9632807"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VAT Refund Scheme for Foreign Businesses</a:t>
            </a:r>
          </a:p>
        </p:txBody>
      </p:sp>
      <p:pic>
        <p:nvPicPr>
          <p:cNvPr id="5" name="Picture 4">
            <a:extLst>
              <a:ext uri="{FF2B5EF4-FFF2-40B4-BE49-F238E27FC236}">
                <a16:creationId xmlns:a16="http://schemas.microsoft.com/office/drawing/2014/main" id="{0EE30F28-F8FC-F4E6-789E-E933BD9F31A2}"/>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7EADB90C-4034-DB11-9671-CE9307B9FF54}"/>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7" name="Diagram 6">
            <a:extLst>
              <a:ext uri="{FF2B5EF4-FFF2-40B4-BE49-F238E27FC236}">
                <a16:creationId xmlns:a16="http://schemas.microsoft.com/office/drawing/2014/main" id="{3D431AA6-3CBA-660E-275F-7960BC363311}"/>
              </a:ext>
            </a:extLst>
          </p:cNvPr>
          <p:cNvGraphicFramePr/>
          <p:nvPr>
            <p:extLst>
              <p:ext uri="{D42A27DB-BD31-4B8C-83A1-F6EECF244321}">
                <p14:modId xmlns:p14="http://schemas.microsoft.com/office/powerpoint/2010/main" val="2946747954"/>
              </p:ext>
            </p:extLst>
          </p:nvPr>
        </p:nvGraphicFramePr>
        <p:xfrm>
          <a:off x="1551008" y="1808870"/>
          <a:ext cx="12323255" cy="6236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lide Number Placeholder 8">
            <a:extLst>
              <a:ext uri="{FF2B5EF4-FFF2-40B4-BE49-F238E27FC236}">
                <a16:creationId xmlns:a16="http://schemas.microsoft.com/office/drawing/2014/main" id="{BA3183A8-90C2-E4BF-C346-588A6BF73B92}"/>
              </a:ext>
            </a:extLst>
          </p:cNvPr>
          <p:cNvSpPr>
            <a:spLocks noGrp="1"/>
          </p:cNvSpPr>
          <p:nvPr>
            <p:ph type="sldNum" sz="quarter" idx="12"/>
          </p:nvPr>
        </p:nvSpPr>
        <p:spPr/>
        <p:txBody>
          <a:bodyPr/>
          <a:lstStyle/>
          <a:p>
            <a:fld id="{9EEF8FA0-0E28-45DA-A438-FD13269BAD6D}" type="slidenum">
              <a:rPr lang="en-US" smtClean="0"/>
              <a:t>70</a:t>
            </a:fld>
            <a:endParaRPr lang="en-US" dirty="0"/>
          </a:p>
        </p:txBody>
      </p:sp>
    </p:spTree>
    <p:extLst>
      <p:ext uri="{BB962C8B-B14F-4D97-AF65-F5344CB8AC3E}">
        <p14:creationId xmlns:p14="http://schemas.microsoft.com/office/powerpoint/2010/main" val="6784491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7D877-BF7C-DB5B-7501-34C5A45CF0D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3ACF48F-0A61-A596-0AD6-B65D4F5873AA}"/>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521FCC52-3D79-DEF5-0E2D-82F4D6B8DA89}"/>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8CE6AA31-7F9C-2CBC-906C-05FEDA8A742F}"/>
              </a:ext>
            </a:extLst>
          </p:cNvPr>
          <p:cNvSpPr txBox="1">
            <a:spLocks/>
          </p:cNvSpPr>
          <p:nvPr/>
        </p:nvSpPr>
        <p:spPr>
          <a:xfrm>
            <a:off x="2676698" y="3092725"/>
            <a:ext cx="8329352"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dirty="0">
                <a:latin typeface="Montserrat" pitchFamily="2" charset="0"/>
              </a:rPr>
              <a:t>Tourist Visitors</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1A3E7DF1-8F4F-D9CF-AC0C-34AB5AEB33DD}"/>
              </a:ext>
            </a:extLst>
          </p:cNvPr>
          <p:cNvSpPr>
            <a:spLocks noGrp="1"/>
          </p:cNvSpPr>
          <p:nvPr>
            <p:ph type="sldNum" sz="quarter" idx="12"/>
          </p:nvPr>
        </p:nvSpPr>
        <p:spPr/>
        <p:txBody>
          <a:bodyPr/>
          <a:lstStyle/>
          <a:p>
            <a:fld id="{9EEF8FA0-0E28-45DA-A438-FD13269BAD6D}" type="slidenum">
              <a:rPr lang="en-US" smtClean="0"/>
              <a:t>71</a:t>
            </a:fld>
            <a:endParaRPr lang="en-US" dirty="0"/>
          </a:p>
        </p:txBody>
      </p:sp>
    </p:spTree>
    <p:extLst>
      <p:ext uri="{BB962C8B-B14F-4D97-AF65-F5344CB8AC3E}">
        <p14:creationId xmlns:p14="http://schemas.microsoft.com/office/powerpoint/2010/main" val="3681227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E632B-FAAC-57FC-EC75-BF1BB1CD2EF9}"/>
              </a:ext>
            </a:extLst>
          </p:cNvPr>
          <p:cNvSpPr/>
          <p:nvPr/>
        </p:nvSpPr>
        <p:spPr>
          <a:xfrm>
            <a:off x="0" y="0"/>
            <a:ext cx="1040564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B55663EA-DC23-270A-D533-B2E2C1461169}"/>
              </a:ext>
            </a:extLst>
          </p:cNvPr>
          <p:cNvSpPr/>
          <p:nvPr/>
        </p:nvSpPr>
        <p:spPr>
          <a:xfrm>
            <a:off x="10625557" y="802"/>
            <a:ext cx="41669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2">
            <a:extLst>
              <a:ext uri="{FF2B5EF4-FFF2-40B4-BE49-F238E27FC236}">
                <a16:creationId xmlns:a16="http://schemas.microsoft.com/office/drawing/2014/main" id="{2E89229D-0F14-E251-B206-C4F9C795F093}"/>
              </a:ext>
            </a:extLst>
          </p:cNvPr>
          <p:cNvSpPr txBox="1">
            <a:spLocks/>
          </p:cNvSpPr>
          <p:nvPr/>
        </p:nvSpPr>
        <p:spPr>
          <a:xfrm>
            <a:off x="491452" y="456450"/>
            <a:ext cx="9820948"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chemeClr val="bg1"/>
                </a:solidFill>
                <a:latin typeface="Montserrat" pitchFamily="2" charset="0"/>
              </a:rPr>
              <a:t>VAT Refund Scheme for Tourists</a:t>
            </a:r>
          </a:p>
        </p:txBody>
      </p:sp>
      <p:pic>
        <p:nvPicPr>
          <p:cNvPr id="5" name="Picture 4">
            <a:extLst>
              <a:ext uri="{FF2B5EF4-FFF2-40B4-BE49-F238E27FC236}">
                <a16:creationId xmlns:a16="http://schemas.microsoft.com/office/drawing/2014/main" id="{F99B9119-79C1-59D7-C8FC-E01A05F83D6A}"/>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7" name="TextBox 6">
            <a:extLst>
              <a:ext uri="{FF2B5EF4-FFF2-40B4-BE49-F238E27FC236}">
                <a16:creationId xmlns:a16="http://schemas.microsoft.com/office/drawing/2014/main" id="{608657FD-1F2C-DC22-9CC1-75E81CB653C0}"/>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pSp>
        <p:nvGrpSpPr>
          <p:cNvPr id="12" name="Group 11">
            <a:extLst>
              <a:ext uri="{FF2B5EF4-FFF2-40B4-BE49-F238E27FC236}">
                <a16:creationId xmlns:a16="http://schemas.microsoft.com/office/drawing/2014/main" id="{52BB543D-376F-A04D-ECD4-0F5FC4C6496A}"/>
              </a:ext>
            </a:extLst>
          </p:cNvPr>
          <p:cNvGrpSpPr/>
          <p:nvPr/>
        </p:nvGrpSpPr>
        <p:grpSpPr>
          <a:xfrm>
            <a:off x="505625" y="2270908"/>
            <a:ext cx="13242551" cy="287899"/>
            <a:chOff x="1010003" y="1037005"/>
            <a:chExt cx="9209149" cy="287899"/>
          </a:xfrm>
        </p:grpSpPr>
        <p:sp>
          <p:nvSpPr>
            <p:cNvPr id="16" name="object 6">
              <a:extLst>
                <a:ext uri="{FF2B5EF4-FFF2-40B4-BE49-F238E27FC236}">
                  <a16:creationId xmlns:a16="http://schemas.microsoft.com/office/drawing/2014/main" id="{22A5801C-5950-5F8B-5CB7-474A7E9ADDAB}"/>
                </a:ext>
              </a:extLst>
            </p:cNvPr>
            <p:cNvSpPr txBox="1"/>
            <p:nvPr/>
          </p:nvSpPr>
          <p:spPr>
            <a:xfrm>
              <a:off x="1010003" y="1037005"/>
              <a:ext cx="2245360" cy="287899"/>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1600" b="1" dirty="0">
                  <a:solidFill>
                    <a:schemeClr val="bg1"/>
                  </a:solidFill>
                  <a:latin typeface="Montserrat" pitchFamily="2" charset="0"/>
                  <a:cs typeface="Verdana"/>
                </a:rPr>
                <a:t>Eligibility Conditions:</a:t>
              </a:r>
              <a:endParaRPr sz="1600" b="1" dirty="0">
                <a:solidFill>
                  <a:schemeClr val="bg1"/>
                </a:solidFill>
                <a:latin typeface="Montserrat" pitchFamily="2" charset="0"/>
                <a:cs typeface="Verdana"/>
              </a:endParaRPr>
            </a:p>
          </p:txBody>
        </p:sp>
        <p:sp>
          <p:nvSpPr>
            <p:cNvPr id="17" name="object 7">
              <a:extLst>
                <a:ext uri="{FF2B5EF4-FFF2-40B4-BE49-F238E27FC236}">
                  <a16:creationId xmlns:a16="http://schemas.microsoft.com/office/drawing/2014/main" id="{43DA8659-4B16-E895-4D0D-6478A3E9161F}"/>
                </a:ext>
              </a:extLst>
            </p:cNvPr>
            <p:cNvSpPr/>
            <p:nvPr/>
          </p:nvSpPr>
          <p:spPr>
            <a:xfrm>
              <a:off x="2202912" y="1320130"/>
              <a:ext cx="8016240"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grpSp>
        <p:nvGrpSpPr>
          <p:cNvPr id="13" name="Group 12">
            <a:extLst>
              <a:ext uri="{FF2B5EF4-FFF2-40B4-BE49-F238E27FC236}">
                <a16:creationId xmlns:a16="http://schemas.microsoft.com/office/drawing/2014/main" id="{5E3C3AAB-2A87-6392-E149-D9888C624D94}"/>
              </a:ext>
            </a:extLst>
          </p:cNvPr>
          <p:cNvGrpSpPr/>
          <p:nvPr/>
        </p:nvGrpSpPr>
        <p:grpSpPr>
          <a:xfrm>
            <a:off x="467089" y="3864201"/>
            <a:ext cx="13259093" cy="288541"/>
            <a:chOff x="998499" y="3039572"/>
            <a:chExt cx="9220653" cy="288541"/>
          </a:xfrm>
        </p:grpSpPr>
        <p:sp>
          <p:nvSpPr>
            <p:cNvPr id="14" name="object 8">
              <a:extLst>
                <a:ext uri="{FF2B5EF4-FFF2-40B4-BE49-F238E27FC236}">
                  <a16:creationId xmlns:a16="http://schemas.microsoft.com/office/drawing/2014/main" id="{2D7B22AA-4ABA-3418-897A-3DE6C7BF723C}"/>
                </a:ext>
              </a:extLst>
            </p:cNvPr>
            <p:cNvSpPr txBox="1"/>
            <p:nvPr/>
          </p:nvSpPr>
          <p:spPr>
            <a:xfrm>
              <a:off x="998499" y="3039572"/>
              <a:ext cx="3447702" cy="288541"/>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1600" b="1" dirty="0">
                  <a:solidFill>
                    <a:schemeClr val="bg1"/>
                  </a:solidFill>
                  <a:latin typeface="Montserrat" pitchFamily="2" charset="0"/>
                  <a:cs typeface="Verdana"/>
                </a:rPr>
                <a:t>Refund Mechanism (Operational Flow)</a:t>
              </a:r>
            </a:p>
          </p:txBody>
        </p:sp>
        <p:sp>
          <p:nvSpPr>
            <p:cNvPr id="15" name="object 9">
              <a:extLst>
                <a:ext uri="{FF2B5EF4-FFF2-40B4-BE49-F238E27FC236}">
                  <a16:creationId xmlns:a16="http://schemas.microsoft.com/office/drawing/2014/main" id="{458F6688-4350-CF47-B323-77BFE1640CCB}"/>
                </a:ext>
              </a:extLst>
            </p:cNvPr>
            <p:cNvSpPr/>
            <p:nvPr/>
          </p:nvSpPr>
          <p:spPr>
            <a:xfrm>
              <a:off x="1959072" y="3328113"/>
              <a:ext cx="8260080" cy="0"/>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dirty="0"/>
            </a:p>
          </p:txBody>
        </p:sp>
      </p:grpSp>
      <p:sp>
        <p:nvSpPr>
          <p:cNvPr id="18" name="object 5">
            <a:extLst>
              <a:ext uri="{FF2B5EF4-FFF2-40B4-BE49-F238E27FC236}">
                <a16:creationId xmlns:a16="http://schemas.microsoft.com/office/drawing/2014/main" id="{29B2167A-3974-968A-5DE0-C8FAA329F526}"/>
              </a:ext>
            </a:extLst>
          </p:cNvPr>
          <p:cNvSpPr txBox="1"/>
          <p:nvPr/>
        </p:nvSpPr>
        <p:spPr>
          <a:xfrm>
            <a:off x="1159978" y="3179443"/>
            <a:ext cx="12193589" cy="198130"/>
          </a:xfrm>
          <a:prstGeom prst="rect">
            <a:avLst/>
          </a:prstGeom>
        </p:spPr>
        <p:txBody>
          <a:bodyPr vert="horz" wrap="square" lIns="0" tIns="13335" rIns="0" bIns="0" rtlCol="0">
            <a:spAutoFit/>
          </a:bodyPr>
          <a:lstStyle/>
          <a:p>
            <a:pPr marL="12700">
              <a:spcBef>
                <a:spcPts val="105"/>
              </a:spcBef>
            </a:pPr>
            <a:endParaRPr lang="en-IN" sz="1200" dirty="0">
              <a:effectLst/>
              <a:latin typeface="Montserrat" panose="02000505000000020004" pitchFamily="2" charset="0"/>
              <a:ea typeface="Calibri" panose="020F0502020204030204" pitchFamily="34" charset="0"/>
            </a:endParaRPr>
          </a:p>
        </p:txBody>
      </p:sp>
      <p:sp>
        <p:nvSpPr>
          <p:cNvPr id="10" name="TextBox 9">
            <a:extLst>
              <a:ext uri="{FF2B5EF4-FFF2-40B4-BE49-F238E27FC236}">
                <a16:creationId xmlns:a16="http://schemas.microsoft.com/office/drawing/2014/main" id="{3B056E02-C32A-3429-90C8-1B8E3AA86705}"/>
              </a:ext>
            </a:extLst>
          </p:cNvPr>
          <p:cNvSpPr txBox="1"/>
          <p:nvPr/>
        </p:nvSpPr>
        <p:spPr>
          <a:xfrm>
            <a:off x="491451" y="1768622"/>
            <a:ext cx="13312471" cy="338554"/>
          </a:xfrm>
          <a:prstGeom prst="rect">
            <a:avLst/>
          </a:prstGeom>
          <a:noFill/>
        </p:spPr>
        <p:txBody>
          <a:bodyPr wrap="square">
            <a:spAutoFit/>
          </a:bodyPr>
          <a:lstStyle/>
          <a:p>
            <a:pPr algn="just"/>
            <a:r>
              <a:rPr lang="en-US" sz="1600" b="1" dirty="0">
                <a:latin typeface="Montserrat" panose="00000500000000000000" pitchFamily="2" charset="0"/>
              </a:rPr>
              <a:t>Definition: </a:t>
            </a:r>
            <a:r>
              <a:rPr lang="en-US" sz="1600" dirty="0">
                <a:latin typeface="Montserrat" panose="00000500000000000000" pitchFamily="2" charset="0"/>
              </a:rPr>
              <a:t>A natural person not resident in the UAE or GCC implementing states. Excludes crew members on flights or ships</a:t>
            </a:r>
            <a:endParaRPr lang="en-US" sz="1600" b="1" dirty="0">
              <a:latin typeface="Montserrat" panose="00000500000000000000" pitchFamily="2" charset="0"/>
            </a:endParaRPr>
          </a:p>
        </p:txBody>
      </p:sp>
      <p:sp>
        <p:nvSpPr>
          <p:cNvPr id="21" name="TextBox 20">
            <a:extLst>
              <a:ext uri="{FF2B5EF4-FFF2-40B4-BE49-F238E27FC236}">
                <a16:creationId xmlns:a16="http://schemas.microsoft.com/office/drawing/2014/main" id="{8E480038-594F-7BB1-3DB9-85EEFBE4A94D}"/>
              </a:ext>
            </a:extLst>
          </p:cNvPr>
          <p:cNvSpPr txBox="1"/>
          <p:nvPr/>
        </p:nvSpPr>
        <p:spPr>
          <a:xfrm>
            <a:off x="386125" y="4237617"/>
            <a:ext cx="13335096" cy="1477328"/>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Montserrat" panose="00000500000000000000" pitchFamily="2" charset="0"/>
              </a:rPr>
              <a:t>Retailer issues </a:t>
            </a:r>
            <a:r>
              <a:rPr lang="en-US" b="1" dirty="0">
                <a:latin typeface="Montserrat" panose="00000500000000000000" pitchFamily="2" charset="0"/>
              </a:rPr>
              <a:t>tax invoice + refund documentation</a:t>
            </a:r>
            <a:r>
              <a:rPr lang="en-US" dirty="0">
                <a:latin typeface="Montserrat" panose="00000500000000000000" pitchFamily="2" charset="0"/>
              </a:rPr>
              <a:t> </a:t>
            </a:r>
          </a:p>
          <a:p>
            <a:pPr marL="285750" indent="-285750" algn="just">
              <a:buFont typeface="Arial" panose="020B0604020202020204" pitchFamily="34" charset="0"/>
              <a:buChar char="•"/>
            </a:pPr>
            <a:r>
              <a:rPr lang="en-US" dirty="0">
                <a:latin typeface="Montserrat" panose="00000500000000000000" pitchFamily="2" charset="0"/>
              </a:rPr>
              <a:t>The tourist applies for a refund through an </a:t>
            </a:r>
            <a:r>
              <a:rPr lang="en-US" b="1" dirty="0">
                <a:latin typeface="Montserrat" panose="00000500000000000000" pitchFamily="2" charset="0"/>
              </a:rPr>
              <a:t>authorized Operator</a:t>
            </a:r>
            <a:r>
              <a:rPr lang="en-US" dirty="0">
                <a:latin typeface="Montserrat" panose="00000500000000000000" pitchFamily="2" charset="0"/>
              </a:rPr>
              <a:t> </a:t>
            </a:r>
          </a:p>
          <a:p>
            <a:pPr marL="285750" indent="-285750" algn="just">
              <a:buFont typeface="Arial" panose="020B0604020202020204" pitchFamily="34" charset="0"/>
              <a:buChar char="•"/>
            </a:pPr>
            <a:r>
              <a:rPr lang="en-US" dirty="0">
                <a:latin typeface="Montserrat" panose="00000500000000000000" pitchFamily="2" charset="0"/>
              </a:rPr>
              <a:t>Refund granted after </a:t>
            </a:r>
            <a:r>
              <a:rPr lang="en-US" b="1" dirty="0">
                <a:latin typeface="Montserrat" panose="00000500000000000000" pitchFamily="2" charset="0"/>
              </a:rPr>
              <a:t>verification of export and documentation</a:t>
            </a:r>
            <a:r>
              <a:rPr lang="en-US" dirty="0">
                <a:latin typeface="Montserrat" panose="00000500000000000000" pitchFamily="2" charset="0"/>
              </a:rPr>
              <a:t> </a:t>
            </a:r>
          </a:p>
          <a:p>
            <a:pPr marL="285750" indent="-285750" algn="just">
              <a:buFont typeface="Arial" panose="020B0604020202020204" pitchFamily="34" charset="0"/>
              <a:buChar char="•"/>
            </a:pPr>
            <a:r>
              <a:rPr lang="en-US" dirty="0">
                <a:latin typeface="Montserrat" panose="00000500000000000000" pitchFamily="2" charset="0"/>
              </a:rPr>
              <a:t>Operator may charge a </a:t>
            </a:r>
            <a:r>
              <a:rPr lang="en-US" b="1" dirty="0">
                <a:latin typeface="Montserrat" panose="00000500000000000000" pitchFamily="2" charset="0"/>
              </a:rPr>
              <a:t>service fee (as approved by Cabinet)</a:t>
            </a:r>
            <a:r>
              <a:rPr lang="en-US" dirty="0">
                <a:latin typeface="Montserrat" panose="00000500000000000000" pitchFamily="2" charset="0"/>
              </a:rPr>
              <a:t> from the amount to be refunded</a:t>
            </a:r>
          </a:p>
          <a:p>
            <a:pPr marL="285750" indent="-285750" algn="just">
              <a:buFont typeface="Arial" panose="020B0604020202020204" pitchFamily="34" charset="0"/>
              <a:buChar char="•"/>
            </a:pPr>
            <a:r>
              <a:rPr lang="en-US" dirty="0">
                <a:latin typeface="Montserrat" panose="00000500000000000000" pitchFamily="2" charset="0"/>
              </a:rPr>
              <a:t>Retailer adjusts refunded VAT as a </a:t>
            </a:r>
            <a:r>
              <a:rPr lang="en-US" b="1" dirty="0">
                <a:latin typeface="Montserrat" panose="00000500000000000000" pitchFamily="2" charset="0"/>
              </a:rPr>
              <a:t>reduction in output tax</a:t>
            </a:r>
            <a:r>
              <a:rPr lang="en-US" dirty="0">
                <a:latin typeface="Montserrat" panose="00000500000000000000" pitchFamily="2" charset="0"/>
              </a:rPr>
              <a:t> </a:t>
            </a:r>
          </a:p>
        </p:txBody>
      </p:sp>
      <p:sp>
        <p:nvSpPr>
          <p:cNvPr id="23" name="TextBox 22">
            <a:extLst>
              <a:ext uri="{FF2B5EF4-FFF2-40B4-BE49-F238E27FC236}">
                <a16:creationId xmlns:a16="http://schemas.microsoft.com/office/drawing/2014/main" id="{649E39A4-47AE-8572-5146-BD4A93380CF1}"/>
              </a:ext>
            </a:extLst>
          </p:cNvPr>
          <p:cNvSpPr txBox="1"/>
          <p:nvPr/>
        </p:nvSpPr>
        <p:spPr>
          <a:xfrm>
            <a:off x="467089" y="2650365"/>
            <a:ext cx="13259091" cy="1200329"/>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Montserrat" panose="00000500000000000000" pitchFamily="2" charset="0"/>
              </a:rPr>
              <a:t>Goods must be supplied to an </a:t>
            </a:r>
            <a:r>
              <a:rPr lang="en-US" b="1" dirty="0">
                <a:latin typeface="Montserrat" panose="00000500000000000000" pitchFamily="2" charset="0"/>
              </a:rPr>
              <a:t>overseas tourist present in the UAE at purchase</a:t>
            </a:r>
            <a:r>
              <a:rPr lang="en-US" dirty="0">
                <a:latin typeface="Montserrat" panose="00000500000000000000" pitchFamily="2" charset="0"/>
              </a:rPr>
              <a:t> </a:t>
            </a:r>
          </a:p>
          <a:p>
            <a:pPr marL="285750" indent="-285750" algn="just">
              <a:buFont typeface="Arial" panose="020B0604020202020204" pitchFamily="34" charset="0"/>
              <a:buChar char="•"/>
            </a:pPr>
            <a:r>
              <a:rPr lang="en-US" b="1" dirty="0">
                <a:latin typeface="Montserrat" panose="00000500000000000000" pitchFamily="2" charset="0"/>
              </a:rPr>
              <a:t>Tourists</a:t>
            </a:r>
            <a:r>
              <a:rPr lang="en-US" dirty="0">
                <a:latin typeface="Montserrat" panose="00000500000000000000" pitchFamily="2" charset="0"/>
              </a:rPr>
              <a:t> must intend to </a:t>
            </a:r>
            <a:r>
              <a:rPr lang="en-US" b="1" dirty="0">
                <a:latin typeface="Montserrat" panose="00000500000000000000" pitchFamily="2" charset="0"/>
              </a:rPr>
              <a:t>leave the UAE within 90 days</a:t>
            </a:r>
            <a:r>
              <a:rPr lang="en-US" dirty="0">
                <a:latin typeface="Montserrat" panose="00000500000000000000" pitchFamily="2" charset="0"/>
              </a:rPr>
              <a:t> with the goods </a:t>
            </a:r>
          </a:p>
          <a:p>
            <a:pPr marL="285750" indent="-285750" algn="just">
              <a:buFont typeface="Arial" panose="020B0604020202020204" pitchFamily="34" charset="0"/>
              <a:buChar char="•"/>
            </a:pPr>
            <a:r>
              <a:rPr lang="en-US" dirty="0">
                <a:latin typeface="Montserrat" panose="00000500000000000000" pitchFamily="2" charset="0"/>
              </a:rPr>
              <a:t>Goods must be </a:t>
            </a:r>
            <a:r>
              <a:rPr lang="en-US" b="1" dirty="0">
                <a:latin typeface="Montserrat" panose="00000500000000000000" pitchFamily="2" charset="0"/>
              </a:rPr>
              <a:t>exported outside GCC implementing states within 90 days</a:t>
            </a:r>
            <a:r>
              <a:rPr lang="en-US" dirty="0">
                <a:latin typeface="Montserrat" panose="00000500000000000000" pitchFamily="2" charset="0"/>
              </a:rPr>
              <a:t> </a:t>
            </a:r>
          </a:p>
          <a:p>
            <a:pPr marL="285750" indent="-285750" algn="just">
              <a:buFont typeface="Arial" panose="020B0604020202020204" pitchFamily="34" charset="0"/>
              <a:buChar char="•"/>
            </a:pPr>
            <a:r>
              <a:rPr lang="en-US" dirty="0">
                <a:latin typeface="Montserrat" panose="00000500000000000000" pitchFamily="2" charset="0"/>
              </a:rPr>
              <a:t>Purchase must be from a </a:t>
            </a:r>
            <a:r>
              <a:rPr lang="en-US" b="1" dirty="0">
                <a:latin typeface="Montserrat" panose="00000500000000000000" pitchFamily="2" charset="0"/>
              </a:rPr>
              <a:t>participating retailer </a:t>
            </a:r>
            <a:r>
              <a:rPr lang="en-US" dirty="0">
                <a:latin typeface="Montserrat" panose="00000500000000000000" pitchFamily="2" charset="0"/>
              </a:rPr>
              <a:t>under the scheme </a:t>
            </a:r>
          </a:p>
        </p:txBody>
      </p:sp>
      <p:sp>
        <p:nvSpPr>
          <p:cNvPr id="26" name="TextBox 25">
            <a:extLst>
              <a:ext uri="{FF2B5EF4-FFF2-40B4-BE49-F238E27FC236}">
                <a16:creationId xmlns:a16="http://schemas.microsoft.com/office/drawing/2014/main" id="{3D48F887-FB54-8B4A-DA92-B222ADEFF9B8}"/>
              </a:ext>
            </a:extLst>
          </p:cNvPr>
          <p:cNvSpPr txBox="1"/>
          <p:nvPr/>
        </p:nvSpPr>
        <p:spPr>
          <a:xfrm>
            <a:off x="470378" y="6007784"/>
            <a:ext cx="13256726" cy="923330"/>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Montserrat" panose="00000500000000000000" pitchFamily="2" charset="0"/>
              </a:rPr>
              <a:t>Refund is subject to a minimum purchase of AED 250 per retailer and a cash refund cap of AED 35,000 per tourist per 24 hours</a:t>
            </a:r>
          </a:p>
          <a:p>
            <a:pPr marL="285750" indent="-285750" algn="just">
              <a:buFont typeface="Arial" panose="020B0604020202020204" pitchFamily="34" charset="0"/>
              <a:buChar char="•"/>
            </a:pPr>
            <a:r>
              <a:rPr lang="en-US" dirty="0">
                <a:latin typeface="Montserrat" panose="00000500000000000000" pitchFamily="2" charset="0"/>
              </a:rPr>
              <a:t>Goods must not be on the FTA exclusion list and are subject to customs validation and inspection</a:t>
            </a:r>
          </a:p>
        </p:txBody>
      </p:sp>
      <p:grpSp>
        <p:nvGrpSpPr>
          <p:cNvPr id="11" name="Group 10">
            <a:extLst>
              <a:ext uri="{FF2B5EF4-FFF2-40B4-BE49-F238E27FC236}">
                <a16:creationId xmlns:a16="http://schemas.microsoft.com/office/drawing/2014/main" id="{16422904-60E5-BA9B-E281-BAF51F1390DB}"/>
              </a:ext>
            </a:extLst>
          </p:cNvPr>
          <p:cNvGrpSpPr/>
          <p:nvPr/>
        </p:nvGrpSpPr>
        <p:grpSpPr>
          <a:xfrm>
            <a:off x="467087" y="6966150"/>
            <a:ext cx="13259093" cy="296172"/>
            <a:chOff x="3078" y="6830695"/>
            <a:chExt cx="13440054" cy="192081"/>
          </a:xfrm>
        </p:grpSpPr>
        <p:sp>
          <p:nvSpPr>
            <p:cNvPr id="28" name="object 8">
              <a:extLst>
                <a:ext uri="{FF2B5EF4-FFF2-40B4-BE49-F238E27FC236}">
                  <a16:creationId xmlns:a16="http://schemas.microsoft.com/office/drawing/2014/main" id="{D4C74FE6-501B-4BBC-5ECF-8F38B68708F6}"/>
                </a:ext>
              </a:extLst>
            </p:cNvPr>
            <p:cNvSpPr txBox="1"/>
            <p:nvPr/>
          </p:nvSpPr>
          <p:spPr>
            <a:xfrm>
              <a:off x="3078" y="6830695"/>
              <a:ext cx="5552961" cy="189768"/>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1600" b="1" dirty="0">
                  <a:solidFill>
                    <a:schemeClr val="bg1"/>
                  </a:solidFill>
                  <a:latin typeface="Montserrat" pitchFamily="2" charset="0"/>
                  <a:cs typeface="Verdana"/>
                </a:rPr>
                <a:t>The following goods are  not  eligible for refund:</a:t>
              </a:r>
            </a:p>
          </p:txBody>
        </p:sp>
        <p:sp>
          <p:nvSpPr>
            <p:cNvPr id="29" name="object 9">
              <a:extLst>
                <a:ext uri="{FF2B5EF4-FFF2-40B4-BE49-F238E27FC236}">
                  <a16:creationId xmlns:a16="http://schemas.microsoft.com/office/drawing/2014/main" id="{C78C5777-4B5F-7805-0884-3BD008E5E47C}"/>
                </a:ext>
              </a:extLst>
            </p:cNvPr>
            <p:cNvSpPr/>
            <p:nvPr/>
          </p:nvSpPr>
          <p:spPr>
            <a:xfrm flipV="1">
              <a:off x="1367614" y="6928299"/>
              <a:ext cx="12075518" cy="94477"/>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dirty="0"/>
            </a:p>
          </p:txBody>
        </p:sp>
      </p:grpSp>
      <p:sp>
        <p:nvSpPr>
          <p:cNvPr id="31" name="TextBox 30">
            <a:extLst>
              <a:ext uri="{FF2B5EF4-FFF2-40B4-BE49-F238E27FC236}">
                <a16:creationId xmlns:a16="http://schemas.microsoft.com/office/drawing/2014/main" id="{E47A1776-292E-3726-1A8B-886B05DE5249}"/>
              </a:ext>
            </a:extLst>
          </p:cNvPr>
          <p:cNvSpPr txBox="1"/>
          <p:nvPr/>
        </p:nvSpPr>
        <p:spPr>
          <a:xfrm>
            <a:off x="390286" y="7328829"/>
            <a:ext cx="13413636" cy="923330"/>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Montserrat" panose="00000500000000000000" pitchFamily="2" charset="0"/>
              </a:rPr>
              <a:t>Goods not carried by the tourist at the time of departure</a:t>
            </a:r>
          </a:p>
          <a:p>
            <a:pPr marL="285750" indent="-285750" algn="just">
              <a:buFont typeface="Arial" panose="020B0604020202020204" pitchFamily="34" charset="0"/>
              <a:buChar char="•"/>
            </a:pPr>
            <a:r>
              <a:rPr lang="en-US" dirty="0">
                <a:latin typeface="Montserrat" panose="00000500000000000000" pitchFamily="2" charset="0"/>
              </a:rPr>
              <a:t>Goods consumed (fully or partially) within the UAE or GCC implementing states</a:t>
            </a:r>
          </a:p>
          <a:p>
            <a:pPr marL="285750" indent="-285750" algn="just">
              <a:buFont typeface="Arial" panose="020B0604020202020204" pitchFamily="34" charset="0"/>
              <a:buChar char="•"/>
            </a:pPr>
            <a:r>
              <a:rPr lang="en-US" dirty="0">
                <a:latin typeface="Montserrat" panose="00000500000000000000" pitchFamily="2" charset="0"/>
              </a:rPr>
              <a:t>Motor vehicles, boats, and aircraft</a:t>
            </a:r>
          </a:p>
        </p:txBody>
      </p:sp>
      <p:grpSp>
        <p:nvGrpSpPr>
          <p:cNvPr id="6" name="Group 5">
            <a:extLst>
              <a:ext uri="{FF2B5EF4-FFF2-40B4-BE49-F238E27FC236}">
                <a16:creationId xmlns:a16="http://schemas.microsoft.com/office/drawing/2014/main" id="{38C64255-388D-8A09-4CA3-5C83C83264B3}"/>
              </a:ext>
            </a:extLst>
          </p:cNvPr>
          <p:cNvGrpSpPr/>
          <p:nvPr/>
        </p:nvGrpSpPr>
        <p:grpSpPr>
          <a:xfrm>
            <a:off x="505625" y="5702201"/>
            <a:ext cx="13359517" cy="292607"/>
            <a:chOff x="-2455" y="5994124"/>
            <a:chExt cx="12041358" cy="204511"/>
          </a:xfrm>
        </p:grpSpPr>
        <p:sp>
          <p:nvSpPr>
            <p:cNvPr id="24" name="object 6">
              <a:extLst>
                <a:ext uri="{FF2B5EF4-FFF2-40B4-BE49-F238E27FC236}">
                  <a16:creationId xmlns:a16="http://schemas.microsoft.com/office/drawing/2014/main" id="{FDAF9934-6DBC-8C7E-F1D0-049FC3201455}"/>
                </a:ext>
              </a:extLst>
            </p:cNvPr>
            <p:cNvSpPr txBox="1"/>
            <p:nvPr/>
          </p:nvSpPr>
          <p:spPr>
            <a:xfrm>
              <a:off x="-2455" y="5994124"/>
              <a:ext cx="3452482" cy="204511"/>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1600" b="1" dirty="0">
                  <a:solidFill>
                    <a:schemeClr val="bg1"/>
                  </a:solidFill>
                  <a:latin typeface="Montserrat" pitchFamily="2" charset="0"/>
                  <a:cs typeface="Verdana"/>
                </a:rPr>
                <a:t>Key Restrictions &amp; Exclusions:</a:t>
              </a:r>
              <a:endParaRPr sz="1600" b="1" dirty="0">
                <a:solidFill>
                  <a:schemeClr val="bg1"/>
                </a:solidFill>
                <a:latin typeface="Montserrat" pitchFamily="2" charset="0"/>
                <a:cs typeface="Verdana"/>
              </a:endParaRPr>
            </a:p>
          </p:txBody>
        </p:sp>
        <p:sp>
          <p:nvSpPr>
            <p:cNvPr id="8" name="object 7">
              <a:extLst>
                <a:ext uri="{FF2B5EF4-FFF2-40B4-BE49-F238E27FC236}">
                  <a16:creationId xmlns:a16="http://schemas.microsoft.com/office/drawing/2014/main" id="{4BCF3962-648F-373E-4A40-2E333EF57B8A}"/>
                </a:ext>
              </a:extLst>
            </p:cNvPr>
            <p:cNvSpPr/>
            <p:nvPr/>
          </p:nvSpPr>
          <p:spPr>
            <a:xfrm>
              <a:off x="1723786" y="6198635"/>
              <a:ext cx="10315117"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dirty="0"/>
            </a:p>
          </p:txBody>
        </p:sp>
      </p:grpSp>
      <p:sp>
        <p:nvSpPr>
          <p:cNvPr id="9" name="Slide Number Placeholder 8">
            <a:extLst>
              <a:ext uri="{FF2B5EF4-FFF2-40B4-BE49-F238E27FC236}">
                <a16:creationId xmlns:a16="http://schemas.microsoft.com/office/drawing/2014/main" id="{87213164-0B3F-F096-6272-ECB44D3A179E}"/>
              </a:ext>
            </a:extLst>
          </p:cNvPr>
          <p:cNvSpPr>
            <a:spLocks noGrp="1"/>
          </p:cNvSpPr>
          <p:nvPr>
            <p:ph type="sldNum" sz="quarter" idx="12"/>
          </p:nvPr>
        </p:nvSpPr>
        <p:spPr/>
        <p:txBody>
          <a:bodyPr/>
          <a:lstStyle/>
          <a:p>
            <a:fld id="{9EEF8FA0-0E28-45DA-A438-FD13269BAD6D}" type="slidenum">
              <a:rPr lang="en-US" smtClean="0"/>
              <a:t>72</a:t>
            </a:fld>
            <a:endParaRPr lang="en-US" dirty="0"/>
          </a:p>
        </p:txBody>
      </p:sp>
    </p:spTree>
    <p:extLst>
      <p:ext uri="{BB962C8B-B14F-4D97-AF65-F5344CB8AC3E}">
        <p14:creationId xmlns:p14="http://schemas.microsoft.com/office/powerpoint/2010/main" val="21780366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7D043-2AF8-9340-1C63-F915469BB79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E54A9CB-C724-CF78-49F9-D3271AAB6283}"/>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CF93CA97-AB0A-BF4D-A378-82B8CE335023}"/>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A6A8DABF-1859-1093-C3DF-9442BA3B75BD}"/>
              </a:ext>
            </a:extLst>
          </p:cNvPr>
          <p:cNvSpPr txBox="1">
            <a:spLocks/>
          </p:cNvSpPr>
          <p:nvPr/>
        </p:nvSpPr>
        <p:spPr>
          <a:xfrm>
            <a:off x="2676698" y="3092725"/>
            <a:ext cx="8329352"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E-Invoicing</a:t>
            </a:r>
          </a:p>
        </p:txBody>
      </p:sp>
      <p:sp>
        <p:nvSpPr>
          <p:cNvPr id="2" name="Slide Number Placeholder 1">
            <a:extLst>
              <a:ext uri="{FF2B5EF4-FFF2-40B4-BE49-F238E27FC236}">
                <a16:creationId xmlns:a16="http://schemas.microsoft.com/office/drawing/2014/main" id="{95B4F67D-6CC6-E6D1-2B73-E2B84C3E4E30}"/>
              </a:ext>
            </a:extLst>
          </p:cNvPr>
          <p:cNvSpPr>
            <a:spLocks noGrp="1"/>
          </p:cNvSpPr>
          <p:nvPr>
            <p:ph type="sldNum" sz="quarter" idx="12"/>
          </p:nvPr>
        </p:nvSpPr>
        <p:spPr/>
        <p:txBody>
          <a:bodyPr/>
          <a:lstStyle/>
          <a:p>
            <a:fld id="{9EEF8FA0-0E28-45DA-A438-FD13269BAD6D}" type="slidenum">
              <a:rPr lang="en-US" smtClean="0"/>
              <a:t>73</a:t>
            </a:fld>
            <a:endParaRPr lang="en-US" dirty="0"/>
          </a:p>
        </p:txBody>
      </p:sp>
    </p:spTree>
    <p:extLst>
      <p:ext uri="{BB962C8B-B14F-4D97-AF65-F5344CB8AC3E}">
        <p14:creationId xmlns:p14="http://schemas.microsoft.com/office/powerpoint/2010/main" val="5812606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46EB3-E2AE-5598-37C6-46193F7AA7E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FE63EC3-80FF-702D-87AD-F49118F2A73D}"/>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86280274-16E2-437D-1197-92DA06F133B4}"/>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7888F9FD-FEF2-676D-ED8B-78DB3D05BE94}"/>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9367641E-5F79-D404-9E1F-E22476E57DA0}"/>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E-Invoicing</a:t>
            </a:r>
          </a:p>
        </p:txBody>
      </p:sp>
      <p:pic>
        <p:nvPicPr>
          <p:cNvPr id="5" name="Picture 4">
            <a:extLst>
              <a:ext uri="{FF2B5EF4-FFF2-40B4-BE49-F238E27FC236}">
                <a16:creationId xmlns:a16="http://schemas.microsoft.com/office/drawing/2014/main" id="{6B17F435-4BD6-B4AF-D8B0-E89AF952AD5C}"/>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6034D9B3-C29A-5A7D-D166-D2337C9471B8}"/>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16">
            <a:extLst>
              <a:ext uri="{FF2B5EF4-FFF2-40B4-BE49-F238E27FC236}">
                <a16:creationId xmlns:a16="http://schemas.microsoft.com/office/drawing/2014/main" id="{33995A86-28BE-FEB4-5FC7-E664497073F3}"/>
              </a:ext>
            </a:extLst>
          </p:cNvPr>
          <p:cNvSpPr txBox="1"/>
          <p:nvPr/>
        </p:nvSpPr>
        <p:spPr>
          <a:xfrm>
            <a:off x="1719146" y="1772814"/>
            <a:ext cx="11929121" cy="5387108"/>
          </a:xfrm>
          <a:prstGeom prst="rect">
            <a:avLst/>
          </a:prstGeom>
          <a:solidFill>
            <a:srgbClr val="000000">
              <a:alpha val="0"/>
            </a:srgbClr>
          </a:solidFill>
        </p:spPr>
        <p:txBody>
          <a:bodyPr lIns="0" tIns="0" rIns="0" bIns="0" rtlCol="0" anchor="t"/>
          <a:lstStyle/>
          <a:p>
            <a:pPr algn="just"/>
            <a:r>
              <a:rPr lang="en-US" sz="2000" dirty="0">
                <a:latin typeface="Montserrat" panose="00000500000000000000" pitchFamily="2" charset="0"/>
              </a:rPr>
              <a:t>An e-invoice is a structured digital invoice issued and exchanged electronically between a supplier and a buyer, with the transaction data also reported electronically to the UAE Federal Tax Authority.</a:t>
            </a:r>
          </a:p>
          <a:p>
            <a:pPr algn="just"/>
            <a:r>
              <a:rPr lang="en-US" sz="2000" dirty="0">
                <a:latin typeface="Montserrat" panose="00000500000000000000" pitchFamily="2" charset="0"/>
              </a:rPr>
              <a:t>Unstructured formats—such as PDF files, Word documents, images, scanned copies, or invoices sent by email—are not considered e-invoices.</a:t>
            </a:r>
          </a:p>
          <a:p>
            <a:pPr algn="just"/>
            <a:r>
              <a:rPr lang="en-US" sz="2000" dirty="0">
                <a:latin typeface="Montserrat" panose="00000500000000000000" pitchFamily="2" charset="0"/>
              </a:rPr>
              <a:t>A credit note is issued, transmitted, and received in a structured electronic format that enables automatic and electronic processing, in accordance with the Electronic Invoicing System.</a:t>
            </a:r>
          </a:p>
          <a:p>
            <a:pPr algn="just"/>
            <a:endParaRPr lang="en-US" sz="2000" dirty="0">
              <a:latin typeface="Montserrat" panose="00000500000000000000" pitchFamily="2" charset="0"/>
            </a:endParaRPr>
          </a:p>
          <a:p>
            <a:pPr algn="just"/>
            <a:r>
              <a:rPr lang="en-US" sz="2000" b="1" dirty="0">
                <a:latin typeface="Montserrat" panose="00000500000000000000" pitchFamily="2" charset="0"/>
              </a:rPr>
              <a:t>Objectives of e-invoicing: </a:t>
            </a:r>
          </a:p>
          <a:p>
            <a:pPr marL="285750" indent="-285750" algn="just">
              <a:buFont typeface="Arial" panose="020B0604020202020204" pitchFamily="34" charset="0"/>
              <a:buChar char="•"/>
            </a:pPr>
            <a:r>
              <a:rPr lang="en-US" sz="2000" dirty="0">
                <a:latin typeface="Montserrat" panose="00000500000000000000" pitchFamily="2" charset="0"/>
              </a:rPr>
              <a:t>Digitalization </a:t>
            </a:r>
          </a:p>
          <a:p>
            <a:pPr marL="285750" indent="-285750" algn="just">
              <a:buFont typeface="Arial" panose="020B0604020202020204" pitchFamily="34" charset="0"/>
              <a:buChar char="•"/>
            </a:pPr>
            <a:r>
              <a:rPr lang="en-US" sz="2000" dirty="0">
                <a:latin typeface="Montserrat" panose="00000500000000000000" pitchFamily="2" charset="0"/>
              </a:rPr>
              <a:t>Efficiency</a:t>
            </a:r>
          </a:p>
          <a:p>
            <a:pPr marL="285750" indent="-285750" algn="just">
              <a:buFont typeface="Arial" panose="020B0604020202020204" pitchFamily="34" charset="0"/>
              <a:buChar char="•"/>
            </a:pPr>
            <a:r>
              <a:rPr lang="en-US" sz="2000" dirty="0">
                <a:latin typeface="Montserrat" panose="00000500000000000000" pitchFamily="2" charset="0"/>
              </a:rPr>
              <a:t>Digital Economy</a:t>
            </a:r>
          </a:p>
          <a:p>
            <a:pPr marL="285750" indent="-285750" algn="just">
              <a:buFont typeface="Arial" panose="020B0604020202020204" pitchFamily="34" charset="0"/>
              <a:buChar char="•"/>
            </a:pPr>
            <a:r>
              <a:rPr lang="en-US" sz="2000" dirty="0" err="1">
                <a:latin typeface="Montserrat" panose="00000500000000000000" pitchFamily="2" charset="0"/>
              </a:rPr>
              <a:t>Minimise</a:t>
            </a:r>
            <a:r>
              <a:rPr lang="en-US" sz="2000" dirty="0">
                <a:latin typeface="Montserrat" panose="00000500000000000000" pitchFamily="2" charset="0"/>
              </a:rPr>
              <a:t> VAT Leakage</a:t>
            </a:r>
          </a:p>
          <a:p>
            <a:pPr marL="285750" indent="-285750" algn="just">
              <a:buFont typeface="Arial" panose="020B0604020202020204" pitchFamily="34" charset="0"/>
              <a:buChar char="•"/>
            </a:pPr>
            <a:r>
              <a:rPr lang="en-US" sz="2000" dirty="0">
                <a:latin typeface="Montserrat" panose="00000500000000000000" pitchFamily="2" charset="0"/>
              </a:rPr>
              <a:t>Economic Contribution</a:t>
            </a:r>
          </a:p>
          <a:p>
            <a:pPr marL="285750" indent="-285750" algn="just">
              <a:buFont typeface="Arial" panose="020B0604020202020204" pitchFamily="34" charset="0"/>
              <a:buChar char="•"/>
            </a:pPr>
            <a:r>
              <a:rPr lang="en-US" sz="2000" dirty="0">
                <a:latin typeface="Montserrat" panose="00000500000000000000" pitchFamily="2" charset="0"/>
              </a:rPr>
              <a:t>Security</a:t>
            </a:r>
          </a:p>
          <a:p>
            <a:pPr marL="285750" indent="-285750" algn="just">
              <a:buFont typeface="Arial" panose="020B0604020202020204" pitchFamily="34" charset="0"/>
              <a:buChar char="•"/>
            </a:pPr>
            <a:r>
              <a:rPr lang="en-US" sz="2000" dirty="0">
                <a:latin typeface="Montserrat" panose="00000500000000000000" pitchFamily="2" charset="0"/>
              </a:rPr>
              <a:t>Contribute to policy-making and government interventions</a:t>
            </a:r>
          </a:p>
          <a:p>
            <a:pPr marL="285750" indent="-285750" algn="just">
              <a:buFont typeface="Arial" panose="020B0604020202020204" pitchFamily="34" charset="0"/>
              <a:buChar char="•"/>
            </a:pPr>
            <a:endParaRPr lang="en-US" sz="2000" dirty="0">
              <a:latin typeface="Montserrat" panose="00000500000000000000" pitchFamily="2" charset="0"/>
            </a:endParaRPr>
          </a:p>
          <a:p>
            <a:pPr marL="285750" indent="-285750" algn="just">
              <a:buFont typeface="Arial" panose="020B0604020202020204" pitchFamily="34" charset="0"/>
              <a:buChar char="•"/>
            </a:pPr>
            <a:endParaRPr lang="en-US" sz="2000" dirty="0">
              <a:latin typeface="Montserrat" panose="00000500000000000000" pitchFamily="2" charset="0"/>
            </a:endParaRPr>
          </a:p>
        </p:txBody>
      </p:sp>
    </p:spTree>
    <p:extLst>
      <p:ext uri="{BB962C8B-B14F-4D97-AF65-F5344CB8AC3E}">
        <p14:creationId xmlns:p14="http://schemas.microsoft.com/office/powerpoint/2010/main" val="31366019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DB400-F378-01E5-E6C6-760F7652D54F}"/>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3850405-21EE-110C-9DA1-678102BE8C0E}"/>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F87F3156-4BB2-D798-1606-5FD701BEE63B}"/>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A1D16F05-C741-4CFA-4E69-BD9372A0FC15}"/>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5D8A96BA-E554-67C5-B31E-FC62A3285379}"/>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How does E-Invoicing work?</a:t>
            </a:r>
          </a:p>
        </p:txBody>
      </p:sp>
      <p:pic>
        <p:nvPicPr>
          <p:cNvPr id="5" name="Picture 4">
            <a:extLst>
              <a:ext uri="{FF2B5EF4-FFF2-40B4-BE49-F238E27FC236}">
                <a16:creationId xmlns:a16="http://schemas.microsoft.com/office/drawing/2014/main" id="{48C5BAE5-7CEB-A74F-B7CE-A231A5EC55CF}"/>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2527EF09-1360-B8E0-02EA-68A1DE6D01D1}"/>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16">
            <a:extLst>
              <a:ext uri="{FF2B5EF4-FFF2-40B4-BE49-F238E27FC236}">
                <a16:creationId xmlns:a16="http://schemas.microsoft.com/office/drawing/2014/main" id="{DA14F76E-433F-EBBE-2B5C-9DE09B13B008}"/>
              </a:ext>
            </a:extLst>
          </p:cNvPr>
          <p:cNvSpPr txBox="1"/>
          <p:nvPr/>
        </p:nvSpPr>
        <p:spPr>
          <a:xfrm>
            <a:off x="1551008" y="1811013"/>
            <a:ext cx="12063392" cy="6415668"/>
          </a:xfrm>
          <a:prstGeom prst="rect">
            <a:avLst/>
          </a:prstGeom>
          <a:solidFill>
            <a:srgbClr val="000000">
              <a:alpha val="0"/>
            </a:srgbClr>
          </a:solidFill>
        </p:spPr>
        <p:txBody>
          <a:bodyPr lIns="0" tIns="0" rIns="0" bIns="0" rtlCol="0" anchor="t"/>
          <a:lstStyle/>
          <a:p>
            <a:pPr algn="just"/>
            <a:r>
              <a:rPr lang="en-US" sz="1600" dirty="0">
                <a:latin typeface="Montserrat" panose="00000500000000000000" pitchFamily="2" charset="0"/>
              </a:rPr>
              <a:t>The UAE e-Invoicing framework follows a Decentralized Continuous Transaction Control and Exchange (DCTCE) model, which can be </a:t>
            </a:r>
            <a:r>
              <a:rPr lang="en-US" sz="1600" dirty="0" err="1">
                <a:latin typeface="Montserrat" panose="00000500000000000000" pitchFamily="2" charset="0"/>
              </a:rPr>
              <a:t>summarised</a:t>
            </a:r>
            <a:r>
              <a:rPr lang="en-US" sz="1600" dirty="0">
                <a:latin typeface="Montserrat" panose="00000500000000000000" pitchFamily="2" charset="0"/>
              </a:rPr>
              <a:t> as follows:</a:t>
            </a:r>
          </a:p>
          <a:p>
            <a:pPr algn="just"/>
            <a:endParaRPr lang="en-US" sz="1600" dirty="0">
              <a:latin typeface="Montserrat" panose="00000500000000000000" pitchFamily="2" charset="0"/>
            </a:endParaRPr>
          </a:p>
          <a:p>
            <a:pPr marL="342900" indent="-342900" algn="just">
              <a:buFont typeface="+mj-lt"/>
              <a:buAutoNum type="arabicPeriod"/>
            </a:pPr>
            <a:r>
              <a:rPr lang="en-US" sz="1600" dirty="0">
                <a:latin typeface="Montserrat" panose="00000500000000000000" pitchFamily="2" charset="0"/>
              </a:rPr>
              <a:t>The supplier (Corner 1) submits the e-invoice data (PINT AE) to its UAE Accredited Service Provider (Corner 2) in an agreed format.</a:t>
            </a:r>
          </a:p>
          <a:p>
            <a:pPr marL="342900" indent="-342900" algn="just">
              <a:buFont typeface="+mj-lt"/>
              <a:buAutoNum type="arabicPeriod"/>
            </a:pPr>
            <a:endParaRPr lang="en-US" sz="1600" dirty="0">
              <a:latin typeface="Montserrat" panose="00000500000000000000" pitchFamily="2" charset="0"/>
            </a:endParaRPr>
          </a:p>
          <a:p>
            <a:pPr marL="342900" indent="-342900" algn="just">
              <a:buFont typeface="+mj-lt"/>
              <a:buAutoNum type="arabicPeriod"/>
            </a:pPr>
            <a:r>
              <a:rPr lang="en-US" sz="1600" dirty="0">
                <a:latin typeface="Montserrat" panose="00000500000000000000" pitchFamily="2" charset="0"/>
              </a:rPr>
              <a:t>Corner 2 validates the invoice data and converts it into the UAE standard XML e-invoice format if the supplier originally submitted it in another format.</a:t>
            </a:r>
          </a:p>
          <a:p>
            <a:pPr marL="342900" indent="-342900" algn="just">
              <a:buFont typeface="+mj-lt"/>
              <a:buAutoNum type="arabicPeriod"/>
            </a:pPr>
            <a:endParaRPr lang="en-US" sz="1600" dirty="0">
              <a:latin typeface="Montserrat" panose="00000500000000000000" pitchFamily="2" charset="0"/>
            </a:endParaRPr>
          </a:p>
          <a:p>
            <a:pPr marL="342900" indent="-342900" algn="just">
              <a:buFont typeface="+mj-lt"/>
              <a:buAutoNum type="arabicPeriod"/>
            </a:pPr>
            <a:r>
              <a:rPr lang="en-US" sz="1600" dirty="0">
                <a:latin typeface="Montserrat" panose="00000500000000000000" pitchFamily="2" charset="0"/>
              </a:rPr>
              <a:t>Corner 2 then transmits the XML e-invoice to the buyer’s Accredited Service Provider (Corner 3).</a:t>
            </a:r>
          </a:p>
          <a:p>
            <a:pPr marL="342900" indent="-342900" algn="just">
              <a:buFont typeface="+mj-lt"/>
              <a:buAutoNum type="arabicPeriod"/>
            </a:pPr>
            <a:endParaRPr lang="en-US" sz="1600" dirty="0">
              <a:latin typeface="Montserrat" panose="00000500000000000000" pitchFamily="2" charset="0"/>
            </a:endParaRPr>
          </a:p>
          <a:p>
            <a:pPr marL="342900" indent="-342900" algn="just">
              <a:buFont typeface="+mj-lt"/>
              <a:buAutoNum type="arabicPeriod"/>
            </a:pPr>
            <a:r>
              <a:rPr lang="en-US" sz="1600" dirty="0">
                <a:latin typeface="Montserrat" panose="00000500000000000000" pitchFamily="2" charset="0"/>
              </a:rPr>
              <a:t>At the same time, Corner 2 reports the Tax Data Document (TDD) to the government platform (Corner 5).</a:t>
            </a:r>
          </a:p>
          <a:p>
            <a:pPr marL="342900" indent="-342900" algn="just">
              <a:buFont typeface="+mj-lt"/>
              <a:buAutoNum type="arabicPeriod"/>
            </a:pPr>
            <a:endParaRPr lang="en-US" sz="1600" dirty="0">
              <a:latin typeface="Montserrat" panose="00000500000000000000" pitchFamily="2" charset="0"/>
            </a:endParaRPr>
          </a:p>
          <a:p>
            <a:pPr marL="342900" indent="-342900" algn="just">
              <a:buFont typeface="+mj-lt"/>
              <a:buAutoNum type="arabicPeriod"/>
            </a:pPr>
            <a:r>
              <a:rPr lang="en-US" sz="1600" dirty="0">
                <a:latin typeface="Montserrat" panose="00000500000000000000" pitchFamily="2" charset="0"/>
              </a:rPr>
              <a:t>After validating the invoice, Corner 3 sends a Message Level Status (MLS) confirmation to Corner 2.</a:t>
            </a:r>
          </a:p>
          <a:p>
            <a:pPr marL="342900" indent="-342900" algn="just">
              <a:buFont typeface="+mj-lt"/>
              <a:buAutoNum type="arabicPeriod"/>
            </a:pPr>
            <a:endParaRPr lang="en-US" sz="1600" dirty="0">
              <a:latin typeface="Montserrat" panose="00000500000000000000" pitchFamily="2" charset="0"/>
            </a:endParaRPr>
          </a:p>
          <a:p>
            <a:pPr marL="342900" indent="-342900" algn="just">
              <a:buFont typeface="+mj-lt"/>
              <a:buAutoNum type="arabicPeriod"/>
            </a:pPr>
            <a:r>
              <a:rPr lang="en-US" sz="1600" dirty="0">
                <a:latin typeface="Montserrat" panose="00000500000000000000" pitchFamily="2" charset="0"/>
              </a:rPr>
              <a:t>Corner 3 then delivers the e-invoice to the buyer (Corner 4) in the format agreed with the buyer.</a:t>
            </a:r>
          </a:p>
          <a:p>
            <a:pPr marL="342900" indent="-342900" algn="just">
              <a:buFont typeface="+mj-lt"/>
              <a:buAutoNum type="arabicPeriod"/>
            </a:pPr>
            <a:endParaRPr lang="en-US" sz="1600" dirty="0">
              <a:latin typeface="Montserrat" panose="00000500000000000000" pitchFamily="2" charset="0"/>
            </a:endParaRPr>
          </a:p>
          <a:p>
            <a:pPr marL="342900" indent="-342900" algn="just">
              <a:buFont typeface="+mj-lt"/>
              <a:buAutoNum type="arabicPeriod"/>
            </a:pPr>
            <a:r>
              <a:rPr lang="en-US" sz="1600" dirty="0">
                <a:latin typeface="Montserrat" panose="00000500000000000000" pitchFamily="2" charset="0"/>
              </a:rPr>
              <a:t>Once validation is successful, Corner 3 also reports the TDD to Corner 5. If validation fails, Corner 3 sends a negative MLS to Corner 2 and Corner 5, and the TDD is not reported.</a:t>
            </a:r>
          </a:p>
          <a:p>
            <a:pPr marL="342900" indent="-342900" algn="just">
              <a:buFont typeface="+mj-lt"/>
              <a:buAutoNum type="arabicPeriod"/>
            </a:pPr>
            <a:endParaRPr lang="en-US" sz="1600" dirty="0">
              <a:latin typeface="Montserrat" panose="00000500000000000000" pitchFamily="2" charset="0"/>
            </a:endParaRPr>
          </a:p>
          <a:p>
            <a:pPr marL="342900" indent="-342900" algn="just">
              <a:buFont typeface="+mj-lt"/>
              <a:buAutoNum type="arabicPeriod"/>
            </a:pPr>
            <a:r>
              <a:rPr lang="en-US" sz="1600" dirty="0">
                <a:latin typeface="Montserrat" panose="00000500000000000000" pitchFamily="2" charset="0"/>
              </a:rPr>
              <a:t>After receiving the TDD, Corner 5 sends an MLS confirmation to Corner 2.</a:t>
            </a:r>
          </a:p>
          <a:p>
            <a:pPr marL="342900" indent="-342900" algn="just">
              <a:buFont typeface="+mj-lt"/>
              <a:buAutoNum type="arabicPeriod"/>
            </a:pPr>
            <a:endParaRPr lang="en-US" sz="1600" dirty="0">
              <a:latin typeface="Montserrat" panose="00000500000000000000" pitchFamily="2" charset="0"/>
            </a:endParaRPr>
          </a:p>
          <a:p>
            <a:pPr marL="342900" indent="-342900" algn="just">
              <a:buFont typeface="+mj-lt"/>
              <a:buAutoNum type="arabicPeriod"/>
            </a:pPr>
            <a:r>
              <a:rPr lang="en-US" sz="1600" dirty="0">
                <a:latin typeface="Montserrat" panose="00000500000000000000" pitchFamily="2" charset="0"/>
              </a:rPr>
              <a:t>Corner 2 forwards both the exchange MLS from Corner 3 and the reporting MLS from Corner 5 to the supplier (Corner 1).</a:t>
            </a:r>
          </a:p>
          <a:p>
            <a:pPr marL="342900" indent="-342900" algn="just">
              <a:buFont typeface="+mj-lt"/>
              <a:buAutoNum type="arabicPeriod"/>
            </a:pPr>
            <a:endParaRPr lang="en-US" sz="1600" dirty="0">
              <a:latin typeface="Montserrat" panose="00000500000000000000" pitchFamily="2" charset="0"/>
            </a:endParaRPr>
          </a:p>
          <a:p>
            <a:pPr marL="342900" indent="-342900" algn="just">
              <a:buFont typeface="+mj-lt"/>
              <a:buAutoNum type="arabicPeriod"/>
            </a:pPr>
            <a:r>
              <a:rPr lang="en-US" sz="1600" dirty="0">
                <a:latin typeface="Montserrat" panose="00000500000000000000" pitchFamily="2" charset="0"/>
              </a:rPr>
              <a:t>Finally, Corner 3 forwards the reporting MLS from Corner 5 to the buyer (Corner 4).</a:t>
            </a:r>
          </a:p>
          <a:p>
            <a:endParaRPr lang="en-US" sz="1600" dirty="0">
              <a:latin typeface="Montserrat" panose="00000500000000000000" pitchFamily="2" charset="0"/>
            </a:endParaRPr>
          </a:p>
          <a:p>
            <a:endParaRPr lang="en-US" sz="1600" dirty="0">
              <a:latin typeface="Montserrat" panose="00000500000000000000" pitchFamily="2" charset="0"/>
            </a:endParaRPr>
          </a:p>
          <a:p>
            <a:endParaRPr lang="en-US" sz="1600" dirty="0">
              <a:latin typeface="Montserrat" panose="00000500000000000000" pitchFamily="2" charset="0"/>
            </a:endParaRPr>
          </a:p>
          <a:p>
            <a:endParaRPr lang="en-US" sz="1600" dirty="0">
              <a:latin typeface="Montserrat" panose="00000500000000000000" pitchFamily="2" charset="0"/>
            </a:endParaRPr>
          </a:p>
        </p:txBody>
      </p:sp>
    </p:spTree>
    <p:extLst>
      <p:ext uri="{BB962C8B-B14F-4D97-AF65-F5344CB8AC3E}">
        <p14:creationId xmlns:p14="http://schemas.microsoft.com/office/powerpoint/2010/main" val="5355488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9263C-1CA2-1F8C-8C50-0FE49556BEE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3AC5CEED-5410-42FD-A713-3F2AC1286480}"/>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FF3C75CA-C86E-512D-5493-A37C314FA0C3}"/>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E3BF41CA-AC6F-F7FE-D1D5-9DB11D3C5460}"/>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6BA2B896-0E0C-797B-6BFE-B6085B457F96}"/>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Implementation of E-Invoicing System</a:t>
            </a:r>
          </a:p>
        </p:txBody>
      </p:sp>
      <p:pic>
        <p:nvPicPr>
          <p:cNvPr id="5" name="Picture 4">
            <a:extLst>
              <a:ext uri="{FF2B5EF4-FFF2-40B4-BE49-F238E27FC236}">
                <a16:creationId xmlns:a16="http://schemas.microsoft.com/office/drawing/2014/main" id="{1B9131CC-F357-1AFA-000D-66F6A4CE24D2}"/>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EF3230B5-2B42-C636-7DA4-B3FD2C1AF60C}"/>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Rectangle 1">
            <a:extLst>
              <a:ext uri="{FF2B5EF4-FFF2-40B4-BE49-F238E27FC236}">
                <a16:creationId xmlns:a16="http://schemas.microsoft.com/office/drawing/2014/main" id="{9F0822F0-10EA-2055-196B-F70698C9160A}"/>
              </a:ext>
            </a:extLst>
          </p:cNvPr>
          <p:cNvSpPr>
            <a:spLocks noChangeArrowheads="1"/>
          </p:cNvSpPr>
          <p:nvPr/>
        </p:nvSpPr>
        <p:spPr bwMode="auto">
          <a:xfrm>
            <a:off x="1520357" y="1573095"/>
            <a:ext cx="12045704"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ontserrat" panose="00000500000000000000" pitchFamily="2" charset="0"/>
              </a:rPr>
              <a:t>The </a:t>
            </a:r>
            <a:r>
              <a:rPr kumimoji="0" lang="en-US" altLang="en-US" sz="1600" i="0" u="none" strike="noStrike" cap="none" normalizeH="0" baseline="0" dirty="0">
                <a:ln>
                  <a:noFill/>
                </a:ln>
                <a:solidFill>
                  <a:schemeClr val="tx1"/>
                </a:solidFill>
                <a:effectLst/>
                <a:latin typeface="Montserrat" panose="00000500000000000000" pitchFamily="2" charset="0"/>
              </a:rPr>
              <a:t>Taxpayer Working Group </a:t>
            </a:r>
            <a:r>
              <a:rPr kumimoji="0" lang="en-US" altLang="en-US" sz="1600" b="0" i="0" u="none" strike="noStrike" cap="none" normalizeH="0" baseline="0" dirty="0">
                <a:ln>
                  <a:noFill/>
                </a:ln>
                <a:solidFill>
                  <a:schemeClr val="tx1"/>
                </a:solidFill>
                <a:effectLst/>
                <a:latin typeface="Montserrat" panose="00000500000000000000" pitchFamily="2" charset="0"/>
              </a:rPr>
              <a:t>consists of selected businesses participating in a </a:t>
            </a:r>
            <a:r>
              <a:rPr kumimoji="0" lang="en-US" altLang="en-US" sz="1600" i="0" u="none" strike="noStrike" cap="none" normalizeH="0" baseline="0" dirty="0">
                <a:ln>
                  <a:noFill/>
                </a:ln>
                <a:solidFill>
                  <a:schemeClr val="tx1"/>
                </a:solidFill>
                <a:effectLst/>
                <a:latin typeface="Montserrat" panose="00000500000000000000" pitchFamily="2" charset="0"/>
              </a:rPr>
              <a:t>Pilot </a:t>
            </a:r>
            <a:r>
              <a:rPr kumimoji="0" lang="en-US" altLang="en-US" sz="1600" i="0" u="none" strike="noStrike" cap="none" normalizeH="0" baseline="0" dirty="0" err="1">
                <a:ln>
                  <a:noFill/>
                </a:ln>
                <a:solidFill>
                  <a:schemeClr val="tx1"/>
                </a:solidFill>
                <a:effectLst/>
                <a:latin typeface="Montserrat" panose="00000500000000000000" pitchFamily="2" charset="0"/>
              </a:rPr>
              <a:t>Programme</a:t>
            </a:r>
            <a:r>
              <a:rPr kumimoji="0" lang="en-US" altLang="en-US" sz="1600" i="0" u="none" strike="noStrike" cap="none" normalizeH="0" baseline="0" dirty="0">
                <a:ln>
                  <a:noFill/>
                </a:ln>
                <a:solidFill>
                  <a:schemeClr val="tx1"/>
                </a:solidFill>
                <a:effectLst/>
                <a:latin typeface="Montserrat" panose="00000500000000000000" pitchFamily="2" charset="0"/>
              </a:rPr>
              <a:t> </a:t>
            </a:r>
            <a:r>
              <a:rPr kumimoji="0" lang="en-US" altLang="en-US" sz="1600" b="0" i="0" u="none" strike="noStrike" cap="none" normalizeH="0" baseline="0" dirty="0">
                <a:ln>
                  <a:noFill/>
                </a:ln>
                <a:solidFill>
                  <a:schemeClr val="tx1"/>
                </a:solidFill>
                <a:effectLst/>
                <a:latin typeface="Montserrat" panose="00000500000000000000" pitchFamily="2" charset="0"/>
              </a:rPr>
              <a:t>to test the UAE Electronic Invoicing System before its mandatory implementation. Under the supervision of the Ministry and the Authority, the </a:t>
            </a:r>
            <a:r>
              <a:rPr kumimoji="0" lang="en-US" altLang="en-US" sz="1600" b="0" i="0" u="none" strike="noStrike" cap="none" normalizeH="0" baseline="0" dirty="0" err="1">
                <a:ln>
                  <a:noFill/>
                </a:ln>
                <a:solidFill>
                  <a:schemeClr val="tx1"/>
                </a:solidFill>
                <a:effectLst/>
                <a:latin typeface="Montserrat" panose="00000500000000000000" pitchFamily="2" charset="0"/>
              </a:rPr>
              <a:t>programme</a:t>
            </a:r>
            <a:r>
              <a:rPr kumimoji="0" lang="en-US" altLang="en-US" sz="1600" b="0" i="0" u="none" strike="noStrike" cap="none" normalizeH="0" baseline="0" dirty="0">
                <a:ln>
                  <a:noFill/>
                </a:ln>
                <a:solidFill>
                  <a:schemeClr val="tx1"/>
                </a:solidFill>
                <a:effectLst/>
                <a:latin typeface="Montserrat" panose="00000500000000000000" pitchFamily="2" charset="0"/>
              </a:rPr>
              <a:t> evaluates system functionality, data exchange, reporting processes, and technical standards to ensure stability and address operational challenges prior to full rollout.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ontserrat" panose="000005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ontserrat" panose="00000500000000000000" pitchFamily="2" charset="0"/>
              </a:rPr>
              <a:t>Under Ministerial Decision No. 244 of 2025, persons will be formally invited to join the Taxpayer Working Group for the UAE Electronic Invoicing System, and participation requires written consent. Participants must comply with all technical requirements set by the Ministry and the Federal Tax Authority, with the pilot </a:t>
            </a:r>
            <a:r>
              <a:rPr kumimoji="0" lang="en-US" altLang="en-US" sz="1600" b="0" i="0" u="none" strike="noStrike" cap="none" normalizeH="0" baseline="0" dirty="0" err="1">
                <a:ln>
                  <a:noFill/>
                </a:ln>
                <a:solidFill>
                  <a:schemeClr val="tx1"/>
                </a:solidFill>
                <a:effectLst/>
                <a:latin typeface="Montserrat" panose="00000500000000000000" pitchFamily="2" charset="0"/>
              </a:rPr>
              <a:t>programme</a:t>
            </a:r>
            <a:r>
              <a:rPr kumimoji="0" lang="en-US" altLang="en-US" sz="1600" b="0" i="0" u="none" strike="noStrike" cap="none" normalizeH="0" baseline="0" dirty="0">
                <a:ln>
                  <a:noFill/>
                </a:ln>
                <a:solidFill>
                  <a:schemeClr val="tx1"/>
                </a:solidFill>
                <a:effectLst/>
                <a:latin typeface="Montserrat" panose="00000500000000000000" pitchFamily="2" charset="0"/>
              </a:rPr>
              <a:t> starting on 1 July 2026.</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ontserrat" panose="000005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ontserrat" panose="00000500000000000000" pitchFamily="2" charset="0"/>
              </a:rPr>
              <a:t>From July 2026, businesses may voluntarily adopt e-invoicing, provided they meet the required technical standards. Mandatory implementation will occur in phases based on revenue:</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ontserrat" panose="00000500000000000000" pitchFamily="2" charset="0"/>
              </a:rPr>
              <a:t>Revenue ≥ AED 50 million: appoint an ASP by 31 July 2026 and implement by 1 January 2027.</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ontserrat" panose="00000500000000000000" pitchFamily="2" charset="0"/>
              </a:rPr>
              <a:t>Revenue &lt; AED 50 million: appoint an ASP by 31 March 2027 and implement by 1 July 2027.</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ontserrat" panose="00000500000000000000" pitchFamily="2" charset="0"/>
              </a:rPr>
              <a:t>Government entities: appoint an ASP by 31 March 2027 and implement by 1 October 2027.</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ontserrat" panose="000005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ontserrat" panose="00000500000000000000" pitchFamily="2" charset="0"/>
              </a:rPr>
              <a:t>B2C transactions are currently excluded, and full compliance with the onboarding process and technical standards will be required for all in-scope entities.</a:t>
            </a:r>
          </a:p>
        </p:txBody>
      </p:sp>
      <p:graphicFrame>
        <p:nvGraphicFramePr>
          <p:cNvPr id="9" name="Table 8">
            <a:extLst>
              <a:ext uri="{FF2B5EF4-FFF2-40B4-BE49-F238E27FC236}">
                <a16:creationId xmlns:a16="http://schemas.microsoft.com/office/drawing/2014/main" id="{FF418052-BCFF-0BB4-7824-001DDE1B1A8E}"/>
              </a:ext>
            </a:extLst>
          </p:cNvPr>
          <p:cNvGraphicFramePr>
            <a:graphicFrameLocks noGrp="1"/>
          </p:cNvGraphicFramePr>
          <p:nvPr/>
        </p:nvGraphicFramePr>
        <p:xfrm>
          <a:off x="1592373" y="6097410"/>
          <a:ext cx="11901671" cy="2056497"/>
        </p:xfrm>
        <a:graphic>
          <a:graphicData uri="http://schemas.openxmlformats.org/drawingml/2006/table">
            <a:tbl>
              <a:tblPr firstRow="1" firstCol="1" bandRow="1">
                <a:tableStyleId>{7DF18680-E054-41AD-8BC1-D1AEF772440D}</a:tableStyleId>
              </a:tblPr>
              <a:tblGrid>
                <a:gridCol w="1254361">
                  <a:extLst>
                    <a:ext uri="{9D8B030D-6E8A-4147-A177-3AD203B41FA5}">
                      <a16:colId xmlns:a16="http://schemas.microsoft.com/office/drawing/2014/main" val="2651844519"/>
                    </a:ext>
                  </a:extLst>
                </a:gridCol>
                <a:gridCol w="3002244">
                  <a:extLst>
                    <a:ext uri="{9D8B030D-6E8A-4147-A177-3AD203B41FA5}">
                      <a16:colId xmlns:a16="http://schemas.microsoft.com/office/drawing/2014/main" val="4105250412"/>
                    </a:ext>
                  </a:extLst>
                </a:gridCol>
                <a:gridCol w="2548133">
                  <a:extLst>
                    <a:ext uri="{9D8B030D-6E8A-4147-A177-3AD203B41FA5}">
                      <a16:colId xmlns:a16="http://schemas.microsoft.com/office/drawing/2014/main" val="509248751"/>
                    </a:ext>
                  </a:extLst>
                </a:gridCol>
                <a:gridCol w="5096933">
                  <a:extLst>
                    <a:ext uri="{9D8B030D-6E8A-4147-A177-3AD203B41FA5}">
                      <a16:colId xmlns:a16="http://schemas.microsoft.com/office/drawing/2014/main" val="568803135"/>
                    </a:ext>
                  </a:extLst>
                </a:gridCol>
              </a:tblGrid>
              <a:tr h="468701">
                <a:tc>
                  <a:txBody>
                    <a:bodyPr/>
                    <a:lstStyle/>
                    <a:p>
                      <a:pPr marL="0" marR="0" algn="just">
                        <a:lnSpc>
                          <a:spcPct val="115000"/>
                        </a:lnSpc>
                        <a:spcAft>
                          <a:spcPts val="800"/>
                        </a:spcAft>
                        <a:buNone/>
                        <a:tabLst>
                          <a:tab pos="3390900" algn="l"/>
                        </a:tabLst>
                      </a:pPr>
                      <a:r>
                        <a:rPr lang="en-US" sz="1600" kern="100" dirty="0">
                          <a:effectLst/>
                          <a:latin typeface="Montserrat" panose="00000500000000000000" pitchFamily="2" charset="0"/>
                        </a:rPr>
                        <a:t>Phases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600" kern="100" dirty="0">
                          <a:effectLst/>
                          <a:latin typeface="Montserrat" panose="00000500000000000000" pitchFamily="2" charset="0"/>
                        </a:rPr>
                        <a:t>Revenue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600" kern="100" dirty="0">
                          <a:effectLst/>
                          <a:latin typeface="Montserrat" panose="00000500000000000000" pitchFamily="2" charset="0"/>
                        </a:rPr>
                        <a:t>Appointment of ASP</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600" kern="100">
                          <a:effectLst/>
                          <a:latin typeface="Montserrat" panose="00000500000000000000" pitchFamily="2" charset="0"/>
                        </a:rPr>
                        <a:t>Implementation of the e-invoicing System</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1564859"/>
                  </a:ext>
                </a:extLst>
              </a:tr>
              <a:tr h="468701">
                <a:tc>
                  <a:txBody>
                    <a:bodyPr/>
                    <a:lstStyle/>
                    <a:p>
                      <a:pPr marL="0" marR="0" algn="just">
                        <a:lnSpc>
                          <a:spcPct val="115000"/>
                        </a:lnSpc>
                        <a:spcAft>
                          <a:spcPts val="800"/>
                        </a:spcAft>
                        <a:buNone/>
                        <a:tabLst>
                          <a:tab pos="3390900" algn="l"/>
                        </a:tabLst>
                      </a:pPr>
                      <a:r>
                        <a:rPr lang="en-US" sz="1600" kern="100">
                          <a:effectLst/>
                          <a:latin typeface="Montserrat" panose="00000500000000000000" pitchFamily="2" charset="0"/>
                        </a:rPr>
                        <a:t>Phase 1</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600" kern="100" dirty="0">
                          <a:effectLst/>
                          <a:latin typeface="Montserrat" panose="00000500000000000000" pitchFamily="2" charset="0"/>
                        </a:rPr>
                        <a:t>≥ AED 50 million</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600" kern="100" dirty="0">
                          <a:effectLst/>
                          <a:latin typeface="Montserrat" panose="00000500000000000000" pitchFamily="2" charset="0"/>
                        </a:rPr>
                        <a:t>By 31 July 2026</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600" kern="100" dirty="0">
                          <a:effectLst/>
                          <a:latin typeface="Montserrat" panose="00000500000000000000" pitchFamily="2" charset="0"/>
                        </a:rPr>
                        <a:t>By 1 January 2027</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6222054"/>
                  </a:ext>
                </a:extLst>
              </a:tr>
              <a:tr h="468701">
                <a:tc>
                  <a:txBody>
                    <a:bodyPr/>
                    <a:lstStyle/>
                    <a:p>
                      <a:pPr marL="0" marR="0" algn="just">
                        <a:lnSpc>
                          <a:spcPct val="115000"/>
                        </a:lnSpc>
                        <a:spcAft>
                          <a:spcPts val="800"/>
                        </a:spcAft>
                        <a:buNone/>
                        <a:tabLst>
                          <a:tab pos="3390900" algn="l"/>
                        </a:tabLst>
                      </a:pPr>
                      <a:r>
                        <a:rPr lang="en-US" sz="1600" kern="100">
                          <a:effectLst/>
                          <a:latin typeface="Montserrat" panose="00000500000000000000" pitchFamily="2" charset="0"/>
                        </a:rPr>
                        <a:t>Phase 2</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600" kern="100" dirty="0">
                          <a:effectLst/>
                          <a:latin typeface="Montserrat" panose="00000500000000000000" pitchFamily="2" charset="0"/>
                        </a:rPr>
                        <a:t>&lt; AED 50 million</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600" kern="100" dirty="0">
                          <a:effectLst/>
                          <a:latin typeface="Montserrat" panose="00000500000000000000" pitchFamily="2" charset="0"/>
                        </a:rPr>
                        <a:t>By 31 March 2027</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600" kern="100" dirty="0">
                          <a:effectLst/>
                          <a:latin typeface="Montserrat" panose="00000500000000000000" pitchFamily="2" charset="0"/>
                        </a:rPr>
                        <a:t>By 1 July 2027</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8269238"/>
                  </a:ext>
                </a:extLst>
              </a:tr>
              <a:tr h="650394">
                <a:tc>
                  <a:txBody>
                    <a:bodyPr/>
                    <a:lstStyle/>
                    <a:p>
                      <a:pPr marL="0" marR="0" algn="just">
                        <a:lnSpc>
                          <a:spcPct val="115000"/>
                        </a:lnSpc>
                        <a:spcAft>
                          <a:spcPts val="800"/>
                        </a:spcAft>
                        <a:buNone/>
                        <a:tabLst>
                          <a:tab pos="3390900" algn="l"/>
                        </a:tabLst>
                      </a:pPr>
                      <a:r>
                        <a:rPr lang="en-US" sz="1600" kern="100">
                          <a:effectLst/>
                          <a:latin typeface="Montserrat" panose="00000500000000000000" pitchFamily="2" charset="0"/>
                        </a:rPr>
                        <a:t>Phase 3</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600" kern="100" dirty="0">
                          <a:effectLst/>
                          <a:latin typeface="Montserrat" panose="00000500000000000000" pitchFamily="2" charset="0"/>
                        </a:rPr>
                        <a:t>Government Entities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600" kern="100" dirty="0">
                          <a:effectLst/>
                          <a:latin typeface="Montserrat" panose="00000500000000000000" pitchFamily="2" charset="0"/>
                        </a:rPr>
                        <a:t>By 31 March 2027</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600" kern="100" dirty="0">
                          <a:effectLst/>
                          <a:latin typeface="Montserrat" panose="00000500000000000000" pitchFamily="2" charset="0"/>
                        </a:rPr>
                        <a:t>By 1 October 2027</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5297430"/>
                  </a:ext>
                </a:extLst>
              </a:tr>
            </a:tbl>
          </a:graphicData>
        </a:graphic>
      </p:graphicFrame>
    </p:spTree>
    <p:extLst>
      <p:ext uri="{BB962C8B-B14F-4D97-AF65-F5344CB8AC3E}">
        <p14:creationId xmlns:p14="http://schemas.microsoft.com/office/powerpoint/2010/main" val="29839264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A9345-BCEB-CD66-3AE9-B9B53697BC7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8181953-0290-F11B-02E4-34B23FB38A5B}"/>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8C9BB86F-7C41-7416-129A-34BED123864E}"/>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A719D346-591D-4973-B816-E46079316588}"/>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850609A3-5A7C-C0D7-AFFA-6618902677C0}"/>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Administrative Penalties</a:t>
            </a:r>
          </a:p>
        </p:txBody>
      </p:sp>
      <p:pic>
        <p:nvPicPr>
          <p:cNvPr id="5" name="Picture 4">
            <a:extLst>
              <a:ext uri="{FF2B5EF4-FFF2-40B4-BE49-F238E27FC236}">
                <a16:creationId xmlns:a16="http://schemas.microsoft.com/office/drawing/2014/main" id="{E3458232-C8B0-B630-CCA8-1F7474566ED2}"/>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EC17F641-3596-F651-278D-EF546B81ABA1}"/>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10" name="Table 9">
            <a:extLst>
              <a:ext uri="{FF2B5EF4-FFF2-40B4-BE49-F238E27FC236}">
                <a16:creationId xmlns:a16="http://schemas.microsoft.com/office/drawing/2014/main" id="{D28F87AC-BB17-3938-9DC4-81FE2A244A94}"/>
              </a:ext>
            </a:extLst>
          </p:cNvPr>
          <p:cNvGraphicFramePr>
            <a:graphicFrameLocks noGrp="1"/>
          </p:cNvGraphicFramePr>
          <p:nvPr/>
        </p:nvGraphicFramePr>
        <p:xfrm>
          <a:off x="1683325" y="2642230"/>
          <a:ext cx="12042682" cy="5130920"/>
        </p:xfrm>
        <a:graphic>
          <a:graphicData uri="http://schemas.openxmlformats.org/drawingml/2006/table">
            <a:tbl>
              <a:tblPr firstRow="1" firstCol="1" bandRow="1">
                <a:tableStyleId>{7DF18680-E054-41AD-8BC1-D1AEF772440D}</a:tableStyleId>
              </a:tblPr>
              <a:tblGrid>
                <a:gridCol w="780571">
                  <a:extLst>
                    <a:ext uri="{9D8B030D-6E8A-4147-A177-3AD203B41FA5}">
                      <a16:colId xmlns:a16="http://schemas.microsoft.com/office/drawing/2014/main" val="2646775228"/>
                    </a:ext>
                  </a:extLst>
                </a:gridCol>
                <a:gridCol w="7246113">
                  <a:extLst>
                    <a:ext uri="{9D8B030D-6E8A-4147-A177-3AD203B41FA5}">
                      <a16:colId xmlns:a16="http://schemas.microsoft.com/office/drawing/2014/main" val="1102594353"/>
                    </a:ext>
                  </a:extLst>
                </a:gridCol>
                <a:gridCol w="4015998">
                  <a:extLst>
                    <a:ext uri="{9D8B030D-6E8A-4147-A177-3AD203B41FA5}">
                      <a16:colId xmlns:a16="http://schemas.microsoft.com/office/drawing/2014/main" val="3418335927"/>
                    </a:ext>
                  </a:extLst>
                </a:gridCol>
              </a:tblGrid>
              <a:tr h="326548">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S.No.</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Description of Violation</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Administrative Penalty Amount</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426261"/>
                  </a:ext>
                </a:extLst>
              </a:tr>
              <a:tr h="992006">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1</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Failure to implement the Electronic Invoicing System on time, including not appointing an Accredited Service Provider within the prescribed deadline.</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AED 5,000 for each month (or part thereof) of delay.</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069232"/>
                  </a:ext>
                </a:extLst>
              </a:tr>
              <a:tr h="654754">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2</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dirty="0">
                          <a:effectLst/>
                          <a:latin typeface="Montserrat" panose="00000500000000000000" pitchFamily="2" charset="0"/>
                        </a:rPr>
                        <a:t>Failure to issue and send an Electronic Invoice through the Electronic Invoicing System within the required timeline.</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dirty="0">
                          <a:effectLst/>
                          <a:latin typeface="Montserrat" panose="00000500000000000000" pitchFamily="2" charset="0"/>
                        </a:rPr>
                        <a:t>AED 100 per Invoice capped at AED 5,000 per calendar month.</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6451356"/>
                  </a:ext>
                </a:extLst>
              </a:tr>
              <a:tr h="654754">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3</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dirty="0">
                          <a:effectLst/>
                          <a:latin typeface="Montserrat" panose="00000500000000000000" pitchFamily="2" charset="0"/>
                        </a:rPr>
                        <a:t>Failure to issue and send an Electronic Credit Note through the Electronic Invoicing System within the prescribed timeline.</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dirty="0">
                          <a:effectLst/>
                          <a:latin typeface="Montserrat" panose="00000500000000000000" pitchFamily="2" charset="0"/>
                        </a:rPr>
                        <a:t>AED 100 per Credit Note, capped at AED 5,000 per calendar month</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1409285"/>
                  </a:ext>
                </a:extLst>
              </a:tr>
              <a:tr h="654754">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4</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Failure by the Issuer to inform the Authority about a System Failure within the required timeline.</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dirty="0">
                          <a:effectLst/>
                          <a:latin typeface="Montserrat" panose="00000500000000000000" pitchFamily="2" charset="0"/>
                        </a:rPr>
                        <a:t>AED 1,000 per day (or part of a day) of delay.</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7164876"/>
                  </a:ext>
                </a:extLst>
              </a:tr>
              <a:tr h="654754">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5</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Failure by the Recipient to inform the Authority about a System Failure within the required timeline.</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AED 1,000 per day (or part of a day) of delay.</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6193642"/>
                  </a:ext>
                </a:extLst>
              </a:tr>
              <a:tr h="654754">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6</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a:effectLst/>
                          <a:latin typeface="Montserrat" panose="00000500000000000000" pitchFamily="2" charset="0"/>
                        </a:rPr>
                        <a:t>Failure by the Issuer or the Recipient to notify the appointed ASP about changes in registered data within the prescribed timeline.</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tabLst>
                          <a:tab pos="3390900" algn="l"/>
                        </a:tabLst>
                      </a:pPr>
                      <a:r>
                        <a:rPr lang="en-US" sz="1800" kern="100" dirty="0">
                          <a:effectLst/>
                          <a:latin typeface="Montserrat" panose="00000500000000000000" pitchFamily="2" charset="0"/>
                        </a:rPr>
                        <a:t>AED 1,000 per day (or part of a day) of delay.</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6466632"/>
                  </a:ext>
                </a:extLst>
              </a:tr>
            </a:tbl>
          </a:graphicData>
        </a:graphic>
      </p:graphicFrame>
      <p:sp>
        <p:nvSpPr>
          <p:cNvPr id="7" name="TextBox 16">
            <a:extLst>
              <a:ext uri="{FF2B5EF4-FFF2-40B4-BE49-F238E27FC236}">
                <a16:creationId xmlns:a16="http://schemas.microsoft.com/office/drawing/2014/main" id="{817E7190-AC64-7DB9-EFE2-7313D6F214CE}"/>
              </a:ext>
            </a:extLst>
          </p:cNvPr>
          <p:cNvSpPr txBox="1"/>
          <p:nvPr/>
        </p:nvSpPr>
        <p:spPr>
          <a:xfrm>
            <a:off x="1683325" y="1768780"/>
            <a:ext cx="11761742" cy="523220"/>
          </a:xfrm>
          <a:prstGeom prst="rect">
            <a:avLst/>
          </a:prstGeom>
          <a:solidFill>
            <a:srgbClr val="000000">
              <a:alpha val="0"/>
            </a:srgbClr>
          </a:solidFill>
        </p:spPr>
        <p:txBody>
          <a:bodyPr lIns="0" tIns="0" rIns="0" bIns="0" rtlCol="0" anchor="t"/>
          <a:lstStyle/>
          <a:p>
            <a:r>
              <a:rPr lang="en-US" dirty="0">
                <a:latin typeface="Montserrat" panose="00000500000000000000" pitchFamily="2" charset="0"/>
              </a:rPr>
              <a:t>As per Cabinet Decision No. 106 of 2025 following are the Administrative Penalties Resulting from the Violations of the Legislation Regulating the Electronic Invoicing System. </a:t>
            </a:r>
          </a:p>
        </p:txBody>
      </p:sp>
    </p:spTree>
    <p:extLst>
      <p:ext uri="{BB962C8B-B14F-4D97-AF65-F5344CB8AC3E}">
        <p14:creationId xmlns:p14="http://schemas.microsoft.com/office/powerpoint/2010/main" val="37044048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6022-5890-B620-3F0A-99089877C9C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C85A577-EF34-3915-8811-D85D940BB294}"/>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7EF7F7C4-FAA3-11FF-2713-640774E61EF4}"/>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96B7C20D-9F93-D9D3-DA15-9249D3106961}"/>
              </a:ext>
            </a:extLst>
          </p:cNvPr>
          <p:cNvSpPr txBox="1">
            <a:spLocks/>
          </p:cNvSpPr>
          <p:nvPr/>
        </p:nvSpPr>
        <p:spPr>
          <a:xfrm>
            <a:off x="2676698" y="2793467"/>
            <a:ext cx="8329352"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US" sz="6600" dirty="0">
                <a:latin typeface="Montserrat" pitchFamily="2" charset="0"/>
              </a:rPr>
              <a:t>Revenue Sharing</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B42DE97F-516F-C2CF-EE6A-1264B545DDBE}"/>
              </a:ext>
            </a:extLst>
          </p:cNvPr>
          <p:cNvSpPr>
            <a:spLocks noGrp="1"/>
          </p:cNvSpPr>
          <p:nvPr>
            <p:ph type="sldNum" sz="quarter" idx="12"/>
          </p:nvPr>
        </p:nvSpPr>
        <p:spPr/>
        <p:txBody>
          <a:bodyPr/>
          <a:lstStyle/>
          <a:p>
            <a:fld id="{9EEF8FA0-0E28-45DA-A438-FD13269BAD6D}" type="slidenum">
              <a:rPr lang="en-US" smtClean="0"/>
              <a:t>78</a:t>
            </a:fld>
            <a:endParaRPr lang="en-US" dirty="0"/>
          </a:p>
        </p:txBody>
      </p:sp>
    </p:spTree>
    <p:extLst>
      <p:ext uri="{BB962C8B-B14F-4D97-AF65-F5344CB8AC3E}">
        <p14:creationId xmlns:p14="http://schemas.microsoft.com/office/powerpoint/2010/main" val="23639962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DB5FD-324D-3C6D-1E48-681E953FF2D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EEBB73DF-DAE3-D3B4-46D3-92E3A45EDF20}"/>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EA7C3A33-25F4-403F-648D-83D763709036}"/>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6C22E083-5537-990E-09AD-D73206E3350F}"/>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13557E70-88EB-0E48-D23B-B8497A123736}"/>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Revenue Sharing Arrangements</a:t>
            </a:r>
          </a:p>
        </p:txBody>
      </p:sp>
      <p:pic>
        <p:nvPicPr>
          <p:cNvPr id="5" name="Picture 4">
            <a:extLst>
              <a:ext uri="{FF2B5EF4-FFF2-40B4-BE49-F238E27FC236}">
                <a16:creationId xmlns:a16="http://schemas.microsoft.com/office/drawing/2014/main" id="{35A486AD-6763-F868-C383-09F1F43535A3}"/>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0A4D9044-BB91-4D29-4C97-0C88EB42059F}"/>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5FE89431-C0FE-8B02-0E93-A9D8DCE12075}"/>
              </a:ext>
            </a:extLst>
          </p:cNvPr>
          <p:cNvSpPr txBox="1"/>
          <p:nvPr/>
        </p:nvSpPr>
        <p:spPr>
          <a:xfrm>
            <a:off x="1551008" y="2776932"/>
            <a:ext cx="12323255" cy="2554545"/>
          </a:xfrm>
          <a:prstGeom prst="rect">
            <a:avLst/>
          </a:prstGeom>
          <a:noFill/>
        </p:spPr>
        <p:txBody>
          <a:bodyPr wrap="square">
            <a:spAutoFit/>
          </a:bodyPr>
          <a:lstStyle/>
          <a:p>
            <a:pPr algn="just"/>
            <a:r>
              <a:rPr lang="en-US" sz="2000" dirty="0">
                <a:latin typeface="Montserrat" panose="00000500000000000000" pitchFamily="2" charset="0"/>
              </a:rPr>
              <a:t>Tax revenues and administrative penalties collected under this Decree-Law are to be distributed between the Federal Government and the respective Emirate Governments in accordance with the provisions of Federal Decree-Law No. 13 of 2016 establishing the Federal Tax Authority.</a:t>
            </a:r>
          </a:p>
          <a:p>
            <a:pPr algn="just"/>
            <a:endParaRPr lang="en-US" sz="2000" dirty="0">
              <a:latin typeface="Montserrat" panose="00000500000000000000" pitchFamily="2" charset="0"/>
            </a:endParaRPr>
          </a:p>
          <a:p>
            <a:pPr algn="just"/>
            <a:r>
              <a:rPr lang="en-US" sz="2000" dirty="0">
                <a:latin typeface="Montserrat" panose="00000500000000000000" pitchFamily="2" charset="0"/>
              </a:rPr>
              <a:t>Under the prevailing VAT revenue-sharing mechanism, each Emirate transfers the total VAT collected to the Federal Government. The Federal Government retains </a:t>
            </a:r>
            <a:r>
              <a:rPr lang="en-US" sz="2000" b="1" dirty="0">
                <a:latin typeface="Montserrat" panose="00000500000000000000" pitchFamily="2" charset="0"/>
              </a:rPr>
              <a:t>30%</a:t>
            </a:r>
            <a:r>
              <a:rPr lang="en-US" sz="2000" dirty="0">
                <a:latin typeface="Montserrat" panose="00000500000000000000" pitchFamily="2" charset="0"/>
              </a:rPr>
              <a:t> of such collections and redistributes the remaining </a:t>
            </a:r>
            <a:r>
              <a:rPr lang="en-US" sz="2000" b="1" dirty="0">
                <a:latin typeface="Montserrat" panose="00000500000000000000" pitchFamily="2" charset="0"/>
              </a:rPr>
              <a:t>70%</a:t>
            </a:r>
            <a:r>
              <a:rPr lang="en-US" sz="2000" dirty="0">
                <a:latin typeface="Montserrat" panose="00000500000000000000" pitchFamily="2" charset="0"/>
              </a:rPr>
              <a:t> back to the respective Emirate. </a:t>
            </a:r>
          </a:p>
        </p:txBody>
      </p:sp>
      <p:sp>
        <p:nvSpPr>
          <p:cNvPr id="10" name="TextBox 9">
            <a:extLst>
              <a:ext uri="{FF2B5EF4-FFF2-40B4-BE49-F238E27FC236}">
                <a16:creationId xmlns:a16="http://schemas.microsoft.com/office/drawing/2014/main" id="{5B7413F3-3BBF-685C-E861-9C7C8AD36723}"/>
              </a:ext>
            </a:extLst>
          </p:cNvPr>
          <p:cNvSpPr txBox="1"/>
          <p:nvPr/>
        </p:nvSpPr>
        <p:spPr>
          <a:xfrm>
            <a:off x="1866900" y="7576654"/>
            <a:ext cx="10896600" cy="276999"/>
          </a:xfrm>
          <a:prstGeom prst="rect">
            <a:avLst/>
          </a:prstGeom>
          <a:noFill/>
        </p:spPr>
        <p:txBody>
          <a:bodyPr wrap="square" rtlCol="0">
            <a:spAutoFit/>
          </a:bodyPr>
          <a:lstStyle/>
          <a:p>
            <a:r>
              <a:rPr lang="en-US" sz="1200" i="1" dirty="0">
                <a:latin typeface="Montserrat" panose="00000500000000000000" pitchFamily="2" charset="0"/>
              </a:rPr>
              <a:t>Source: Rephrased from </a:t>
            </a:r>
            <a:r>
              <a:rPr lang="en-US" sz="1200" i="1" u="sng" dirty="0">
                <a:latin typeface="Montserrat" panose="00000500000000000000" pitchFamily="2" charset="0"/>
                <a:hlinkClick r:id="rId3"/>
              </a:rPr>
              <a:t>https://www.elibrary.imf.org/downloadpdf/view/journals/002/2025/328/article-A002-en.pdf</a:t>
            </a:r>
            <a:endParaRPr lang="en-US" sz="1200" i="1" dirty="0">
              <a:latin typeface="Montserrat" panose="00000500000000000000" pitchFamily="2" charset="0"/>
            </a:endParaRPr>
          </a:p>
        </p:txBody>
      </p:sp>
      <p:sp>
        <p:nvSpPr>
          <p:cNvPr id="7" name="Slide Number Placeholder 6">
            <a:extLst>
              <a:ext uri="{FF2B5EF4-FFF2-40B4-BE49-F238E27FC236}">
                <a16:creationId xmlns:a16="http://schemas.microsoft.com/office/drawing/2014/main" id="{918FA240-49D3-CF07-54DC-CB92B8AAC86E}"/>
              </a:ext>
            </a:extLst>
          </p:cNvPr>
          <p:cNvSpPr>
            <a:spLocks noGrp="1"/>
          </p:cNvSpPr>
          <p:nvPr>
            <p:ph type="sldNum" sz="quarter" idx="12"/>
          </p:nvPr>
        </p:nvSpPr>
        <p:spPr/>
        <p:txBody>
          <a:bodyPr/>
          <a:lstStyle/>
          <a:p>
            <a:fld id="{9EEF8FA0-0E28-45DA-A438-FD13269BAD6D}" type="slidenum">
              <a:rPr lang="en-US" smtClean="0"/>
              <a:t>79</a:t>
            </a:fld>
            <a:endParaRPr lang="en-US" dirty="0"/>
          </a:p>
        </p:txBody>
      </p:sp>
    </p:spTree>
    <p:extLst>
      <p:ext uri="{BB962C8B-B14F-4D97-AF65-F5344CB8AC3E}">
        <p14:creationId xmlns:p14="http://schemas.microsoft.com/office/powerpoint/2010/main" val="22817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E632B-FAAC-57FC-EC75-BF1BB1CD2EF9}"/>
              </a:ext>
            </a:extLst>
          </p:cNvPr>
          <p:cNvSpPr/>
          <p:nvPr/>
        </p:nvSpPr>
        <p:spPr>
          <a:xfrm>
            <a:off x="0" y="0"/>
            <a:ext cx="1040564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B55663EA-DC23-270A-D533-B2E2C1461169}"/>
              </a:ext>
            </a:extLst>
          </p:cNvPr>
          <p:cNvSpPr/>
          <p:nvPr/>
        </p:nvSpPr>
        <p:spPr>
          <a:xfrm>
            <a:off x="10625557" y="802"/>
            <a:ext cx="41669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2">
            <a:extLst>
              <a:ext uri="{FF2B5EF4-FFF2-40B4-BE49-F238E27FC236}">
                <a16:creationId xmlns:a16="http://schemas.microsoft.com/office/drawing/2014/main" id="{2E89229D-0F14-E251-B206-C4F9C795F093}"/>
              </a:ext>
            </a:extLst>
          </p:cNvPr>
          <p:cNvSpPr txBox="1">
            <a:spLocks/>
          </p:cNvSpPr>
          <p:nvPr/>
        </p:nvSpPr>
        <p:spPr>
          <a:xfrm>
            <a:off x="491452" y="456450"/>
            <a:ext cx="9820948"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chemeClr val="bg1"/>
                </a:solidFill>
                <a:latin typeface="Montserrat" pitchFamily="2" charset="0"/>
              </a:rPr>
              <a:t>Exempt Supplies </a:t>
            </a:r>
          </a:p>
        </p:txBody>
      </p:sp>
      <p:pic>
        <p:nvPicPr>
          <p:cNvPr id="5" name="Picture 4">
            <a:extLst>
              <a:ext uri="{FF2B5EF4-FFF2-40B4-BE49-F238E27FC236}">
                <a16:creationId xmlns:a16="http://schemas.microsoft.com/office/drawing/2014/main" id="{F99B9119-79C1-59D7-C8FC-E01A05F83D6A}"/>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7" name="TextBox 6">
            <a:extLst>
              <a:ext uri="{FF2B5EF4-FFF2-40B4-BE49-F238E27FC236}">
                <a16:creationId xmlns:a16="http://schemas.microsoft.com/office/drawing/2014/main" id="{608657FD-1F2C-DC22-9CC1-75E81CB653C0}"/>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6" name="TextBox 5">
            <a:extLst>
              <a:ext uri="{FF2B5EF4-FFF2-40B4-BE49-F238E27FC236}">
                <a16:creationId xmlns:a16="http://schemas.microsoft.com/office/drawing/2014/main" id="{F32D5CE3-F1B0-77C6-AD94-1D09291AF98F}"/>
              </a:ext>
            </a:extLst>
          </p:cNvPr>
          <p:cNvSpPr txBox="1"/>
          <p:nvPr/>
        </p:nvSpPr>
        <p:spPr>
          <a:xfrm>
            <a:off x="491453" y="2679205"/>
            <a:ext cx="7904402" cy="4770537"/>
          </a:xfrm>
          <a:prstGeom prst="rect">
            <a:avLst/>
          </a:prstGeom>
          <a:noFill/>
        </p:spPr>
        <p:txBody>
          <a:bodyPr wrap="square" rtlCol="0">
            <a:spAutoFit/>
          </a:bodyPr>
          <a:lstStyle/>
          <a:p>
            <a:pPr algn="just"/>
            <a:r>
              <a:rPr lang="en-US" sz="1600" dirty="0">
                <a:latin typeface="Montserrat" panose="00000500000000000000" pitchFamily="2" charset="0"/>
              </a:rPr>
              <a:t> </a:t>
            </a:r>
          </a:p>
          <a:p>
            <a:pPr marL="457200" indent="-457200" algn="just">
              <a:buFont typeface="+mj-lt"/>
              <a:buAutoNum type="arabicPeriod"/>
            </a:pPr>
            <a:r>
              <a:rPr lang="en-US" sz="1600" dirty="0">
                <a:latin typeface="Montserrat" panose="00000500000000000000" pitchFamily="2" charset="0"/>
              </a:rPr>
              <a:t>Financial services are exempt when they involve the granting, transferring, or dealing in money or financial instruments, such as loans, deposits, bank accounts, currency exchange, and securities transactions. However, if a separate fee or commission is charged for a service (e.g., advisory or brokerage), that portion may be taxable.</a:t>
            </a:r>
          </a:p>
          <a:p>
            <a:pPr marL="457200" indent="-457200" algn="just">
              <a:buFont typeface="+mj-lt"/>
              <a:buAutoNum type="arabicPeriod"/>
            </a:pPr>
            <a:r>
              <a:rPr lang="en-US" sz="1600" dirty="0">
                <a:latin typeface="Montserrat" panose="00000500000000000000" pitchFamily="2" charset="0"/>
              </a:rPr>
              <a:t>The lease or sale of residential property is exempt after the first supply. The first supply may be zero-rated (if conditions are met), but subsequent sales or leases are exempt. The regulation also clarifies what qualifies as a residential building and excludes hotels, serviced apartments, and unlawful constructions.</a:t>
            </a:r>
          </a:p>
          <a:p>
            <a:pPr marL="457200" indent="-457200" algn="just">
              <a:buFont typeface="+mj-lt"/>
              <a:buAutoNum type="arabicPeriod"/>
            </a:pPr>
            <a:r>
              <a:rPr lang="en-US" sz="1600" dirty="0">
                <a:latin typeface="Montserrat" panose="00000500000000000000" pitchFamily="2" charset="0"/>
              </a:rPr>
              <a:t>Supply of local passenger transport.</a:t>
            </a:r>
          </a:p>
          <a:p>
            <a:pPr marL="457200" indent="-457200" algn="just">
              <a:buFont typeface="+mj-lt"/>
              <a:buAutoNum type="arabicPeriod"/>
            </a:pPr>
            <a:r>
              <a:rPr lang="en-US" sz="1600" dirty="0">
                <a:latin typeface="Montserrat" panose="00000500000000000000" pitchFamily="2" charset="0"/>
              </a:rPr>
              <a:t>Supply of bare land.  (This includes supply of bare land by either lease or by sale.</a:t>
            </a:r>
          </a:p>
          <a:p>
            <a:pPr algn="just"/>
            <a:r>
              <a:rPr lang="en-US" sz="1600" dirty="0">
                <a:latin typeface="Montserrat" panose="00000500000000000000" pitchFamily="2" charset="0"/>
              </a:rPr>
              <a:t>For land to be considered 'bare land' under UAE VAT, none of the following must be present on top of the land:</a:t>
            </a:r>
          </a:p>
          <a:p>
            <a:pPr marL="342900" indent="-342900" algn="just">
              <a:buFont typeface="Arial" panose="020B0604020202020204" pitchFamily="34" charset="0"/>
              <a:buChar char="•"/>
            </a:pPr>
            <a:r>
              <a:rPr lang="en-US" sz="1600" dirty="0">
                <a:latin typeface="Montserrat" panose="00000500000000000000" pitchFamily="2" charset="0"/>
              </a:rPr>
              <a:t>Completed buildings or</a:t>
            </a:r>
          </a:p>
          <a:p>
            <a:pPr marL="342900" indent="-342900" algn="just">
              <a:buFont typeface="Arial" panose="020B0604020202020204" pitchFamily="34" charset="0"/>
              <a:buChar char="•"/>
            </a:pPr>
            <a:r>
              <a:rPr lang="en-US" sz="1600" dirty="0">
                <a:latin typeface="Montserrat" panose="00000500000000000000" pitchFamily="2" charset="0"/>
              </a:rPr>
              <a:t>Partially completed buildings or</a:t>
            </a:r>
          </a:p>
          <a:p>
            <a:pPr marL="342900" indent="-342900" algn="just">
              <a:buFont typeface="Arial" panose="020B0604020202020204" pitchFamily="34" charset="0"/>
              <a:buChar char="•"/>
            </a:pPr>
            <a:r>
              <a:rPr lang="en-US" sz="1600" dirty="0">
                <a:latin typeface="Montserrat" panose="00000500000000000000" pitchFamily="2" charset="0"/>
              </a:rPr>
              <a:t>Civil engineering works)</a:t>
            </a:r>
          </a:p>
        </p:txBody>
      </p:sp>
      <p:sp>
        <p:nvSpPr>
          <p:cNvPr id="20" name="object 6">
            <a:extLst>
              <a:ext uri="{FF2B5EF4-FFF2-40B4-BE49-F238E27FC236}">
                <a16:creationId xmlns:a16="http://schemas.microsoft.com/office/drawing/2014/main" id="{B8EE51DC-54F6-1F06-B69B-386371226642}"/>
              </a:ext>
            </a:extLst>
          </p:cNvPr>
          <p:cNvSpPr txBox="1"/>
          <p:nvPr/>
        </p:nvSpPr>
        <p:spPr>
          <a:xfrm>
            <a:off x="491452" y="2099713"/>
            <a:ext cx="6779016" cy="411010"/>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IN" sz="2400" b="1" dirty="0">
                <a:solidFill>
                  <a:schemeClr val="bg1"/>
                </a:solidFill>
                <a:latin typeface="Montserrat" pitchFamily="2" charset="0"/>
                <a:cs typeface="Verdana"/>
              </a:rPr>
              <a:t>The following shall be exempt from Tax:</a:t>
            </a:r>
            <a:endParaRPr sz="2400" b="1" dirty="0">
              <a:solidFill>
                <a:schemeClr val="bg1"/>
              </a:solidFill>
              <a:latin typeface="Montserrat" pitchFamily="2" charset="0"/>
              <a:cs typeface="Verdana"/>
            </a:endParaRPr>
          </a:p>
        </p:txBody>
      </p:sp>
      <p:sp>
        <p:nvSpPr>
          <p:cNvPr id="21" name="object 7">
            <a:extLst>
              <a:ext uri="{FF2B5EF4-FFF2-40B4-BE49-F238E27FC236}">
                <a16:creationId xmlns:a16="http://schemas.microsoft.com/office/drawing/2014/main" id="{18A1EEDF-5CDA-1AA7-1217-4335EDAF9697}"/>
              </a:ext>
            </a:extLst>
          </p:cNvPr>
          <p:cNvSpPr/>
          <p:nvPr/>
        </p:nvSpPr>
        <p:spPr>
          <a:xfrm flipV="1">
            <a:off x="6875585" y="2454090"/>
            <a:ext cx="4386088" cy="45719"/>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a:p>
        </p:txBody>
      </p:sp>
      <p:graphicFrame>
        <p:nvGraphicFramePr>
          <p:cNvPr id="24" name="Diagram 23">
            <a:extLst>
              <a:ext uri="{FF2B5EF4-FFF2-40B4-BE49-F238E27FC236}">
                <a16:creationId xmlns:a16="http://schemas.microsoft.com/office/drawing/2014/main" id="{B135B3CE-3E27-F777-8EEF-2371B74A432A}"/>
              </a:ext>
            </a:extLst>
          </p:cNvPr>
          <p:cNvGraphicFramePr/>
          <p:nvPr>
            <p:extLst>
              <p:ext uri="{D42A27DB-BD31-4B8C-83A1-F6EECF244321}">
                <p14:modId xmlns:p14="http://schemas.microsoft.com/office/powerpoint/2010/main" val="407560498"/>
              </p:ext>
            </p:extLst>
          </p:nvPr>
        </p:nvGraphicFramePr>
        <p:xfrm>
          <a:off x="8760940" y="2638253"/>
          <a:ext cx="5582519" cy="5407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7">
            <a:extLst>
              <a:ext uri="{FF2B5EF4-FFF2-40B4-BE49-F238E27FC236}">
                <a16:creationId xmlns:a16="http://schemas.microsoft.com/office/drawing/2014/main" id="{58AE0229-1FB4-2E5D-B925-8221E8DCF270}"/>
              </a:ext>
            </a:extLst>
          </p:cNvPr>
          <p:cNvSpPr>
            <a:spLocks noGrp="1"/>
          </p:cNvSpPr>
          <p:nvPr>
            <p:ph type="sldNum" sz="quarter" idx="12"/>
          </p:nvPr>
        </p:nvSpPr>
        <p:spPr/>
        <p:txBody>
          <a:bodyPr/>
          <a:lstStyle/>
          <a:p>
            <a:fld id="{9EEF8FA0-0E28-45DA-A438-FD13269BAD6D}" type="slidenum">
              <a:rPr lang="en-US" smtClean="0"/>
              <a:t>8</a:t>
            </a:fld>
            <a:endParaRPr lang="en-US" dirty="0"/>
          </a:p>
        </p:txBody>
      </p:sp>
    </p:spTree>
    <p:extLst>
      <p:ext uri="{BB962C8B-B14F-4D97-AF65-F5344CB8AC3E}">
        <p14:creationId xmlns:p14="http://schemas.microsoft.com/office/powerpoint/2010/main" val="4209300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DDFF0-57DF-DCFD-E51F-E096E409E1E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A06D34B-5407-2835-FE73-02A3873654B9}"/>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1932AADA-0DA8-EF69-F961-A615206A54B8}"/>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A1E38AD8-9904-03B7-E4E4-04FDD6B835F3}"/>
              </a:ext>
            </a:extLst>
          </p:cNvPr>
          <p:cNvSpPr txBox="1">
            <a:spLocks/>
          </p:cNvSpPr>
          <p:nvPr/>
        </p:nvSpPr>
        <p:spPr>
          <a:xfrm>
            <a:off x="2676698" y="2793467"/>
            <a:ext cx="8329352" cy="3059812"/>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US" sz="6600" dirty="0">
                <a:latin typeface="Montserrat" pitchFamily="2" charset="0"/>
              </a:rPr>
              <a:t>Violations and Administrative </a:t>
            </a:r>
            <a:r>
              <a:rPr lang="en-GB" sz="6600" dirty="0">
                <a:latin typeface="Montserrat" pitchFamily="2" charset="0"/>
              </a:rPr>
              <a:t>Penalties</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BA89A892-9AB4-8B75-0B3D-94BDD88603E9}"/>
              </a:ext>
            </a:extLst>
          </p:cNvPr>
          <p:cNvSpPr>
            <a:spLocks noGrp="1"/>
          </p:cNvSpPr>
          <p:nvPr>
            <p:ph type="sldNum" sz="quarter" idx="12"/>
          </p:nvPr>
        </p:nvSpPr>
        <p:spPr/>
        <p:txBody>
          <a:bodyPr/>
          <a:lstStyle/>
          <a:p>
            <a:fld id="{9EEF8FA0-0E28-45DA-A438-FD13269BAD6D}" type="slidenum">
              <a:rPr lang="en-US" smtClean="0"/>
              <a:t>80</a:t>
            </a:fld>
            <a:endParaRPr lang="en-US" dirty="0"/>
          </a:p>
        </p:txBody>
      </p:sp>
    </p:spTree>
    <p:extLst>
      <p:ext uri="{BB962C8B-B14F-4D97-AF65-F5344CB8AC3E}">
        <p14:creationId xmlns:p14="http://schemas.microsoft.com/office/powerpoint/2010/main" val="8277362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C09FA-B229-4FA9-B70B-9E143632C6B6}"/>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FAE8272-2632-F2C1-210A-6204FA3805E1}"/>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1E712A96-FEC7-AE02-C972-23375A9B67BB}"/>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0515FA35-40AB-7639-FED4-BFCDCAA25E57}"/>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257B86C4-E689-6D50-CDD3-A9077F029BCE}"/>
              </a:ext>
            </a:extLst>
          </p:cNvPr>
          <p:cNvSpPr txBox="1">
            <a:spLocks/>
          </p:cNvSpPr>
          <p:nvPr/>
        </p:nvSpPr>
        <p:spPr>
          <a:xfrm>
            <a:off x="1551008" y="456450"/>
            <a:ext cx="92312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Penalties under the Tax Procedures Law</a:t>
            </a:r>
            <a:endParaRPr lang="en-IN" sz="3200" b="1" dirty="0">
              <a:solidFill>
                <a:srgbClr val="00843D"/>
              </a:solidFill>
              <a:latin typeface="Montserrat" pitchFamily="2" charset="0"/>
            </a:endParaRPr>
          </a:p>
        </p:txBody>
      </p:sp>
      <p:pic>
        <p:nvPicPr>
          <p:cNvPr id="5" name="Picture 4">
            <a:extLst>
              <a:ext uri="{FF2B5EF4-FFF2-40B4-BE49-F238E27FC236}">
                <a16:creationId xmlns:a16="http://schemas.microsoft.com/office/drawing/2014/main" id="{2A33B775-4F32-0C4F-B4C0-023C0014A5A0}"/>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F0F0BCFF-40ED-0CA4-860A-A01C6A5C37CA}"/>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10" name="Table 9">
            <a:extLst>
              <a:ext uri="{FF2B5EF4-FFF2-40B4-BE49-F238E27FC236}">
                <a16:creationId xmlns:a16="http://schemas.microsoft.com/office/drawing/2014/main" id="{0AD52227-A078-10E4-E2AC-E9D8924D678A}"/>
              </a:ext>
            </a:extLst>
          </p:cNvPr>
          <p:cNvGraphicFramePr>
            <a:graphicFrameLocks noGrp="1"/>
          </p:cNvGraphicFramePr>
          <p:nvPr>
            <p:extLst>
              <p:ext uri="{D42A27DB-BD31-4B8C-83A1-F6EECF244321}">
                <p14:modId xmlns:p14="http://schemas.microsoft.com/office/powerpoint/2010/main" val="3760941481"/>
              </p:ext>
            </p:extLst>
          </p:nvPr>
        </p:nvGraphicFramePr>
        <p:xfrm>
          <a:off x="1551008" y="1672846"/>
          <a:ext cx="12376008" cy="6379659"/>
        </p:xfrm>
        <a:graphic>
          <a:graphicData uri="http://schemas.openxmlformats.org/drawingml/2006/table">
            <a:tbl>
              <a:tblPr firstRow="1">
                <a:tableStyleId>{7DF18680-E054-41AD-8BC1-D1AEF772440D}</a:tableStyleId>
              </a:tblPr>
              <a:tblGrid>
                <a:gridCol w="743957">
                  <a:extLst>
                    <a:ext uri="{9D8B030D-6E8A-4147-A177-3AD203B41FA5}">
                      <a16:colId xmlns:a16="http://schemas.microsoft.com/office/drawing/2014/main" val="2273499162"/>
                    </a:ext>
                  </a:extLst>
                </a:gridCol>
                <a:gridCol w="4858870">
                  <a:extLst>
                    <a:ext uri="{9D8B030D-6E8A-4147-A177-3AD203B41FA5}">
                      <a16:colId xmlns:a16="http://schemas.microsoft.com/office/drawing/2014/main" val="3083280878"/>
                    </a:ext>
                  </a:extLst>
                </a:gridCol>
                <a:gridCol w="6773181">
                  <a:extLst>
                    <a:ext uri="{9D8B030D-6E8A-4147-A177-3AD203B41FA5}">
                      <a16:colId xmlns:a16="http://schemas.microsoft.com/office/drawing/2014/main" val="40021056"/>
                    </a:ext>
                  </a:extLst>
                </a:gridCol>
              </a:tblGrid>
              <a:tr h="285890">
                <a:tc>
                  <a:txBody>
                    <a:bodyPr/>
                    <a:lstStyle/>
                    <a:p>
                      <a:pPr marL="0" marR="0">
                        <a:lnSpc>
                          <a:spcPct val="115000"/>
                        </a:lnSpc>
                        <a:spcAft>
                          <a:spcPts val="800"/>
                        </a:spcAft>
                        <a:buNone/>
                      </a:pPr>
                      <a:r>
                        <a:rPr lang="en-US" sz="1800" kern="100" dirty="0">
                          <a:solidFill>
                            <a:schemeClr val="bg1"/>
                          </a:solidFill>
                          <a:effectLst/>
                          <a:latin typeface="Montserrat" pitchFamily="2" charset="0"/>
                        </a:rPr>
                        <a:t>S.No.</a:t>
                      </a:r>
                      <a:endParaRPr lang="en-US" sz="1800" kern="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ctr">
                        <a:lnSpc>
                          <a:spcPct val="115000"/>
                        </a:lnSpc>
                        <a:spcAft>
                          <a:spcPts val="800"/>
                        </a:spcAft>
                        <a:buNone/>
                      </a:pPr>
                      <a:r>
                        <a:rPr lang="en-US" sz="1800" kern="100" dirty="0">
                          <a:solidFill>
                            <a:schemeClr val="bg1"/>
                          </a:solidFill>
                          <a:effectLst/>
                          <a:latin typeface="Montserrat" pitchFamily="2" charset="0"/>
                        </a:rPr>
                        <a:t>Description of Violation</a:t>
                      </a:r>
                      <a:endParaRPr lang="en-US" sz="1800" kern="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ctr">
                        <a:lnSpc>
                          <a:spcPct val="115000"/>
                        </a:lnSpc>
                        <a:spcAft>
                          <a:spcPts val="800"/>
                        </a:spcAft>
                        <a:buNone/>
                      </a:pPr>
                      <a:r>
                        <a:rPr lang="en-US" sz="1800" kern="100" dirty="0">
                          <a:solidFill>
                            <a:schemeClr val="bg1"/>
                          </a:solidFill>
                          <a:effectLst/>
                          <a:latin typeface="Montserrat" pitchFamily="2" charset="0"/>
                        </a:rPr>
                        <a:t>Administrative Penalty in AED</a:t>
                      </a:r>
                      <a:endParaRPr lang="en-US" sz="1800" kern="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2827463789"/>
                  </a:ext>
                </a:extLst>
              </a:tr>
              <a:tr h="721081">
                <a:tc>
                  <a:txBody>
                    <a:bodyPr/>
                    <a:lstStyle/>
                    <a:p>
                      <a:pPr marL="0" marR="0">
                        <a:lnSpc>
                          <a:spcPct val="115000"/>
                        </a:lnSpc>
                        <a:spcAft>
                          <a:spcPts val="800"/>
                        </a:spcAft>
                        <a:buNone/>
                      </a:pPr>
                      <a:r>
                        <a:rPr lang="en-US" sz="1500" kern="100" dirty="0">
                          <a:solidFill>
                            <a:schemeClr val="tx1"/>
                          </a:solidFill>
                          <a:effectLst/>
                          <a:latin typeface="Montserrat" pitchFamily="2" charset="0"/>
                        </a:rPr>
                        <a:t>1</a:t>
                      </a:r>
                      <a:endParaRPr lang="en-US" sz="15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Failure to keep the required records or information as per the Tax Procedures Law or Tax Law.</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nSpc>
                          <a:spcPct val="115000"/>
                        </a:lnSpc>
                        <a:spcAft>
                          <a:spcPts val="800"/>
                        </a:spcAft>
                        <a:buNone/>
                      </a:pPr>
                      <a:r>
                        <a:rPr lang="en-US" sz="1400" kern="100" dirty="0">
                          <a:solidFill>
                            <a:schemeClr val="tx1"/>
                          </a:solidFill>
                          <a:effectLst/>
                          <a:latin typeface="Montserrat" pitchFamily="2" charset="0"/>
                        </a:rPr>
                        <a:t>10,000 per violation;20,000 if repeated within 24 months.</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3900155592"/>
                  </a:ext>
                </a:extLst>
              </a:tr>
              <a:tr h="474886">
                <a:tc>
                  <a:txBody>
                    <a:bodyPr/>
                    <a:lstStyle/>
                    <a:p>
                      <a:pPr marL="0" marR="0">
                        <a:lnSpc>
                          <a:spcPct val="115000"/>
                        </a:lnSpc>
                        <a:spcAft>
                          <a:spcPts val="800"/>
                        </a:spcAft>
                        <a:buNone/>
                      </a:pPr>
                      <a:r>
                        <a:rPr lang="en-US" sz="1500" kern="100">
                          <a:solidFill>
                            <a:schemeClr val="tx1"/>
                          </a:solidFill>
                          <a:effectLst/>
                          <a:latin typeface="Montserrat" pitchFamily="2" charset="0"/>
                        </a:rPr>
                        <a:t>2</a:t>
                      </a:r>
                      <a:endParaRPr lang="en-US" sz="1500" kern="1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Failure to submit the requested data, tax records, or documents in Arabic.</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5,000</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486835390"/>
                  </a:ext>
                </a:extLst>
              </a:tr>
              <a:tr h="474886">
                <a:tc>
                  <a:txBody>
                    <a:bodyPr/>
                    <a:lstStyle/>
                    <a:p>
                      <a:pPr marL="0" marR="0">
                        <a:lnSpc>
                          <a:spcPct val="115000"/>
                        </a:lnSpc>
                        <a:spcAft>
                          <a:spcPts val="800"/>
                        </a:spcAft>
                        <a:buNone/>
                      </a:pPr>
                      <a:r>
                        <a:rPr lang="en-US" sz="1500" kern="100">
                          <a:solidFill>
                            <a:schemeClr val="tx1"/>
                          </a:solidFill>
                          <a:effectLst/>
                          <a:latin typeface="Montserrat" pitchFamily="2" charset="0"/>
                        </a:rPr>
                        <a:t>3</a:t>
                      </a:r>
                      <a:endParaRPr lang="en-US" sz="1500" kern="1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Failure to submit a tax registration application within the required timeframe.</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a:solidFill>
                            <a:schemeClr val="tx1"/>
                          </a:solidFill>
                          <a:effectLst/>
                          <a:latin typeface="Montserrat" pitchFamily="2" charset="0"/>
                        </a:rPr>
                        <a:t>10,000</a:t>
                      </a:r>
                      <a:endParaRPr lang="en-US" sz="1400" kern="1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901885172"/>
                  </a:ext>
                </a:extLst>
              </a:tr>
              <a:tr h="474886">
                <a:tc>
                  <a:txBody>
                    <a:bodyPr/>
                    <a:lstStyle/>
                    <a:p>
                      <a:pPr marL="0" marR="0" algn="just">
                        <a:lnSpc>
                          <a:spcPct val="115000"/>
                        </a:lnSpc>
                        <a:spcAft>
                          <a:spcPts val="800"/>
                        </a:spcAft>
                        <a:buNone/>
                      </a:pPr>
                      <a:r>
                        <a:rPr lang="en-US" sz="1500" kern="100">
                          <a:solidFill>
                            <a:schemeClr val="tx1"/>
                          </a:solidFill>
                          <a:effectLst/>
                          <a:latin typeface="Montserrat" pitchFamily="2" charset="0"/>
                        </a:rPr>
                        <a:t>4</a:t>
                      </a:r>
                      <a:endParaRPr lang="en-US" sz="1500" kern="1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Failure to submit a deregistration application within the required timeframe.</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a:solidFill>
                            <a:schemeClr val="tx1"/>
                          </a:solidFill>
                          <a:effectLst/>
                          <a:latin typeface="Montserrat" pitchFamily="2" charset="0"/>
                        </a:rPr>
                        <a:t>AED 1,000 for late submission, charged monthly on the same date, capped at AED 10,000.</a:t>
                      </a:r>
                      <a:endParaRPr lang="en-US" sz="1400" kern="1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1804139518"/>
                  </a:ext>
                </a:extLst>
              </a:tr>
              <a:tr h="474886">
                <a:tc>
                  <a:txBody>
                    <a:bodyPr/>
                    <a:lstStyle/>
                    <a:p>
                      <a:pPr marL="0" marR="0" algn="just">
                        <a:lnSpc>
                          <a:spcPct val="115000"/>
                        </a:lnSpc>
                        <a:spcAft>
                          <a:spcPts val="800"/>
                        </a:spcAft>
                        <a:buNone/>
                      </a:pPr>
                      <a:r>
                        <a:rPr lang="en-US" sz="1500" kern="100">
                          <a:solidFill>
                            <a:schemeClr val="tx1"/>
                          </a:solidFill>
                          <a:effectLst/>
                          <a:latin typeface="Montserrat" pitchFamily="2" charset="0"/>
                        </a:rPr>
                        <a:t>5</a:t>
                      </a:r>
                      <a:endParaRPr lang="en-US" sz="1500" kern="1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Failure to notify the Authority of changes requiring amendment of tax records.</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1,000 per violation;5,000 if repeated within 24 months.</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3020756972"/>
                  </a:ext>
                </a:extLst>
              </a:tr>
              <a:tr h="721081">
                <a:tc>
                  <a:txBody>
                    <a:bodyPr/>
                    <a:lstStyle/>
                    <a:p>
                      <a:pPr marL="0" marR="0" algn="just">
                        <a:lnSpc>
                          <a:spcPct val="115000"/>
                        </a:lnSpc>
                        <a:spcAft>
                          <a:spcPts val="800"/>
                        </a:spcAft>
                        <a:buNone/>
                      </a:pPr>
                      <a:r>
                        <a:rPr lang="en-US" sz="1500" kern="100">
                          <a:solidFill>
                            <a:schemeClr val="tx1"/>
                          </a:solidFill>
                          <a:effectLst/>
                          <a:latin typeface="Montserrat" pitchFamily="2" charset="0"/>
                        </a:rPr>
                        <a:t>6</a:t>
                      </a:r>
                      <a:endParaRPr lang="en-US" sz="1500" kern="1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Failure of the Legal Representative to notify the appointment within the required timeframes. </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1,000 (payable by Legal Representative personally)</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75295246"/>
                  </a:ext>
                </a:extLst>
              </a:tr>
              <a:tr h="474886">
                <a:tc>
                  <a:txBody>
                    <a:bodyPr/>
                    <a:lstStyle/>
                    <a:p>
                      <a:pPr marL="0" marR="0" algn="just">
                        <a:lnSpc>
                          <a:spcPct val="115000"/>
                        </a:lnSpc>
                        <a:spcAft>
                          <a:spcPts val="800"/>
                        </a:spcAft>
                        <a:buNone/>
                      </a:pPr>
                      <a:r>
                        <a:rPr lang="en-US" sz="1500" kern="100">
                          <a:solidFill>
                            <a:schemeClr val="tx1"/>
                          </a:solidFill>
                          <a:effectLst/>
                          <a:latin typeface="Montserrat" pitchFamily="2" charset="0"/>
                        </a:rPr>
                        <a:t>7</a:t>
                      </a:r>
                      <a:endParaRPr lang="en-US" sz="1500" kern="1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Failure of Legal Representative to file a Tax Return within the required timeframes.</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1,000 for the first violation;2,000 if repeated within 24 months.</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3575253546"/>
                  </a:ext>
                </a:extLst>
              </a:tr>
              <a:tr h="474886">
                <a:tc>
                  <a:txBody>
                    <a:bodyPr/>
                    <a:lstStyle/>
                    <a:p>
                      <a:pPr marL="0" marR="0" algn="just">
                        <a:lnSpc>
                          <a:spcPct val="115000"/>
                        </a:lnSpc>
                        <a:spcAft>
                          <a:spcPts val="800"/>
                        </a:spcAft>
                        <a:buNone/>
                      </a:pPr>
                      <a:r>
                        <a:rPr lang="en-US" sz="1500" kern="100">
                          <a:solidFill>
                            <a:schemeClr val="tx1"/>
                          </a:solidFill>
                          <a:effectLst/>
                          <a:latin typeface="Montserrat" pitchFamily="2" charset="0"/>
                        </a:rPr>
                        <a:t>8</a:t>
                      </a:r>
                      <a:endParaRPr lang="en-US" sz="1500" kern="1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Failure of the Registrant to submit the Tax Return within the prescribed timeframe.</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1,000 for the first violation;2,000 if repeated within 24 months.</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2525129655"/>
                  </a:ext>
                </a:extLst>
              </a:tr>
              <a:tr h="1795065">
                <a:tc>
                  <a:txBody>
                    <a:bodyPr/>
                    <a:lstStyle/>
                    <a:p>
                      <a:pPr marL="0" marR="0" algn="just">
                        <a:lnSpc>
                          <a:spcPct val="115000"/>
                        </a:lnSpc>
                        <a:spcAft>
                          <a:spcPts val="800"/>
                        </a:spcAft>
                        <a:buNone/>
                      </a:pPr>
                      <a:r>
                        <a:rPr lang="en-US" sz="1500" kern="100">
                          <a:solidFill>
                            <a:schemeClr val="tx1"/>
                          </a:solidFill>
                          <a:effectLst/>
                          <a:latin typeface="Montserrat" pitchFamily="2" charset="0"/>
                        </a:rPr>
                        <a:t>9</a:t>
                      </a:r>
                      <a:endParaRPr lang="en-US" sz="1500" kern="1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Failure to pay Payable Tax within the due date.</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400" kern="100" dirty="0">
                          <a:solidFill>
                            <a:schemeClr val="tx1"/>
                          </a:solidFill>
                          <a:effectLst/>
                          <a:latin typeface="Montserrat" pitchFamily="2" charset="0"/>
                        </a:rPr>
                        <a:t>14% per annum (1% per month or part thereof) on the unpaid Payable tax, starting from the day after the due date.</a:t>
                      </a:r>
                    </a:p>
                    <a:p>
                      <a:pPr marL="0" marR="0" algn="just">
                        <a:lnSpc>
                          <a:spcPct val="115000"/>
                        </a:lnSpc>
                        <a:spcAft>
                          <a:spcPts val="800"/>
                        </a:spcAft>
                        <a:buNone/>
                      </a:pPr>
                      <a:r>
                        <a:rPr lang="en-US" sz="1400" kern="100" dirty="0">
                          <a:solidFill>
                            <a:schemeClr val="tx1"/>
                          </a:solidFill>
                          <a:effectLst/>
                          <a:latin typeface="Montserrat" pitchFamily="2" charset="0"/>
                        </a:rPr>
                        <a:t>For the purposes of applying this penalty, the due date for payment shall be deemed to be 20 business days from the date of submission in the case of a Voluntary Disclosure, and 20 business days from the date of receipt in the case of a Tax Assessment.</a:t>
                      </a:r>
                      <a:endParaRPr lang="en-US" sz="1400" kern="1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2798970306"/>
                  </a:ext>
                </a:extLst>
              </a:tr>
            </a:tbl>
          </a:graphicData>
        </a:graphic>
      </p:graphicFrame>
      <p:sp>
        <p:nvSpPr>
          <p:cNvPr id="7" name="Slide Number Placeholder 6">
            <a:extLst>
              <a:ext uri="{FF2B5EF4-FFF2-40B4-BE49-F238E27FC236}">
                <a16:creationId xmlns:a16="http://schemas.microsoft.com/office/drawing/2014/main" id="{56EA020B-BD95-02E3-EB6F-B21F0C3EE665}"/>
              </a:ext>
            </a:extLst>
          </p:cNvPr>
          <p:cNvSpPr>
            <a:spLocks noGrp="1"/>
          </p:cNvSpPr>
          <p:nvPr>
            <p:ph type="sldNum" sz="quarter" idx="12"/>
          </p:nvPr>
        </p:nvSpPr>
        <p:spPr/>
        <p:txBody>
          <a:bodyPr/>
          <a:lstStyle/>
          <a:p>
            <a:fld id="{9EEF8FA0-0E28-45DA-A438-FD13269BAD6D}" type="slidenum">
              <a:rPr lang="en-US" smtClean="0"/>
              <a:t>81</a:t>
            </a:fld>
            <a:endParaRPr lang="en-US" dirty="0"/>
          </a:p>
        </p:txBody>
      </p:sp>
    </p:spTree>
    <p:extLst>
      <p:ext uri="{BB962C8B-B14F-4D97-AF65-F5344CB8AC3E}">
        <p14:creationId xmlns:p14="http://schemas.microsoft.com/office/powerpoint/2010/main" val="23291696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506D8-1C9C-A799-B42A-D85F9D29FC4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B83310F-99F4-B0E8-A471-BB9153B6FD37}"/>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C2891284-4E3E-FA57-4C2A-7FD99851607A}"/>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700C85AD-BE9C-DD55-FDC5-3432BF146013}"/>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3574E2B1-F2FD-C970-E6DC-1B3AC42BFA1A}"/>
              </a:ext>
            </a:extLst>
          </p:cNvPr>
          <p:cNvSpPr txBox="1">
            <a:spLocks/>
          </p:cNvSpPr>
          <p:nvPr/>
        </p:nvSpPr>
        <p:spPr>
          <a:xfrm>
            <a:off x="1551007" y="456450"/>
            <a:ext cx="9472599"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Penalties under the Tax Procedures Law</a:t>
            </a:r>
            <a:endParaRPr lang="en-IN" sz="3200" b="1" dirty="0">
              <a:solidFill>
                <a:srgbClr val="00843D"/>
              </a:solidFill>
              <a:latin typeface="Montserrat" pitchFamily="2" charset="0"/>
            </a:endParaRPr>
          </a:p>
        </p:txBody>
      </p:sp>
      <p:pic>
        <p:nvPicPr>
          <p:cNvPr id="5" name="Picture 4">
            <a:extLst>
              <a:ext uri="{FF2B5EF4-FFF2-40B4-BE49-F238E27FC236}">
                <a16:creationId xmlns:a16="http://schemas.microsoft.com/office/drawing/2014/main" id="{6AA6A65C-CA6C-BAB4-63A2-05AFB9D151BF}"/>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A5469ACA-271D-DE87-B144-FA04354C2835}"/>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7" name="Table 6">
            <a:extLst>
              <a:ext uri="{FF2B5EF4-FFF2-40B4-BE49-F238E27FC236}">
                <a16:creationId xmlns:a16="http://schemas.microsoft.com/office/drawing/2014/main" id="{8D6FF6EF-DD40-4CF9-0758-E211DF5CFEC3}"/>
              </a:ext>
            </a:extLst>
          </p:cNvPr>
          <p:cNvGraphicFramePr>
            <a:graphicFrameLocks noGrp="1"/>
          </p:cNvGraphicFramePr>
          <p:nvPr>
            <p:extLst>
              <p:ext uri="{D42A27DB-BD31-4B8C-83A1-F6EECF244321}">
                <p14:modId xmlns:p14="http://schemas.microsoft.com/office/powerpoint/2010/main" val="2715217876"/>
              </p:ext>
            </p:extLst>
          </p:nvPr>
        </p:nvGraphicFramePr>
        <p:xfrm>
          <a:off x="1551008" y="1590679"/>
          <a:ext cx="12376007" cy="6187755"/>
        </p:xfrm>
        <a:graphic>
          <a:graphicData uri="http://schemas.openxmlformats.org/drawingml/2006/table">
            <a:tbl>
              <a:tblPr firstRow="1">
                <a:tableStyleId>{7DF18680-E054-41AD-8BC1-D1AEF772440D}</a:tableStyleId>
              </a:tblPr>
              <a:tblGrid>
                <a:gridCol w="743957">
                  <a:extLst>
                    <a:ext uri="{9D8B030D-6E8A-4147-A177-3AD203B41FA5}">
                      <a16:colId xmlns:a16="http://schemas.microsoft.com/office/drawing/2014/main" val="2273499162"/>
                    </a:ext>
                  </a:extLst>
                </a:gridCol>
                <a:gridCol w="5777850">
                  <a:extLst>
                    <a:ext uri="{9D8B030D-6E8A-4147-A177-3AD203B41FA5}">
                      <a16:colId xmlns:a16="http://schemas.microsoft.com/office/drawing/2014/main" val="3083280878"/>
                    </a:ext>
                  </a:extLst>
                </a:gridCol>
                <a:gridCol w="5854200">
                  <a:extLst>
                    <a:ext uri="{9D8B030D-6E8A-4147-A177-3AD203B41FA5}">
                      <a16:colId xmlns:a16="http://schemas.microsoft.com/office/drawing/2014/main" val="40021056"/>
                    </a:ext>
                  </a:extLst>
                </a:gridCol>
              </a:tblGrid>
              <a:tr h="460543">
                <a:tc>
                  <a:txBody>
                    <a:bodyPr/>
                    <a:lstStyle/>
                    <a:p>
                      <a:pPr marL="0" marR="0">
                        <a:lnSpc>
                          <a:spcPct val="115000"/>
                        </a:lnSpc>
                        <a:spcAft>
                          <a:spcPts val="800"/>
                        </a:spcAft>
                        <a:buNone/>
                      </a:pPr>
                      <a:r>
                        <a:rPr lang="en-US" sz="1800" kern="100" dirty="0">
                          <a:solidFill>
                            <a:schemeClr val="bg1"/>
                          </a:solidFill>
                          <a:effectLst/>
                          <a:latin typeface="Montserrat" pitchFamily="2" charset="0"/>
                        </a:rPr>
                        <a:t>S.No.</a:t>
                      </a:r>
                      <a:endParaRPr lang="en-US" sz="1800" kern="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ctr">
                        <a:lnSpc>
                          <a:spcPct val="115000"/>
                        </a:lnSpc>
                        <a:spcAft>
                          <a:spcPts val="800"/>
                        </a:spcAft>
                        <a:buNone/>
                      </a:pPr>
                      <a:r>
                        <a:rPr lang="en-US" sz="1800" kern="100" dirty="0">
                          <a:solidFill>
                            <a:schemeClr val="bg1"/>
                          </a:solidFill>
                          <a:effectLst/>
                          <a:latin typeface="Montserrat" pitchFamily="2" charset="0"/>
                        </a:rPr>
                        <a:t>Description of Violation</a:t>
                      </a:r>
                      <a:endParaRPr lang="en-US" sz="1800" kern="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ctr">
                        <a:lnSpc>
                          <a:spcPct val="115000"/>
                        </a:lnSpc>
                        <a:spcAft>
                          <a:spcPts val="800"/>
                        </a:spcAft>
                        <a:buNone/>
                      </a:pPr>
                      <a:r>
                        <a:rPr lang="en-US" sz="1800" kern="100" dirty="0">
                          <a:solidFill>
                            <a:schemeClr val="bg1"/>
                          </a:solidFill>
                          <a:effectLst/>
                          <a:latin typeface="Montserrat" pitchFamily="2" charset="0"/>
                        </a:rPr>
                        <a:t>Administrative Penalty in AED</a:t>
                      </a:r>
                      <a:endParaRPr lang="en-US" sz="1800" kern="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2827463789"/>
                  </a:ext>
                </a:extLst>
              </a:tr>
              <a:tr h="695672">
                <a:tc>
                  <a:txBody>
                    <a:bodyPr/>
                    <a:lstStyle/>
                    <a:p>
                      <a:pPr marL="0" marR="0" algn="just">
                        <a:lnSpc>
                          <a:spcPct val="115000"/>
                        </a:lnSpc>
                        <a:spcAft>
                          <a:spcPts val="800"/>
                        </a:spcAft>
                        <a:buNone/>
                      </a:pPr>
                      <a:r>
                        <a:rPr lang="en-US" sz="1600" kern="100" dirty="0">
                          <a:effectLst/>
                          <a:latin typeface="Montserrat" pitchFamily="2" charset="0"/>
                        </a:rPr>
                        <a:t>10</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600" kern="100" dirty="0">
                          <a:effectLst/>
                          <a:latin typeface="Montserrat" pitchFamily="2" charset="0"/>
                        </a:rPr>
                        <a:t>Submission of an incorrect Tax Return.</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600" kern="100" dirty="0">
                          <a:effectLst/>
                          <a:latin typeface="Montserrat" pitchFamily="2" charset="0"/>
                        </a:rPr>
                        <a:t>500, unless corrected before the deadline or through Voluntary Disclosure without impact on Due Tax.</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3522752902"/>
                  </a:ext>
                </a:extLst>
              </a:tr>
              <a:tr h="863230">
                <a:tc>
                  <a:txBody>
                    <a:bodyPr/>
                    <a:lstStyle/>
                    <a:p>
                      <a:pPr marL="0" marR="0" algn="just">
                        <a:lnSpc>
                          <a:spcPct val="115000"/>
                        </a:lnSpc>
                        <a:spcAft>
                          <a:spcPts val="800"/>
                        </a:spcAft>
                        <a:buNone/>
                      </a:pPr>
                      <a:r>
                        <a:rPr lang="en-US" sz="1600" kern="100">
                          <a:effectLst/>
                          <a:latin typeface="Montserrat" pitchFamily="2" charset="0"/>
                        </a:rPr>
                        <a:t>11</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600" kern="100" dirty="0">
                          <a:effectLst/>
                          <a:latin typeface="Montserrat" pitchFamily="2" charset="0"/>
                        </a:rPr>
                        <a:t>Voluntary Disclosure submitted regarding Tax Return, Tax Assessment or refund errors.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600" kern="100">
                          <a:effectLst/>
                          <a:latin typeface="Montserrat" pitchFamily="2" charset="0"/>
                        </a:rPr>
                        <a:t>Monthly penalty of 1% on the tax difference from the date following the due date until submission of the Voluntary Disclosure.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3882491110"/>
                  </a:ext>
                </a:extLst>
              </a:tr>
              <a:tr h="863230">
                <a:tc>
                  <a:txBody>
                    <a:bodyPr/>
                    <a:lstStyle/>
                    <a:p>
                      <a:pPr marL="0" marR="0" algn="just">
                        <a:lnSpc>
                          <a:spcPct val="115000"/>
                        </a:lnSpc>
                        <a:spcAft>
                          <a:spcPts val="800"/>
                        </a:spcAft>
                        <a:buNone/>
                      </a:pPr>
                      <a:r>
                        <a:rPr lang="en-US" sz="1600" kern="100">
                          <a:effectLst/>
                          <a:latin typeface="Montserrat" pitchFamily="2" charset="0"/>
                        </a:rPr>
                        <a:t>12</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600" kern="100" dirty="0">
                          <a:effectLst/>
                          <a:latin typeface="Montserrat" pitchFamily="2" charset="0"/>
                        </a:rPr>
                        <a:t>Failure to submit a Voluntary Disclosure after being notified of a Tax Audit.</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600" kern="100">
                          <a:effectLst/>
                          <a:latin typeface="Montserrat" pitchFamily="2" charset="0"/>
                        </a:rPr>
                        <a:t>15% fixed penalty on tax difference plus 1% monthly penalty on tax difference from the date following the due date until submission.</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1426685287"/>
                  </a:ext>
                </a:extLst>
              </a:tr>
              <a:tr h="695672">
                <a:tc>
                  <a:txBody>
                    <a:bodyPr/>
                    <a:lstStyle/>
                    <a:p>
                      <a:pPr marL="0" marR="0" algn="just">
                        <a:lnSpc>
                          <a:spcPct val="115000"/>
                        </a:lnSpc>
                        <a:spcAft>
                          <a:spcPts val="800"/>
                        </a:spcAft>
                        <a:buNone/>
                      </a:pPr>
                      <a:r>
                        <a:rPr lang="en-US" sz="1600" kern="100">
                          <a:effectLst/>
                          <a:latin typeface="Montserrat" pitchFamily="2" charset="0"/>
                        </a:rPr>
                        <a:t>13</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600" kern="100" dirty="0">
                          <a:effectLst/>
                          <a:latin typeface="Montserrat" pitchFamily="2" charset="0"/>
                        </a:rPr>
                        <a:t>Failure of the audited person, tax agent, or legal representative to cooperate with the Tax Auditor.</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600" kern="100">
                          <a:effectLst/>
                          <a:latin typeface="Montserrat" pitchFamily="2" charset="0"/>
                        </a:rPr>
                        <a:t>20000 (payable personally by the defaulting party).</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4078528480"/>
                  </a:ext>
                </a:extLst>
              </a:tr>
              <a:tr h="2039681">
                <a:tc>
                  <a:txBody>
                    <a:bodyPr/>
                    <a:lstStyle/>
                    <a:p>
                      <a:pPr marL="0" marR="0" algn="just">
                        <a:lnSpc>
                          <a:spcPct val="115000"/>
                        </a:lnSpc>
                        <a:spcAft>
                          <a:spcPts val="800"/>
                        </a:spcAft>
                        <a:buNone/>
                      </a:pPr>
                      <a:r>
                        <a:rPr lang="en-US" sz="1600" kern="100">
                          <a:effectLst/>
                          <a:latin typeface="Montserrat" pitchFamily="2" charset="0"/>
                        </a:rPr>
                        <a:t>14</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600" kern="100" dirty="0">
                          <a:effectLst/>
                          <a:latin typeface="Montserrat" pitchFamily="2" charset="0"/>
                        </a:rPr>
                        <a:t>Failure of the Registrant required to calculate tax on behalf of another Person.</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00000"/>
                        </a:lnSpc>
                        <a:spcAft>
                          <a:spcPts val="0"/>
                        </a:spcAft>
                        <a:buNone/>
                      </a:pPr>
                      <a:r>
                        <a:rPr lang="en-US" sz="1600" kern="100" dirty="0">
                          <a:effectLst/>
                          <a:latin typeface="Montserrat" pitchFamily="2" charset="0"/>
                        </a:rPr>
                        <a:t>14% per annum (1% per month or part thereof) on the unpaid Payable Tax, starting from the day after the due date. </a:t>
                      </a:r>
                    </a:p>
                    <a:p>
                      <a:pPr marL="0" marR="0" algn="just">
                        <a:lnSpc>
                          <a:spcPct val="100000"/>
                        </a:lnSpc>
                        <a:spcAft>
                          <a:spcPts val="0"/>
                        </a:spcAft>
                        <a:buNone/>
                      </a:pPr>
                      <a:r>
                        <a:rPr lang="en-US" sz="1600" kern="100" dirty="0">
                          <a:effectLst/>
                          <a:latin typeface="Montserrat" pitchFamily="2" charset="0"/>
                        </a:rPr>
                        <a:t>For the purposes of applying this penalty, the due date for payment shall be deemed to be 20 business days from the date of submission in the case of a Voluntary Disclosure, and 20 business days from the date of receipt in the case of a Tax Assessment.</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1676644291"/>
                  </a:ext>
                </a:extLst>
              </a:tr>
              <a:tr h="569727">
                <a:tc>
                  <a:txBody>
                    <a:bodyPr/>
                    <a:lstStyle/>
                    <a:p>
                      <a:pPr marL="0" marR="0" algn="just">
                        <a:lnSpc>
                          <a:spcPct val="115000"/>
                        </a:lnSpc>
                        <a:spcAft>
                          <a:spcPts val="800"/>
                        </a:spcAft>
                        <a:buNone/>
                      </a:pPr>
                      <a:r>
                        <a:rPr lang="en-US" sz="1600" kern="100">
                          <a:effectLst/>
                          <a:latin typeface="Montserrat" pitchFamily="2" charset="0"/>
                        </a:rPr>
                        <a:t>15</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600" kern="100" dirty="0">
                          <a:effectLst/>
                          <a:latin typeface="Montserrat" pitchFamily="2" charset="0"/>
                        </a:rPr>
                        <a:t>Failure to calculate tax due on imported goods as required under the Tax Law.</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tc>
                  <a:txBody>
                    <a:bodyPr/>
                    <a:lstStyle/>
                    <a:p>
                      <a:pPr marL="0" marR="0" algn="just">
                        <a:lnSpc>
                          <a:spcPct val="115000"/>
                        </a:lnSpc>
                        <a:spcAft>
                          <a:spcPts val="800"/>
                        </a:spcAft>
                        <a:buNone/>
                      </a:pPr>
                      <a:r>
                        <a:rPr lang="en-US" sz="1600" kern="100" dirty="0">
                          <a:effectLst/>
                          <a:latin typeface="Montserrat" pitchFamily="2" charset="0"/>
                        </a:rPr>
                        <a:t>50% of the unpaid or undeclared Tax.</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30102" marR="30102" marT="0" marB="0"/>
                </a:tc>
                <a:extLst>
                  <a:ext uri="{0D108BD9-81ED-4DB2-BD59-A6C34878D82A}">
                    <a16:rowId xmlns:a16="http://schemas.microsoft.com/office/drawing/2014/main" val="2776823474"/>
                  </a:ext>
                </a:extLst>
              </a:tr>
            </a:tbl>
          </a:graphicData>
        </a:graphic>
      </p:graphicFrame>
      <p:sp>
        <p:nvSpPr>
          <p:cNvPr id="9" name="Slide Number Placeholder 8">
            <a:extLst>
              <a:ext uri="{FF2B5EF4-FFF2-40B4-BE49-F238E27FC236}">
                <a16:creationId xmlns:a16="http://schemas.microsoft.com/office/drawing/2014/main" id="{02FAD5C3-2BC0-D673-3D2A-D8027F14C963}"/>
              </a:ext>
            </a:extLst>
          </p:cNvPr>
          <p:cNvSpPr>
            <a:spLocks noGrp="1"/>
          </p:cNvSpPr>
          <p:nvPr>
            <p:ph type="sldNum" sz="quarter" idx="12"/>
          </p:nvPr>
        </p:nvSpPr>
        <p:spPr/>
        <p:txBody>
          <a:bodyPr/>
          <a:lstStyle/>
          <a:p>
            <a:fld id="{9EEF8FA0-0E28-45DA-A438-FD13269BAD6D}" type="slidenum">
              <a:rPr lang="en-US" smtClean="0"/>
              <a:t>82</a:t>
            </a:fld>
            <a:endParaRPr lang="en-US" dirty="0"/>
          </a:p>
        </p:txBody>
      </p:sp>
    </p:spTree>
    <p:extLst>
      <p:ext uri="{BB962C8B-B14F-4D97-AF65-F5344CB8AC3E}">
        <p14:creationId xmlns:p14="http://schemas.microsoft.com/office/powerpoint/2010/main" val="792542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B6C2A-713A-E9FF-224B-3E6D55CF007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97565340-EE2C-F23A-7C11-202D93A45CC4}"/>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4A3C6371-55F0-47E2-C0E9-CDCEF3FD86FE}"/>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B849936D-846E-B0A3-D3DE-A73A4C130B1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BB51050A-D16C-5EEE-562D-A707D53F01C9}"/>
              </a:ext>
            </a:extLst>
          </p:cNvPr>
          <p:cNvSpPr txBox="1">
            <a:spLocks/>
          </p:cNvSpPr>
          <p:nvPr/>
        </p:nvSpPr>
        <p:spPr>
          <a:xfrm>
            <a:off x="153195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Penalties under the Excise Tax Law</a:t>
            </a:r>
            <a:endParaRPr lang="en-IN" sz="3200" b="1" dirty="0">
              <a:solidFill>
                <a:srgbClr val="00843D"/>
              </a:solidFill>
              <a:latin typeface="Montserrat" pitchFamily="2" charset="0"/>
            </a:endParaRPr>
          </a:p>
        </p:txBody>
      </p:sp>
      <p:pic>
        <p:nvPicPr>
          <p:cNvPr id="5" name="Picture 4">
            <a:extLst>
              <a:ext uri="{FF2B5EF4-FFF2-40B4-BE49-F238E27FC236}">
                <a16:creationId xmlns:a16="http://schemas.microsoft.com/office/drawing/2014/main" id="{71DF1660-6926-F89D-16B3-6595D4A586EB}"/>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C9A13657-B1B1-5FFB-B486-48ED7531171B}"/>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7" name="Table 6">
            <a:extLst>
              <a:ext uri="{FF2B5EF4-FFF2-40B4-BE49-F238E27FC236}">
                <a16:creationId xmlns:a16="http://schemas.microsoft.com/office/drawing/2014/main" id="{459491E0-6596-F185-B68C-6E92ADE43139}"/>
              </a:ext>
            </a:extLst>
          </p:cNvPr>
          <p:cNvGraphicFramePr>
            <a:graphicFrameLocks noGrp="1"/>
          </p:cNvGraphicFramePr>
          <p:nvPr>
            <p:extLst>
              <p:ext uri="{D42A27DB-BD31-4B8C-83A1-F6EECF244321}">
                <p14:modId xmlns:p14="http://schemas.microsoft.com/office/powerpoint/2010/main" val="2091039185"/>
              </p:ext>
            </p:extLst>
          </p:nvPr>
        </p:nvGraphicFramePr>
        <p:xfrm>
          <a:off x="1551008" y="1809748"/>
          <a:ext cx="12393592" cy="5540750"/>
        </p:xfrm>
        <a:graphic>
          <a:graphicData uri="http://schemas.openxmlformats.org/drawingml/2006/table">
            <a:tbl>
              <a:tblPr firstRow="1">
                <a:tableStyleId>{7DF18680-E054-41AD-8BC1-D1AEF772440D}</a:tableStyleId>
              </a:tblPr>
              <a:tblGrid>
                <a:gridCol w="941180">
                  <a:extLst>
                    <a:ext uri="{9D8B030D-6E8A-4147-A177-3AD203B41FA5}">
                      <a16:colId xmlns:a16="http://schemas.microsoft.com/office/drawing/2014/main" val="755491094"/>
                    </a:ext>
                  </a:extLst>
                </a:gridCol>
                <a:gridCol w="6239436">
                  <a:extLst>
                    <a:ext uri="{9D8B030D-6E8A-4147-A177-3AD203B41FA5}">
                      <a16:colId xmlns:a16="http://schemas.microsoft.com/office/drawing/2014/main" val="184488344"/>
                    </a:ext>
                  </a:extLst>
                </a:gridCol>
                <a:gridCol w="5212976">
                  <a:extLst>
                    <a:ext uri="{9D8B030D-6E8A-4147-A177-3AD203B41FA5}">
                      <a16:colId xmlns:a16="http://schemas.microsoft.com/office/drawing/2014/main" val="2018930469"/>
                    </a:ext>
                  </a:extLst>
                </a:gridCol>
              </a:tblGrid>
              <a:tr h="661603">
                <a:tc>
                  <a:txBody>
                    <a:bodyPr/>
                    <a:lstStyle/>
                    <a:p>
                      <a:pPr marL="0" marR="0">
                        <a:lnSpc>
                          <a:spcPct val="115000"/>
                        </a:lnSpc>
                        <a:spcAft>
                          <a:spcPts val="800"/>
                        </a:spcAft>
                        <a:buNone/>
                      </a:pPr>
                      <a:r>
                        <a:rPr lang="en-US" sz="2200" kern="100" dirty="0">
                          <a:effectLst/>
                          <a:latin typeface="Montserrat" pitchFamily="2" charset="0"/>
                        </a:rPr>
                        <a:t>S.No.</a:t>
                      </a:r>
                      <a:endParaRPr lang="en-US" sz="22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200" kern="100" dirty="0">
                          <a:effectLst/>
                          <a:latin typeface="Montserrat" pitchFamily="2" charset="0"/>
                        </a:rPr>
                        <a:t>Description of Violation</a:t>
                      </a:r>
                      <a:endParaRPr lang="en-US" sz="22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200" kern="100" dirty="0">
                          <a:effectLst/>
                          <a:latin typeface="Montserrat" pitchFamily="2" charset="0"/>
                        </a:rPr>
                        <a:t>Administrative Penalty in AED</a:t>
                      </a:r>
                      <a:endParaRPr lang="en-US" sz="22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7573413"/>
                  </a:ext>
                </a:extLst>
              </a:tr>
              <a:tr h="788656">
                <a:tc>
                  <a:txBody>
                    <a:bodyPr/>
                    <a:lstStyle/>
                    <a:p>
                      <a:pPr marL="0" marR="0">
                        <a:lnSpc>
                          <a:spcPct val="115000"/>
                        </a:lnSpc>
                        <a:spcAft>
                          <a:spcPts val="800"/>
                        </a:spcAft>
                        <a:buNone/>
                      </a:pPr>
                      <a:r>
                        <a:rPr lang="en-US" sz="1800" kern="100">
                          <a:effectLst/>
                          <a:latin typeface="Montserrat" pitchFamily="2" charset="0"/>
                        </a:rPr>
                        <a:t>1</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dirty="0">
                          <a:effectLst/>
                          <a:latin typeface="Montserrat" pitchFamily="2" charset="0"/>
                        </a:rPr>
                        <a:t>Failure to display prices inclusive of Tax.</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100">
                          <a:effectLst/>
                          <a:latin typeface="Montserrat" pitchFamily="2" charset="0"/>
                        </a:rPr>
                        <a:t>5,000</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7435062"/>
                  </a:ext>
                </a:extLst>
              </a:tr>
              <a:tr h="2464109">
                <a:tc>
                  <a:txBody>
                    <a:bodyPr/>
                    <a:lstStyle/>
                    <a:p>
                      <a:pPr marL="0" marR="0">
                        <a:lnSpc>
                          <a:spcPct val="115000"/>
                        </a:lnSpc>
                        <a:spcAft>
                          <a:spcPts val="800"/>
                        </a:spcAft>
                        <a:buNone/>
                      </a:pPr>
                      <a:r>
                        <a:rPr lang="en-US" sz="1800" kern="100" dirty="0">
                          <a:effectLst/>
                          <a:latin typeface="Montserrat" pitchFamily="2" charset="0"/>
                        </a:rPr>
                        <a:t>2</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dirty="0">
                          <a:effectLst/>
                          <a:latin typeface="Montserrat" pitchFamily="2" charset="0"/>
                        </a:rPr>
                        <a:t>Failure to comply with the rules and procedures for transferring Excise Goods between Designated Zones, including storage, processing, or preservation requirements.</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dirty="0">
                          <a:effectLst/>
                          <a:latin typeface="Montserrat" pitchFamily="2" charset="0"/>
                        </a:rPr>
                        <a:t>The higher of 50,000 or 50% of the Tax, related to the violation.</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9107373"/>
                  </a:ext>
                </a:extLst>
              </a:tr>
              <a:tr h="1626382">
                <a:tc>
                  <a:txBody>
                    <a:bodyPr/>
                    <a:lstStyle/>
                    <a:p>
                      <a:pPr marL="0" marR="0">
                        <a:lnSpc>
                          <a:spcPct val="115000"/>
                        </a:lnSpc>
                        <a:spcAft>
                          <a:spcPts val="800"/>
                        </a:spcAft>
                        <a:buNone/>
                      </a:pPr>
                      <a:r>
                        <a:rPr lang="en-US" sz="1800" kern="100">
                          <a:effectLst/>
                          <a:latin typeface="Montserrat" pitchFamily="2" charset="0"/>
                        </a:rPr>
                        <a:t>3</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dirty="0">
                          <a:effectLst/>
                          <a:latin typeface="Montserrat" pitchFamily="2" charset="0"/>
                        </a:rPr>
                        <a:t>Failure to submit price lists of the Excise Goods produced, imported or sold when required by the Authority.</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dirty="0">
                          <a:effectLst/>
                          <a:latin typeface="Montserrat" pitchFamily="2" charset="0"/>
                        </a:rPr>
                        <a:t>5,000 for the first time;10,000 in case of repetition.</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274125"/>
                  </a:ext>
                </a:extLst>
              </a:tr>
            </a:tbl>
          </a:graphicData>
        </a:graphic>
      </p:graphicFrame>
      <p:sp>
        <p:nvSpPr>
          <p:cNvPr id="9" name="Slide Number Placeholder 8">
            <a:extLst>
              <a:ext uri="{FF2B5EF4-FFF2-40B4-BE49-F238E27FC236}">
                <a16:creationId xmlns:a16="http://schemas.microsoft.com/office/drawing/2014/main" id="{B31E6F46-17FA-C742-955C-BF12BEFB4985}"/>
              </a:ext>
            </a:extLst>
          </p:cNvPr>
          <p:cNvSpPr>
            <a:spLocks noGrp="1"/>
          </p:cNvSpPr>
          <p:nvPr>
            <p:ph type="sldNum" sz="quarter" idx="12"/>
          </p:nvPr>
        </p:nvSpPr>
        <p:spPr/>
        <p:txBody>
          <a:bodyPr/>
          <a:lstStyle/>
          <a:p>
            <a:fld id="{9EEF8FA0-0E28-45DA-A438-FD13269BAD6D}" type="slidenum">
              <a:rPr lang="en-US" smtClean="0"/>
              <a:t>83</a:t>
            </a:fld>
            <a:endParaRPr lang="en-US" dirty="0"/>
          </a:p>
        </p:txBody>
      </p:sp>
    </p:spTree>
    <p:extLst>
      <p:ext uri="{BB962C8B-B14F-4D97-AF65-F5344CB8AC3E}">
        <p14:creationId xmlns:p14="http://schemas.microsoft.com/office/powerpoint/2010/main" val="41920701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8CC7F-BD9C-D49B-FE8B-11D10414901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31971253-8735-09D4-F53E-148F8B1C1CC2}"/>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4066BCF6-B51E-B8C2-D826-22B568F6169A}"/>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EE973C37-66CA-E7B9-F9DD-53817AE670F4}"/>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A4C564EF-32A7-AF98-1C99-2CE7C3141E19}"/>
              </a:ext>
            </a:extLst>
          </p:cNvPr>
          <p:cNvSpPr txBox="1">
            <a:spLocks/>
          </p:cNvSpPr>
          <p:nvPr/>
        </p:nvSpPr>
        <p:spPr>
          <a:xfrm>
            <a:off x="1551008" y="42320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Penalties under the VAT Law</a:t>
            </a:r>
            <a:endParaRPr lang="en-IN" sz="3200" b="1" dirty="0">
              <a:solidFill>
                <a:srgbClr val="00843D"/>
              </a:solidFill>
              <a:latin typeface="Montserrat" pitchFamily="2" charset="0"/>
            </a:endParaRPr>
          </a:p>
        </p:txBody>
      </p:sp>
      <p:pic>
        <p:nvPicPr>
          <p:cNvPr id="5" name="Picture 4">
            <a:extLst>
              <a:ext uri="{FF2B5EF4-FFF2-40B4-BE49-F238E27FC236}">
                <a16:creationId xmlns:a16="http://schemas.microsoft.com/office/drawing/2014/main" id="{46380C43-E4A4-8E36-537C-A68BCE23B01B}"/>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0A4C501C-6F5F-E9C0-5C43-DAAB6F8A95A6}"/>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7" name="Table 6">
            <a:extLst>
              <a:ext uri="{FF2B5EF4-FFF2-40B4-BE49-F238E27FC236}">
                <a16:creationId xmlns:a16="http://schemas.microsoft.com/office/drawing/2014/main" id="{BB0D31E2-B9EA-FF41-F055-200C7472C6F1}"/>
              </a:ext>
            </a:extLst>
          </p:cNvPr>
          <p:cNvGraphicFramePr>
            <a:graphicFrameLocks noGrp="1"/>
          </p:cNvGraphicFramePr>
          <p:nvPr>
            <p:extLst>
              <p:ext uri="{D42A27DB-BD31-4B8C-83A1-F6EECF244321}">
                <p14:modId xmlns:p14="http://schemas.microsoft.com/office/powerpoint/2010/main" val="3062018916"/>
              </p:ext>
            </p:extLst>
          </p:nvPr>
        </p:nvGraphicFramePr>
        <p:xfrm>
          <a:off x="1551008" y="1785514"/>
          <a:ext cx="12358423" cy="5985718"/>
        </p:xfrm>
        <a:graphic>
          <a:graphicData uri="http://schemas.openxmlformats.org/drawingml/2006/table">
            <a:tbl>
              <a:tblPr firstRow="1">
                <a:tableStyleId>{7DF18680-E054-41AD-8BC1-D1AEF772440D}</a:tableStyleId>
              </a:tblPr>
              <a:tblGrid>
                <a:gridCol w="1102545">
                  <a:extLst>
                    <a:ext uri="{9D8B030D-6E8A-4147-A177-3AD203B41FA5}">
                      <a16:colId xmlns:a16="http://schemas.microsoft.com/office/drawing/2014/main" val="2698240633"/>
                    </a:ext>
                  </a:extLst>
                </a:gridCol>
                <a:gridCol w="6559436">
                  <a:extLst>
                    <a:ext uri="{9D8B030D-6E8A-4147-A177-3AD203B41FA5}">
                      <a16:colId xmlns:a16="http://schemas.microsoft.com/office/drawing/2014/main" val="469228814"/>
                    </a:ext>
                  </a:extLst>
                </a:gridCol>
                <a:gridCol w="4696442">
                  <a:extLst>
                    <a:ext uri="{9D8B030D-6E8A-4147-A177-3AD203B41FA5}">
                      <a16:colId xmlns:a16="http://schemas.microsoft.com/office/drawing/2014/main" val="786184681"/>
                    </a:ext>
                  </a:extLst>
                </a:gridCol>
              </a:tblGrid>
              <a:tr h="923022">
                <a:tc>
                  <a:txBody>
                    <a:bodyPr/>
                    <a:lstStyle/>
                    <a:p>
                      <a:pPr marL="0" marR="0">
                        <a:lnSpc>
                          <a:spcPct val="115000"/>
                        </a:lnSpc>
                        <a:spcAft>
                          <a:spcPts val="800"/>
                        </a:spcAft>
                        <a:buNone/>
                      </a:pPr>
                      <a:r>
                        <a:rPr lang="en-US" sz="2000" kern="100" dirty="0">
                          <a:effectLst/>
                          <a:latin typeface="Montserrat" panose="00000500000000000000" pitchFamily="2" charset="0"/>
                        </a:rPr>
                        <a:t>S.No.</a:t>
                      </a:r>
                      <a:endParaRPr lang="en-US" sz="20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100" dirty="0">
                          <a:effectLst/>
                          <a:latin typeface="Montserrat" panose="00000500000000000000" pitchFamily="2" charset="0"/>
                        </a:rPr>
                        <a:t>Description of Violation</a:t>
                      </a:r>
                      <a:endParaRPr lang="en-US" sz="20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100" dirty="0">
                          <a:effectLst/>
                          <a:latin typeface="Montserrat" panose="00000500000000000000" pitchFamily="2" charset="0"/>
                        </a:rPr>
                        <a:t>Administrative Penalty in AED</a:t>
                      </a:r>
                      <a:endParaRPr lang="en-US" sz="20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5223858"/>
                  </a:ext>
                </a:extLst>
              </a:tr>
              <a:tr h="447586">
                <a:tc>
                  <a:txBody>
                    <a:bodyPr/>
                    <a:lstStyle/>
                    <a:p>
                      <a:pPr marL="0" marR="0">
                        <a:lnSpc>
                          <a:spcPct val="115000"/>
                        </a:lnSpc>
                        <a:spcAft>
                          <a:spcPts val="800"/>
                        </a:spcAft>
                        <a:buNone/>
                      </a:pPr>
                      <a:r>
                        <a:rPr lang="en-US" sz="1800" kern="100">
                          <a:effectLst/>
                          <a:latin typeface="Montserrat" panose="00000500000000000000" pitchFamily="2" charset="0"/>
                        </a:rPr>
                        <a:t>1</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dirty="0">
                          <a:effectLst/>
                          <a:latin typeface="Montserrat" panose="00000500000000000000" pitchFamily="2" charset="0"/>
                        </a:rPr>
                        <a:t>Failure to display prices inclusive of Tax.</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1800" kern="100">
                          <a:effectLst/>
                          <a:latin typeface="Montserrat" panose="00000500000000000000" pitchFamily="2" charset="0"/>
                        </a:rPr>
                        <a:t>5,000</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6546759"/>
                  </a:ext>
                </a:extLst>
              </a:tr>
              <a:tr h="923022">
                <a:tc>
                  <a:txBody>
                    <a:bodyPr/>
                    <a:lstStyle/>
                    <a:p>
                      <a:pPr marL="0" marR="0">
                        <a:lnSpc>
                          <a:spcPct val="115000"/>
                        </a:lnSpc>
                        <a:spcAft>
                          <a:spcPts val="800"/>
                        </a:spcAft>
                        <a:buNone/>
                      </a:pPr>
                      <a:r>
                        <a:rPr lang="en-US" sz="1800" kern="100">
                          <a:effectLst/>
                          <a:latin typeface="Montserrat" panose="00000500000000000000" pitchFamily="2" charset="0"/>
                        </a:rPr>
                        <a:t>2</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dirty="0">
                          <a:effectLst/>
                          <a:latin typeface="Montserrat" panose="00000500000000000000" pitchFamily="2" charset="0"/>
                        </a:rPr>
                        <a:t>Failure to notify the Authority of applying the Margin Scheme.</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a:effectLst/>
                          <a:latin typeface="Montserrat" panose="00000500000000000000" pitchFamily="2" charset="0"/>
                        </a:rPr>
                        <a:t>2,500</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1964555"/>
                  </a:ext>
                </a:extLst>
              </a:tr>
              <a:tr h="923022">
                <a:tc>
                  <a:txBody>
                    <a:bodyPr/>
                    <a:lstStyle/>
                    <a:p>
                      <a:pPr marL="0" marR="0">
                        <a:lnSpc>
                          <a:spcPct val="115000"/>
                        </a:lnSpc>
                        <a:spcAft>
                          <a:spcPts val="800"/>
                        </a:spcAft>
                        <a:buNone/>
                      </a:pPr>
                      <a:r>
                        <a:rPr lang="en-US" sz="1800" kern="100">
                          <a:effectLst/>
                          <a:latin typeface="Montserrat" panose="00000500000000000000" pitchFamily="2" charset="0"/>
                        </a:rPr>
                        <a:t>3</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dirty="0">
                          <a:effectLst/>
                          <a:latin typeface="Montserrat" panose="00000500000000000000" pitchFamily="2" charset="0"/>
                        </a:rPr>
                        <a:t>Non-compliance with Designated Zone rules for keeping or transferring goods.</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a:effectLst/>
                          <a:latin typeface="Montserrat" panose="00000500000000000000" pitchFamily="2" charset="0"/>
                        </a:rPr>
                        <a:t>Higher of 50,000 or 50% of the Tax.</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8159644"/>
                  </a:ext>
                </a:extLst>
              </a:tr>
              <a:tr h="923022">
                <a:tc>
                  <a:txBody>
                    <a:bodyPr/>
                    <a:lstStyle/>
                    <a:p>
                      <a:pPr marL="0" marR="0">
                        <a:lnSpc>
                          <a:spcPct val="115000"/>
                        </a:lnSpc>
                        <a:spcAft>
                          <a:spcPts val="800"/>
                        </a:spcAft>
                        <a:buNone/>
                      </a:pPr>
                      <a:r>
                        <a:rPr lang="en-US" sz="1800" kern="100">
                          <a:effectLst/>
                          <a:latin typeface="Montserrat" panose="00000500000000000000" pitchFamily="2" charset="0"/>
                        </a:rPr>
                        <a:t>4</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dirty="0">
                          <a:effectLst/>
                          <a:latin typeface="Montserrat" panose="00000500000000000000" pitchFamily="2" charset="0"/>
                        </a:rPr>
                        <a:t>Failure to issue a Tax Invoice (or alternative document) within the legal timeframe.</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a:effectLst/>
                          <a:latin typeface="Montserrat" panose="00000500000000000000" pitchFamily="2" charset="0"/>
                        </a:rPr>
                        <a:t>2,500 per case.</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3622217"/>
                  </a:ext>
                </a:extLst>
              </a:tr>
              <a:tr h="923022">
                <a:tc>
                  <a:txBody>
                    <a:bodyPr/>
                    <a:lstStyle/>
                    <a:p>
                      <a:pPr marL="0" marR="0">
                        <a:lnSpc>
                          <a:spcPct val="115000"/>
                        </a:lnSpc>
                        <a:spcAft>
                          <a:spcPts val="800"/>
                        </a:spcAft>
                        <a:buNone/>
                      </a:pPr>
                      <a:r>
                        <a:rPr lang="en-US" sz="1800" kern="100">
                          <a:effectLst/>
                          <a:latin typeface="Montserrat" panose="00000500000000000000" pitchFamily="2" charset="0"/>
                        </a:rPr>
                        <a:t>5</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a:effectLst/>
                          <a:latin typeface="Montserrat" panose="00000500000000000000" pitchFamily="2" charset="0"/>
                        </a:rPr>
                        <a:t>Failure to issue a Tax Credit Note (or alternative document) within the legal timeframe.</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a:effectLst/>
                          <a:latin typeface="Montserrat" panose="00000500000000000000" pitchFamily="2" charset="0"/>
                        </a:rPr>
                        <a:t>2,500 per case.</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2592428"/>
                  </a:ext>
                </a:extLst>
              </a:tr>
              <a:tr h="923022">
                <a:tc>
                  <a:txBody>
                    <a:bodyPr/>
                    <a:lstStyle/>
                    <a:p>
                      <a:pPr marL="0" marR="0">
                        <a:lnSpc>
                          <a:spcPct val="115000"/>
                        </a:lnSpc>
                        <a:spcAft>
                          <a:spcPts val="800"/>
                        </a:spcAft>
                        <a:buNone/>
                      </a:pPr>
                      <a:r>
                        <a:rPr lang="en-US" sz="1800" kern="100">
                          <a:effectLst/>
                          <a:latin typeface="Montserrat" panose="00000500000000000000" pitchFamily="2" charset="0"/>
                        </a:rPr>
                        <a:t>6</a:t>
                      </a:r>
                      <a:endParaRPr lang="en-US" sz="1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dirty="0">
                          <a:effectLst/>
                          <a:latin typeface="Montserrat" panose="00000500000000000000" pitchFamily="2" charset="0"/>
                        </a:rPr>
                        <a:t>Non-compliance with electronic Tax Invoice and Tax Credit Note requirements.</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Aft>
                          <a:spcPts val="800"/>
                        </a:spcAft>
                        <a:buNone/>
                      </a:pPr>
                      <a:r>
                        <a:rPr lang="en-US" sz="1800" kern="100" dirty="0">
                          <a:effectLst/>
                          <a:latin typeface="Montserrat" panose="00000500000000000000" pitchFamily="2" charset="0"/>
                        </a:rPr>
                        <a:t>2,500 per case.</a:t>
                      </a:r>
                      <a:endParaRPr lang="en-US" sz="18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8693251"/>
                  </a:ext>
                </a:extLst>
              </a:tr>
            </a:tbl>
          </a:graphicData>
        </a:graphic>
      </p:graphicFrame>
      <p:sp>
        <p:nvSpPr>
          <p:cNvPr id="9" name="Slide Number Placeholder 8">
            <a:extLst>
              <a:ext uri="{FF2B5EF4-FFF2-40B4-BE49-F238E27FC236}">
                <a16:creationId xmlns:a16="http://schemas.microsoft.com/office/drawing/2014/main" id="{74CCFFA3-97D9-F022-E46D-064D5A305790}"/>
              </a:ext>
            </a:extLst>
          </p:cNvPr>
          <p:cNvSpPr>
            <a:spLocks noGrp="1"/>
          </p:cNvSpPr>
          <p:nvPr>
            <p:ph type="sldNum" sz="quarter" idx="12"/>
          </p:nvPr>
        </p:nvSpPr>
        <p:spPr/>
        <p:txBody>
          <a:bodyPr/>
          <a:lstStyle/>
          <a:p>
            <a:fld id="{9EEF8FA0-0E28-45DA-A438-FD13269BAD6D}" type="slidenum">
              <a:rPr lang="en-US" smtClean="0"/>
              <a:t>84</a:t>
            </a:fld>
            <a:endParaRPr lang="en-US" dirty="0"/>
          </a:p>
        </p:txBody>
      </p:sp>
    </p:spTree>
    <p:extLst>
      <p:ext uri="{BB962C8B-B14F-4D97-AF65-F5344CB8AC3E}">
        <p14:creationId xmlns:p14="http://schemas.microsoft.com/office/powerpoint/2010/main" val="23313913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E5A87-1C29-5A45-6485-A3898536AF8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E6A9634-EF66-EEA6-8B8D-8A6CC8586406}"/>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A1C6E3CA-5141-993A-8EA5-C2E3859829B1}"/>
              </a:ext>
            </a:extLst>
          </p:cNvPr>
          <p:cNvSpPr/>
          <p:nvPr/>
        </p:nvSpPr>
        <p:spPr>
          <a:xfrm>
            <a:off x="0" y="-149629"/>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573FE78C-B7F4-A299-2EE0-AA5E2C51D66F}"/>
              </a:ext>
            </a:extLst>
          </p:cNvPr>
          <p:cNvSpPr txBox="1">
            <a:spLocks/>
          </p:cNvSpPr>
          <p:nvPr/>
        </p:nvSpPr>
        <p:spPr>
          <a:xfrm>
            <a:off x="2676698" y="2793467"/>
            <a:ext cx="8329352"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US" sz="6600" dirty="0">
                <a:latin typeface="Montserrat" pitchFamily="2" charset="0"/>
              </a:rPr>
              <a:t>About</a:t>
            </a:r>
            <a:r>
              <a:rPr lang="en-GB" sz="6600">
                <a:latin typeface="Montserrat" pitchFamily="2" charset="0"/>
              </a:rPr>
              <a:t> Us</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9DE49389-D0BA-97E3-CA94-949EDBC7B742}"/>
              </a:ext>
            </a:extLst>
          </p:cNvPr>
          <p:cNvSpPr>
            <a:spLocks noGrp="1"/>
          </p:cNvSpPr>
          <p:nvPr>
            <p:ph type="sldNum" sz="quarter" idx="12"/>
          </p:nvPr>
        </p:nvSpPr>
        <p:spPr/>
        <p:txBody>
          <a:bodyPr/>
          <a:lstStyle/>
          <a:p>
            <a:fld id="{9EEF8FA0-0E28-45DA-A438-FD13269BAD6D}" type="slidenum">
              <a:rPr lang="en-US" smtClean="0"/>
              <a:t>85</a:t>
            </a:fld>
            <a:endParaRPr lang="en-US" dirty="0"/>
          </a:p>
        </p:txBody>
      </p:sp>
    </p:spTree>
    <p:extLst>
      <p:ext uri="{BB962C8B-B14F-4D97-AF65-F5344CB8AC3E}">
        <p14:creationId xmlns:p14="http://schemas.microsoft.com/office/powerpoint/2010/main" val="37436830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6F4E352-92EF-A778-C80F-BCD258309190}"/>
              </a:ext>
            </a:extLst>
          </p:cNvPr>
          <p:cNvPicPr>
            <a:picLocks noChangeAspect="1"/>
          </p:cNvPicPr>
          <p:nvPr/>
        </p:nvPicPr>
        <p:blipFill>
          <a:blip r:embed="rId3">
            <a:grayscl/>
          </a:blip>
          <a:srcRect t="13811" b="47304"/>
          <a:stretch>
            <a:fillRect/>
          </a:stretch>
        </p:blipFill>
        <p:spPr>
          <a:xfrm>
            <a:off x="0" y="0"/>
            <a:ext cx="14630400" cy="3200060"/>
          </a:xfrm>
          <a:prstGeom prst="rect">
            <a:avLst/>
          </a:prstGeom>
        </p:spPr>
      </p:pic>
      <p:sp>
        <p:nvSpPr>
          <p:cNvPr id="21" name="Title 2"/>
          <p:cNvSpPr txBox="1">
            <a:spLocks/>
          </p:cNvSpPr>
          <p:nvPr/>
        </p:nvSpPr>
        <p:spPr>
          <a:xfrm>
            <a:off x="658391" y="1201395"/>
            <a:ext cx="7632001"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defTabSz="914400"/>
            <a:r>
              <a:rPr lang="en-US" sz="6600" b="1" dirty="0">
                <a:solidFill>
                  <a:srgbClr val="00843D"/>
                </a:solidFill>
                <a:latin typeface="Montserrat" pitchFamily="2" charset="0"/>
                <a:ea typeface="Nirmala UI" panose="020B0502040204020203" pitchFamily="34" charset="0"/>
                <a:cs typeface="Nirmala UI" panose="020B0502040204020203" pitchFamily="34" charset="0"/>
              </a:rPr>
              <a:t>About us</a:t>
            </a:r>
          </a:p>
        </p:txBody>
      </p:sp>
      <p:grpSp>
        <p:nvGrpSpPr>
          <p:cNvPr id="13" name="Group 12">
            <a:extLst>
              <a:ext uri="{FF2B5EF4-FFF2-40B4-BE49-F238E27FC236}">
                <a16:creationId xmlns:a16="http://schemas.microsoft.com/office/drawing/2014/main" id="{BAEB46A1-5FD9-DE48-D6D0-2F1A1CF81BA0}"/>
              </a:ext>
            </a:extLst>
          </p:cNvPr>
          <p:cNvGrpSpPr/>
          <p:nvPr/>
        </p:nvGrpSpPr>
        <p:grpSpPr>
          <a:xfrm>
            <a:off x="8290392" y="6145020"/>
            <a:ext cx="4309242" cy="1676647"/>
            <a:chOff x="8057934" y="5722862"/>
            <a:chExt cx="4375512" cy="1676647"/>
          </a:xfrm>
        </p:grpSpPr>
        <p:pic>
          <p:nvPicPr>
            <p:cNvPr id="41" name="Picture 40"/>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746338" y="5722862"/>
              <a:ext cx="998701" cy="674797"/>
            </a:xfrm>
            <a:prstGeom prst="rect">
              <a:avLst/>
            </a:prstGeom>
          </p:spPr>
        </p:pic>
        <p:sp>
          <p:nvSpPr>
            <p:cNvPr id="42" name="Rectangle 41"/>
            <p:cNvSpPr/>
            <p:nvPr/>
          </p:nvSpPr>
          <p:spPr>
            <a:xfrm>
              <a:off x="8057934" y="6858930"/>
              <a:ext cx="4375512" cy="540579"/>
            </a:xfrm>
            <a:prstGeom prst="rect">
              <a:avLst/>
            </a:prstGeom>
            <a:noFill/>
            <a:ln w="9525">
              <a:solidFill>
                <a:srgbClr val="008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kern="0" dirty="0">
                  <a:solidFill>
                    <a:schemeClr val="tx1"/>
                  </a:solidFill>
                  <a:latin typeface="Montserrat" pitchFamily="2" charset="0"/>
                  <a:cs typeface="Calibri" panose="020F0502020204030204" pitchFamily="34" charset="0"/>
                </a:rPr>
                <a:t>“To provide solutions with </a:t>
              </a:r>
            </a:p>
            <a:p>
              <a:pPr algn="ctr"/>
              <a:r>
                <a:rPr lang="en-US" sz="1400" kern="0" dirty="0">
                  <a:solidFill>
                    <a:schemeClr val="tx1"/>
                  </a:solidFill>
                  <a:latin typeface="Montserrat" pitchFamily="2" charset="0"/>
                  <a:cs typeface="Calibri" panose="020F0502020204030204" pitchFamily="34" charset="0"/>
                </a:rPr>
                <a:t>Honesty and Customer Satisfaction”</a:t>
              </a:r>
              <a:endParaRPr lang="en-IN" sz="1400" kern="0" dirty="0">
                <a:solidFill>
                  <a:schemeClr val="tx1"/>
                </a:solidFill>
                <a:latin typeface="Montserrat" pitchFamily="2" charset="0"/>
                <a:cs typeface="Calibri" panose="020F0502020204030204" pitchFamily="34" charset="0"/>
              </a:endParaRPr>
            </a:p>
          </p:txBody>
        </p:sp>
        <p:sp>
          <p:nvSpPr>
            <p:cNvPr id="43" name="Round Diagonal Corner Rectangle 42"/>
            <p:cNvSpPr/>
            <p:nvPr/>
          </p:nvSpPr>
          <p:spPr>
            <a:xfrm>
              <a:off x="9180088" y="6491752"/>
              <a:ext cx="2131200" cy="397440"/>
            </a:xfrm>
            <a:prstGeom prst="round2DiagRect">
              <a:avLst>
                <a:gd name="adj1" fmla="val 16667"/>
                <a:gd name="adj2" fmla="val 33375"/>
              </a:avLst>
            </a:prstGeom>
            <a:solidFill>
              <a:srgbClr val="008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bg1"/>
                  </a:solidFill>
                  <a:latin typeface="Montserrat" pitchFamily="2" charset="0"/>
                  <a:cs typeface="Calibri" panose="020F0502020204030204" pitchFamily="34" charset="0"/>
                </a:rPr>
                <a:t>VISION</a:t>
              </a:r>
            </a:p>
          </p:txBody>
        </p:sp>
      </p:grpSp>
      <p:grpSp>
        <p:nvGrpSpPr>
          <p:cNvPr id="11" name="Group 10">
            <a:extLst>
              <a:ext uri="{FF2B5EF4-FFF2-40B4-BE49-F238E27FC236}">
                <a16:creationId xmlns:a16="http://schemas.microsoft.com/office/drawing/2014/main" id="{15D075D3-EBD2-8283-463A-F67EA27E3A11}"/>
              </a:ext>
            </a:extLst>
          </p:cNvPr>
          <p:cNvGrpSpPr/>
          <p:nvPr/>
        </p:nvGrpSpPr>
        <p:grpSpPr>
          <a:xfrm>
            <a:off x="1196044" y="6120575"/>
            <a:ext cx="3997906" cy="1673125"/>
            <a:chOff x="2265890" y="5525491"/>
            <a:chExt cx="4525045" cy="1874018"/>
          </a:xfrm>
        </p:grpSpPr>
        <p:pic>
          <p:nvPicPr>
            <p:cNvPr id="44" name="Picture 43"/>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098162" y="5525491"/>
              <a:ext cx="860499" cy="858241"/>
            </a:xfrm>
            <a:prstGeom prst="rect">
              <a:avLst/>
            </a:prstGeom>
          </p:spPr>
        </p:pic>
        <p:sp>
          <p:nvSpPr>
            <p:cNvPr id="45" name="Rectangle 44"/>
            <p:cNvSpPr/>
            <p:nvPr/>
          </p:nvSpPr>
          <p:spPr>
            <a:xfrm>
              <a:off x="2265890" y="6858930"/>
              <a:ext cx="4525045" cy="540579"/>
            </a:xfrm>
            <a:prstGeom prst="rect">
              <a:avLst/>
            </a:prstGeom>
            <a:noFill/>
            <a:ln w="9525">
              <a:solidFill>
                <a:srgbClr val="008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kern="0" dirty="0">
                  <a:solidFill>
                    <a:schemeClr val="tx1"/>
                  </a:solidFill>
                  <a:latin typeface="Montserrat" pitchFamily="2" charset="0"/>
                  <a:cs typeface="Calibri" panose="020F0502020204030204" pitchFamily="34" charset="0"/>
                </a:rPr>
                <a:t>"We grow with the growth of our clients"</a:t>
              </a:r>
            </a:p>
          </p:txBody>
        </p:sp>
        <p:sp>
          <p:nvSpPr>
            <p:cNvPr id="46" name="Round Diagonal Corner Rectangle 45"/>
            <p:cNvSpPr/>
            <p:nvPr/>
          </p:nvSpPr>
          <p:spPr>
            <a:xfrm>
              <a:off x="3462811" y="6491752"/>
              <a:ext cx="2131200" cy="398035"/>
            </a:xfrm>
            <a:prstGeom prst="round2DiagRect">
              <a:avLst>
                <a:gd name="adj1" fmla="val 16667"/>
                <a:gd name="adj2" fmla="val 33375"/>
              </a:avLst>
            </a:prstGeom>
            <a:solidFill>
              <a:srgbClr val="008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bg1"/>
                  </a:solidFill>
                  <a:latin typeface="Montserrat" pitchFamily="2" charset="0"/>
                  <a:cs typeface="Calibri" panose="020F0502020204030204" pitchFamily="34" charset="0"/>
                </a:rPr>
                <a:t>MISSION</a:t>
              </a:r>
            </a:p>
          </p:txBody>
        </p:sp>
      </p:grpSp>
      <p:grpSp>
        <p:nvGrpSpPr>
          <p:cNvPr id="9" name="Group 8">
            <a:extLst>
              <a:ext uri="{FF2B5EF4-FFF2-40B4-BE49-F238E27FC236}">
                <a16:creationId xmlns:a16="http://schemas.microsoft.com/office/drawing/2014/main" id="{03CF05ED-0BF1-2440-B09B-29F7B5DA8559}"/>
              </a:ext>
            </a:extLst>
          </p:cNvPr>
          <p:cNvGrpSpPr/>
          <p:nvPr/>
        </p:nvGrpSpPr>
        <p:grpSpPr>
          <a:xfrm>
            <a:off x="7689481" y="3508054"/>
            <a:ext cx="5717277" cy="1036915"/>
            <a:chOff x="7886400" y="1810544"/>
            <a:chExt cx="5717277" cy="1036915"/>
          </a:xfrm>
        </p:grpSpPr>
        <p:sp>
          <p:nvSpPr>
            <p:cNvPr id="23" name="object 3"/>
            <p:cNvSpPr txBox="1"/>
            <p:nvPr/>
          </p:nvSpPr>
          <p:spPr>
            <a:xfrm>
              <a:off x="9083781" y="2163177"/>
              <a:ext cx="3963954" cy="230063"/>
            </a:xfrm>
            <a:prstGeom prst="rect">
              <a:avLst/>
            </a:prstGeom>
          </p:spPr>
          <p:txBody>
            <a:bodyPr vert="horz" wrap="square" lIns="0" tIns="14478" rIns="0" bIns="0" rtlCol="0">
              <a:spAutoFit/>
            </a:bodyPr>
            <a:lstStyle/>
            <a:p>
              <a:pPr marL="15240" marR="6096" indent="-15240">
                <a:spcBef>
                  <a:spcPts val="114"/>
                </a:spcBef>
              </a:pPr>
              <a:r>
                <a:rPr lang="en-US" sz="1400" spc="-6" dirty="0">
                  <a:solidFill>
                    <a:srgbClr val="585858"/>
                  </a:solidFill>
                  <a:latin typeface="Montserrat" pitchFamily="2" charset="0"/>
                  <a:cs typeface="Calibri" panose="020F0502020204030204" pitchFamily="34" charset="0"/>
                </a:rPr>
                <a:t>Professional Team of over 150 members.</a:t>
              </a:r>
              <a:endParaRPr sz="1400" dirty="0">
                <a:latin typeface="Montserrat" pitchFamily="2" charset="0"/>
                <a:cs typeface="Calibri" panose="020F0502020204030204" pitchFamily="34" charset="0"/>
              </a:endParaRPr>
            </a:p>
          </p:txBody>
        </p:sp>
        <p:pic>
          <p:nvPicPr>
            <p:cNvPr id="28" name="Picture 27"/>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109369" y="1958974"/>
              <a:ext cx="647205" cy="713533"/>
            </a:xfrm>
            <a:prstGeom prst="rect">
              <a:avLst/>
            </a:prstGeom>
          </p:spPr>
        </p:pic>
        <p:sp>
          <p:nvSpPr>
            <p:cNvPr id="48" name="Rounded Rectangle 47"/>
            <p:cNvSpPr/>
            <p:nvPr/>
          </p:nvSpPr>
          <p:spPr>
            <a:xfrm>
              <a:off x="7886400" y="1810544"/>
              <a:ext cx="5717277" cy="1036915"/>
            </a:xfrm>
            <a:prstGeom prst="roundRect">
              <a:avLst/>
            </a:prstGeom>
            <a:noFill/>
            <a:ln w="38100">
              <a:solidFill>
                <a:srgbClr val="008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ontserrat" pitchFamily="2" charset="0"/>
              </a:endParaRPr>
            </a:p>
          </p:txBody>
        </p:sp>
      </p:grpSp>
      <p:grpSp>
        <p:nvGrpSpPr>
          <p:cNvPr id="2" name="Group 1">
            <a:extLst>
              <a:ext uri="{FF2B5EF4-FFF2-40B4-BE49-F238E27FC236}">
                <a16:creationId xmlns:a16="http://schemas.microsoft.com/office/drawing/2014/main" id="{F41A61B6-9226-D342-EBD6-C3DBAD6D4D34}"/>
              </a:ext>
            </a:extLst>
          </p:cNvPr>
          <p:cNvGrpSpPr/>
          <p:nvPr/>
        </p:nvGrpSpPr>
        <p:grpSpPr>
          <a:xfrm>
            <a:off x="7689481" y="4793253"/>
            <a:ext cx="5717277" cy="1036915"/>
            <a:chOff x="7886400" y="2963946"/>
            <a:chExt cx="5717277" cy="1036915"/>
          </a:xfrm>
        </p:grpSpPr>
        <p:sp>
          <p:nvSpPr>
            <p:cNvPr id="26" name="object 5"/>
            <p:cNvSpPr txBox="1"/>
            <p:nvPr/>
          </p:nvSpPr>
          <p:spPr>
            <a:xfrm>
              <a:off x="9234253" y="3310379"/>
              <a:ext cx="3914326" cy="230063"/>
            </a:xfrm>
            <a:prstGeom prst="rect">
              <a:avLst/>
            </a:prstGeom>
          </p:spPr>
          <p:txBody>
            <a:bodyPr vert="horz" wrap="square" lIns="0" tIns="14478" rIns="0" bIns="0" rtlCol="0">
              <a:spAutoFit/>
            </a:bodyPr>
            <a:lstStyle/>
            <a:p>
              <a:pPr>
                <a:spcBef>
                  <a:spcPts val="114"/>
                </a:spcBef>
              </a:pPr>
              <a:r>
                <a:rPr lang="en-US" sz="1400" spc="-6" dirty="0">
                  <a:solidFill>
                    <a:srgbClr val="585858"/>
                  </a:solidFill>
                  <a:latin typeface="Montserrat" pitchFamily="2" charset="0"/>
                  <a:cs typeface="Calibri" panose="020F0502020204030204" pitchFamily="34" charset="0"/>
                </a:rPr>
                <a:t>1</a:t>
              </a:r>
              <a:r>
                <a:rPr sz="1400" spc="-6" dirty="0">
                  <a:solidFill>
                    <a:srgbClr val="585858"/>
                  </a:solidFill>
                  <a:latin typeface="Montserrat" pitchFamily="2" charset="0"/>
                  <a:cs typeface="Calibri" panose="020F0502020204030204" pitchFamily="34" charset="0"/>
                </a:rPr>
                <a:t>00+</a:t>
              </a:r>
              <a:r>
                <a:rPr sz="1400" spc="-72" dirty="0">
                  <a:solidFill>
                    <a:srgbClr val="585858"/>
                  </a:solidFill>
                  <a:latin typeface="Montserrat" pitchFamily="2" charset="0"/>
                  <a:cs typeface="Calibri" panose="020F0502020204030204" pitchFamily="34" charset="0"/>
                </a:rPr>
                <a:t> </a:t>
              </a:r>
              <a:r>
                <a:rPr sz="1400" spc="-6" dirty="0">
                  <a:solidFill>
                    <a:srgbClr val="585858"/>
                  </a:solidFill>
                  <a:latin typeface="Montserrat" pitchFamily="2" charset="0"/>
                  <a:cs typeface="Calibri" panose="020F0502020204030204" pitchFamily="34" charset="0"/>
                </a:rPr>
                <a:t>customers</a:t>
              </a:r>
              <a:r>
                <a:rPr lang="en-US" sz="1400" dirty="0">
                  <a:latin typeface="Montserrat" pitchFamily="2" charset="0"/>
                  <a:cs typeface="Calibri" panose="020F0502020204030204" pitchFamily="34" charset="0"/>
                </a:rPr>
                <a:t> </a:t>
              </a:r>
              <a:r>
                <a:rPr lang="en-IN" sz="1400" spc="-13" dirty="0">
                  <a:solidFill>
                    <a:srgbClr val="585858"/>
                  </a:solidFill>
                  <a:latin typeface="Montserrat" pitchFamily="2" charset="0"/>
                  <a:cs typeface="Calibri" panose="020F0502020204030204" pitchFamily="34" charset="0"/>
                </a:rPr>
                <a:t>across the globe</a:t>
              </a:r>
              <a:r>
                <a:rPr sz="1400" spc="-13" dirty="0">
                  <a:solidFill>
                    <a:srgbClr val="585858"/>
                  </a:solidFill>
                  <a:latin typeface="Montserrat" pitchFamily="2" charset="0"/>
                  <a:cs typeface="Calibri" panose="020F0502020204030204" pitchFamily="34" charset="0"/>
                </a:rPr>
                <a:t>.</a:t>
              </a:r>
              <a:endParaRPr sz="1400" dirty="0">
                <a:latin typeface="Montserrat" pitchFamily="2" charset="0"/>
                <a:cs typeface="Calibri" panose="020F0502020204030204" pitchFamily="34" charset="0"/>
              </a:endParaRPr>
            </a:p>
          </p:txBody>
        </p:sp>
        <p:pic>
          <p:nvPicPr>
            <p:cNvPr id="30" name="Picture 29"/>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053193" y="3176212"/>
              <a:ext cx="1012025" cy="633760"/>
            </a:xfrm>
            <a:prstGeom prst="rect">
              <a:avLst/>
            </a:prstGeom>
          </p:spPr>
        </p:pic>
        <p:sp>
          <p:nvSpPr>
            <p:cNvPr id="49" name="Rounded Rectangle 48"/>
            <p:cNvSpPr/>
            <p:nvPr/>
          </p:nvSpPr>
          <p:spPr>
            <a:xfrm>
              <a:off x="7886400" y="2963946"/>
              <a:ext cx="5717277" cy="1036915"/>
            </a:xfrm>
            <a:prstGeom prst="roundRect">
              <a:avLst/>
            </a:prstGeom>
            <a:noFill/>
            <a:ln w="38100">
              <a:solidFill>
                <a:srgbClr val="008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ontserrat" pitchFamily="2" charset="0"/>
              </a:endParaRPr>
            </a:p>
          </p:txBody>
        </p:sp>
      </p:grpSp>
      <p:grpSp>
        <p:nvGrpSpPr>
          <p:cNvPr id="10" name="Group 9">
            <a:extLst>
              <a:ext uri="{FF2B5EF4-FFF2-40B4-BE49-F238E27FC236}">
                <a16:creationId xmlns:a16="http://schemas.microsoft.com/office/drawing/2014/main" id="{448C0A8D-6760-58E7-5935-6783BFFD1C2A}"/>
              </a:ext>
            </a:extLst>
          </p:cNvPr>
          <p:cNvGrpSpPr/>
          <p:nvPr/>
        </p:nvGrpSpPr>
        <p:grpSpPr>
          <a:xfrm>
            <a:off x="871487" y="4830185"/>
            <a:ext cx="5476044" cy="963050"/>
            <a:chOff x="4661426" y="4188665"/>
            <a:chExt cx="6195091" cy="963050"/>
          </a:xfrm>
        </p:grpSpPr>
        <p:sp>
          <p:nvSpPr>
            <p:cNvPr id="25" name="object 3"/>
            <p:cNvSpPr txBox="1"/>
            <p:nvPr/>
          </p:nvSpPr>
          <p:spPr>
            <a:xfrm>
              <a:off x="5817434" y="4448124"/>
              <a:ext cx="4876738" cy="445507"/>
            </a:xfrm>
            <a:prstGeom prst="rect">
              <a:avLst/>
            </a:prstGeom>
          </p:spPr>
          <p:txBody>
            <a:bodyPr vert="horz" wrap="square" lIns="0" tIns="14478" rIns="0" bIns="0" rtlCol="0" anchor="ctr">
              <a:spAutoFit/>
            </a:bodyPr>
            <a:lstStyle/>
            <a:p>
              <a:pPr marL="15240" marR="6096" indent="-15240">
                <a:spcBef>
                  <a:spcPts val="114"/>
                </a:spcBef>
              </a:pPr>
              <a:r>
                <a:rPr lang="en-US" sz="1400" spc="-6" dirty="0">
                  <a:solidFill>
                    <a:srgbClr val="585858"/>
                  </a:solidFill>
                  <a:latin typeface="Montserrat" pitchFamily="2" charset="0"/>
                  <a:cs typeface="Calibri" panose="020F0502020204030204" pitchFamily="34" charset="0"/>
                </a:rPr>
                <a:t>Presence in UAE &amp; India (Delhi, Mumbai, Dehradun)</a:t>
              </a:r>
              <a:endParaRPr sz="1400" dirty="0">
                <a:latin typeface="Montserrat" pitchFamily="2" charset="0"/>
                <a:cs typeface="Calibri" panose="020F0502020204030204" pitchFamily="34" charset="0"/>
              </a:endParaRPr>
            </a:p>
          </p:txBody>
        </p:sp>
        <p:pic>
          <p:nvPicPr>
            <p:cNvPr id="29" name="Picture 28"/>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68551" y="4329274"/>
              <a:ext cx="698026" cy="646320"/>
            </a:xfrm>
            <a:prstGeom prst="rect">
              <a:avLst/>
            </a:prstGeom>
          </p:spPr>
        </p:pic>
        <p:sp>
          <p:nvSpPr>
            <p:cNvPr id="50" name="Rounded Rectangle 49"/>
            <p:cNvSpPr/>
            <p:nvPr/>
          </p:nvSpPr>
          <p:spPr>
            <a:xfrm>
              <a:off x="4661426" y="4188665"/>
              <a:ext cx="6195091" cy="963050"/>
            </a:xfrm>
            <a:prstGeom prst="roundRect">
              <a:avLst/>
            </a:prstGeom>
            <a:noFill/>
            <a:ln w="38100">
              <a:solidFill>
                <a:srgbClr val="008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ontserrat" pitchFamily="2" charset="0"/>
              </a:endParaRPr>
            </a:p>
          </p:txBody>
        </p:sp>
      </p:grpSp>
      <p:grpSp>
        <p:nvGrpSpPr>
          <p:cNvPr id="7" name="Group 6">
            <a:extLst>
              <a:ext uri="{FF2B5EF4-FFF2-40B4-BE49-F238E27FC236}">
                <a16:creationId xmlns:a16="http://schemas.microsoft.com/office/drawing/2014/main" id="{24E67162-D185-4F4E-D83D-F95ADED8A33A}"/>
              </a:ext>
            </a:extLst>
          </p:cNvPr>
          <p:cNvGrpSpPr/>
          <p:nvPr/>
        </p:nvGrpSpPr>
        <p:grpSpPr>
          <a:xfrm>
            <a:off x="871488" y="3508054"/>
            <a:ext cx="5476043" cy="1036915"/>
            <a:chOff x="1528957" y="1810544"/>
            <a:chExt cx="5476043" cy="1036915"/>
          </a:xfrm>
        </p:grpSpPr>
        <p:pic>
          <p:nvPicPr>
            <p:cNvPr id="27" name="Picture 26"/>
            <p:cNvPicPr>
              <a:picLocks noChangeAspect="1"/>
            </p:cNvPicPr>
            <p:nvPr/>
          </p:nvPicPr>
          <p:blipFill>
            <a:blip r:embed="rId9" cstate="print">
              <a:duotone>
                <a:schemeClr val="accent5">
                  <a:shade val="45000"/>
                  <a:satMod val="135000"/>
                </a:schemeClr>
                <a:prstClr val="white"/>
              </a:duotone>
              <a:extLst>
                <a:ext uri="{BEBA8EAE-BF5A-486C-A8C5-ECC9F3942E4B}">
                  <a14:imgProps xmlns:a14="http://schemas.microsoft.com/office/drawing/2010/main">
                    <a14:imgLayer r:embed="rId10">
                      <a14:imgEffect>
                        <a14:colorTemperature colorTemp="6580"/>
                      </a14:imgEffect>
                      <a14:imgEffect>
                        <a14:saturation sat="144000"/>
                      </a14:imgEffect>
                    </a14:imgLayer>
                  </a14:imgProps>
                </a:ext>
                <a:ext uri="{28A0092B-C50C-407E-A947-70E740481C1C}">
                  <a14:useLocalDpi xmlns:a14="http://schemas.microsoft.com/office/drawing/2010/main" val="0"/>
                </a:ext>
              </a:extLst>
            </a:blip>
            <a:stretch>
              <a:fillRect/>
            </a:stretch>
          </p:blipFill>
          <p:spPr>
            <a:xfrm>
              <a:off x="1667855" y="2012395"/>
              <a:ext cx="610675" cy="610675"/>
            </a:xfrm>
            <a:prstGeom prst="rect">
              <a:avLst/>
            </a:prstGeom>
          </p:spPr>
        </p:pic>
        <p:sp>
          <p:nvSpPr>
            <p:cNvPr id="8" name="Rounded Rectangle 7"/>
            <p:cNvSpPr/>
            <p:nvPr/>
          </p:nvSpPr>
          <p:spPr>
            <a:xfrm>
              <a:off x="1528957" y="1810544"/>
              <a:ext cx="5476043" cy="1036915"/>
            </a:xfrm>
            <a:prstGeom prst="roundRect">
              <a:avLst/>
            </a:prstGeom>
            <a:noFill/>
            <a:ln w="38100">
              <a:solidFill>
                <a:srgbClr val="008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ontserrat" pitchFamily="2" charset="0"/>
              </a:endParaRPr>
            </a:p>
          </p:txBody>
        </p:sp>
        <p:sp>
          <p:nvSpPr>
            <p:cNvPr id="33" name="object 5"/>
            <p:cNvSpPr txBox="1"/>
            <p:nvPr/>
          </p:nvSpPr>
          <p:spPr>
            <a:xfrm>
              <a:off x="2437052" y="1996452"/>
              <a:ext cx="4521651" cy="660950"/>
            </a:xfrm>
            <a:prstGeom prst="rect">
              <a:avLst/>
            </a:prstGeom>
          </p:spPr>
          <p:txBody>
            <a:bodyPr vert="horz" wrap="square" lIns="0" tIns="14478" rIns="0" bIns="0" rtlCol="0">
              <a:spAutoFit/>
            </a:bodyPr>
            <a:lstStyle/>
            <a:p>
              <a:pPr>
                <a:spcBef>
                  <a:spcPts val="114"/>
                </a:spcBef>
              </a:pPr>
              <a:r>
                <a:rPr lang="en-US" sz="1400" spc="-6" dirty="0">
                  <a:solidFill>
                    <a:srgbClr val="585858"/>
                  </a:solidFill>
                  <a:latin typeface="Montserrat" pitchFamily="2" charset="0"/>
                  <a:cs typeface="Calibri" panose="020F0502020204030204" pitchFamily="34" charset="0"/>
                </a:rPr>
                <a:t>Founded in 1984, the firm has grown consistently over four decades to become a recognized tax advisory practice</a:t>
              </a:r>
              <a:endParaRPr sz="1400" dirty="0">
                <a:latin typeface="Montserrat" pitchFamily="2" charset="0"/>
                <a:cs typeface="Calibri" panose="020F0502020204030204" pitchFamily="34" charset="0"/>
              </a:endParaRPr>
            </a:p>
          </p:txBody>
        </p:sp>
      </p:grpSp>
      <p:sp>
        <p:nvSpPr>
          <p:cNvPr id="5" name="Slide Number Placeholder 4">
            <a:extLst>
              <a:ext uri="{FF2B5EF4-FFF2-40B4-BE49-F238E27FC236}">
                <a16:creationId xmlns:a16="http://schemas.microsoft.com/office/drawing/2014/main" id="{48B4F195-4809-2440-7901-C5D44033FA34}"/>
              </a:ext>
            </a:extLst>
          </p:cNvPr>
          <p:cNvSpPr>
            <a:spLocks noGrp="1"/>
          </p:cNvSpPr>
          <p:nvPr>
            <p:ph type="sldNum" sz="quarter" idx="12"/>
          </p:nvPr>
        </p:nvSpPr>
        <p:spPr/>
        <p:txBody>
          <a:bodyPr/>
          <a:lstStyle/>
          <a:p>
            <a:fld id="{1161D58B-7DF0-4B58-8AEE-AE0316A5499A}" type="slidenum">
              <a:rPr lang="en-US" smtClean="0"/>
              <a:pPr/>
              <a:t>86</a:t>
            </a:fld>
            <a:endParaRPr lang="en-US" dirty="0"/>
          </a:p>
        </p:txBody>
      </p:sp>
      <p:pic>
        <p:nvPicPr>
          <p:cNvPr id="3" name="Picture 2">
            <a:extLst>
              <a:ext uri="{FF2B5EF4-FFF2-40B4-BE49-F238E27FC236}">
                <a16:creationId xmlns:a16="http://schemas.microsoft.com/office/drawing/2014/main" id="{E6EA6423-733C-EC6E-1CEA-421584058ACD}"/>
              </a:ext>
            </a:extLst>
          </p:cNvPr>
          <p:cNvPicPr>
            <a:picLocks noChangeAspect="1"/>
          </p:cNvPicPr>
          <p:nvPr/>
        </p:nvPicPr>
        <p:blipFill>
          <a:blip r:embed="rId11"/>
          <a:stretch>
            <a:fillRect/>
          </a:stretch>
        </p:blipFill>
        <p:spPr>
          <a:xfrm>
            <a:off x="11045542" y="184323"/>
            <a:ext cx="3421601" cy="1042202"/>
          </a:xfrm>
          <a:prstGeom prst="rect">
            <a:avLst/>
          </a:prstGeom>
        </p:spPr>
      </p:pic>
      <p:sp>
        <p:nvSpPr>
          <p:cNvPr id="15" name="TextBox 14">
            <a:extLst>
              <a:ext uri="{FF2B5EF4-FFF2-40B4-BE49-F238E27FC236}">
                <a16:creationId xmlns:a16="http://schemas.microsoft.com/office/drawing/2014/main" id="{81FDD3BC-E8CD-614D-0E3A-11D21206B4FC}"/>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solidFill>
                  <a:schemeClr val="bg1"/>
                </a:solidFill>
                <a:latin typeface="Montserrat" pitchFamily="2" charset="0"/>
              </a:rPr>
              <a:t>INDIA  |  UAE</a:t>
            </a:r>
          </a:p>
        </p:txBody>
      </p:sp>
    </p:spTree>
    <p:extLst>
      <p:ext uri="{BB962C8B-B14F-4D97-AF65-F5344CB8AC3E}">
        <p14:creationId xmlns:p14="http://schemas.microsoft.com/office/powerpoint/2010/main" val="40344655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4" name="Text 2"/>
          <p:cNvSpPr/>
          <p:nvPr/>
        </p:nvSpPr>
        <p:spPr>
          <a:xfrm>
            <a:off x="7104340" y="2340961"/>
            <a:ext cx="3567518" cy="468511"/>
          </a:xfrm>
          <a:prstGeom prst="rect">
            <a:avLst/>
          </a:prstGeom>
          <a:noFill/>
          <a:ln/>
        </p:spPr>
        <p:txBody>
          <a:bodyPr wrap="none" lIns="0" tIns="0" rIns="0" bIns="0" rtlCol="0" anchor="t"/>
          <a:lstStyle/>
          <a:p>
            <a:pPr marL="0" indent="0" algn="l">
              <a:lnSpc>
                <a:spcPts val="3650"/>
              </a:lnSpc>
              <a:buNone/>
            </a:pPr>
            <a:r>
              <a:rPr lang="en-US" sz="4000" b="1" dirty="0">
                <a:solidFill>
                  <a:srgbClr val="00843D"/>
                </a:solidFill>
                <a:latin typeface="Montserrat" pitchFamily="2" charset="0"/>
                <a:ea typeface="Nunito Sans Bold" pitchFamily="34" charset="-122"/>
                <a:cs typeface="Nunito Sans Bold" pitchFamily="34" charset="-120"/>
              </a:rPr>
              <a:t>CONTACT US</a:t>
            </a:r>
            <a:endParaRPr lang="en-US" sz="4000" dirty="0">
              <a:solidFill>
                <a:srgbClr val="00843D"/>
              </a:solidFill>
              <a:latin typeface="Montserrat" pitchFamily="2" charset="0"/>
            </a:endParaRPr>
          </a:p>
        </p:txBody>
      </p:sp>
      <p:sp>
        <p:nvSpPr>
          <p:cNvPr id="15" name="Text 13"/>
          <p:cNvSpPr/>
          <p:nvPr/>
        </p:nvSpPr>
        <p:spPr>
          <a:xfrm>
            <a:off x="7104340" y="3183827"/>
            <a:ext cx="6646384" cy="2236302"/>
          </a:xfrm>
          <a:prstGeom prst="rect">
            <a:avLst/>
          </a:prstGeom>
          <a:noFill/>
          <a:ln/>
        </p:spPr>
        <p:txBody>
          <a:bodyPr wrap="square" lIns="0" tIns="0" rIns="0" bIns="0" rtlCol="0" anchor="t"/>
          <a:lstStyle/>
          <a:p>
            <a:pPr marL="0" indent="0">
              <a:lnSpc>
                <a:spcPts val="3300"/>
              </a:lnSpc>
              <a:buNone/>
            </a:pPr>
            <a:r>
              <a:rPr lang="en-US" sz="2200" b="1" dirty="0">
                <a:solidFill>
                  <a:srgbClr val="00843D"/>
                </a:solidFill>
                <a:latin typeface="Montserrat" pitchFamily="2" charset="0"/>
                <a:ea typeface="Nunito Sans" pitchFamily="34" charset="-122"/>
                <a:cs typeface="Nunito Sans" pitchFamily="34" charset="-120"/>
              </a:rPr>
              <a:t>AMRG Global ( India | United Arab Emirates )</a:t>
            </a:r>
          </a:p>
          <a:p>
            <a:pPr marL="0" indent="0">
              <a:lnSpc>
                <a:spcPts val="3300"/>
              </a:lnSpc>
              <a:buNone/>
            </a:pPr>
            <a:endParaRPr lang="en-US" sz="2200" b="1" dirty="0">
              <a:solidFill>
                <a:srgbClr val="00843D"/>
              </a:solidFill>
              <a:latin typeface="Montserrat" pitchFamily="2" charset="0"/>
              <a:ea typeface="Nunito Sans" pitchFamily="34" charset="-122"/>
              <a:cs typeface="Nunito Sans" pitchFamily="34" charset="-120"/>
            </a:endParaRPr>
          </a:p>
          <a:p>
            <a:pPr marL="0" indent="0">
              <a:lnSpc>
                <a:spcPts val="3300"/>
              </a:lnSpc>
              <a:buNone/>
            </a:pPr>
            <a:r>
              <a:rPr lang="en-US" sz="2200" b="1" dirty="0">
                <a:solidFill>
                  <a:srgbClr val="00843D"/>
                </a:solidFill>
                <a:latin typeface="Montserrat" pitchFamily="2" charset="0"/>
                <a:ea typeface="Nunito Sans" pitchFamily="34" charset="-122"/>
                <a:cs typeface="Nunito Sans" pitchFamily="34" charset="-120"/>
              </a:rPr>
              <a:t>Email:  </a:t>
            </a:r>
            <a:r>
              <a:rPr lang="en-US" sz="2000" dirty="0">
                <a:solidFill>
                  <a:srgbClr val="00843D"/>
                </a:solidFill>
                <a:latin typeface="Montserrat" pitchFamily="2" charset="0"/>
                <a:ea typeface="Nunito Sans" pitchFamily="34" charset="-122"/>
                <a:cs typeface="Nunito Sans" pitchFamily="34" charset="-120"/>
                <a:hlinkClick r:id="rId3">
                  <a:extLst>
                    <a:ext uri="{A12FA001-AC4F-418D-AE19-62706E023703}">
                      <ahyp:hlinkClr xmlns:ahyp="http://schemas.microsoft.com/office/drawing/2018/hyperlinkcolor" val="tx"/>
                    </a:ext>
                  </a:extLst>
                </a:hlinkClick>
              </a:rPr>
              <a:t>amrg@amrg.in</a:t>
            </a:r>
            <a:r>
              <a:rPr lang="en-US" sz="2000" dirty="0">
                <a:solidFill>
                  <a:srgbClr val="00843D"/>
                </a:solidFill>
                <a:latin typeface="Montserrat" pitchFamily="2" charset="0"/>
                <a:ea typeface="Nunito Sans" pitchFamily="34" charset="-122"/>
                <a:cs typeface="Nunito Sans" pitchFamily="34" charset="-120"/>
              </a:rPr>
              <a:t>  |  </a:t>
            </a:r>
            <a:r>
              <a:rPr lang="en-US" sz="2000" dirty="0">
                <a:solidFill>
                  <a:srgbClr val="00843D"/>
                </a:solidFill>
                <a:latin typeface="Montserrat" pitchFamily="2" charset="0"/>
                <a:ea typeface="Nunito Sans" pitchFamily="34" charset="-122"/>
                <a:cs typeface="Nunito Sans" pitchFamily="34" charset="-120"/>
                <a:hlinkClick r:id="rId4">
                  <a:extLst>
                    <a:ext uri="{A12FA001-AC4F-418D-AE19-62706E023703}">
                      <ahyp:hlinkClr xmlns:ahyp="http://schemas.microsoft.com/office/drawing/2018/hyperlinkcolor" val="tx"/>
                    </a:ext>
                  </a:extLst>
                </a:hlinkClick>
              </a:rPr>
              <a:t>uae@amrg.in</a:t>
            </a:r>
            <a:endParaRPr lang="en-US" sz="2200" dirty="0">
              <a:solidFill>
                <a:srgbClr val="00843D"/>
              </a:solidFill>
              <a:latin typeface="Montserrat" pitchFamily="2" charset="0"/>
              <a:ea typeface="Nunito Sans" pitchFamily="34" charset="-122"/>
              <a:cs typeface="Nunito Sans" pitchFamily="34" charset="-120"/>
            </a:endParaRPr>
          </a:p>
          <a:p>
            <a:pPr marL="0" indent="0">
              <a:lnSpc>
                <a:spcPts val="3300"/>
              </a:lnSpc>
              <a:buNone/>
            </a:pPr>
            <a:r>
              <a:rPr lang="en-US" sz="2200" b="1" dirty="0">
                <a:solidFill>
                  <a:srgbClr val="00843D"/>
                </a:solidFill>
                <a:latin typeface="Montserrat" pitchFamily="2" charset="0"/>
                <a:ea typeface="Nunito Sans" pitchFamily="34" charset="-122"/>
                <a:cs typeface="Nunito Sans" pitchFamily="34" charset="-120"/>
              </a:rPr>
              <a:t>LinkedIn:  </a:t>
            </a:r>
            <a:r>
              <a:rPr lang="en-US" sz="2000" dirty="0">
                <a:solidFill>
                  <a:srgbClr val="00843D"/>
                </a:solidFill>
                <a:latin typeface="Montserrat" pitchFamily="2" charset="0"/>
                <a:ea typeface="Nunito Sans" pitchFamily="34" charset="-122"/>
                <a:cs typeface="Nunito Sans" pitchFamily="34" charset="-120"/>
                <a:hlinkClick r:id="rId5">
                  <a:extLst>
                    <a:ext uri="{A12FA001-AC4F-418D-AE19-62706E023703}">
                      <ahyp:hlinkClr xmlns:ahyp="http://schemas.microsoft.com/office/drawing/2018/hyperlinkcolor" val="tx"/>
                    </a:ext>
                  </a:extLst>
                </a:hlinkClick>
              </a:rPr>
              <a:t>AMRG Global</a:t>
            </a:r>
            <a:endParaRPr lang="en-US" sz="2200" dirty="0">
              <a:solidFill>
                <a:srgbClr val="00843D"/>
              </a:solidFill>
              <a:latin typeface="Montserrat" pitchFamily="2" charset="0"/>
            </a:endParaRPr>
          </a:p>
        </p:txBody>
      </p:sp>
      <p:sp>
        <p:nvSpPr>
          <p:cNvPr id="2" name="Rectangle: Diagonal Corners Rounded 1">
            <a:extLst>
              <a:ext uri="{FF2B5EF4-FFF2-40B4-BE49-F238E27FC236}">
                <a16:creationId xmlns:a16="http://schemas.microsoft.com/office/drawing/2014/main" id="{2D81DB24-6943-99D6-0601-8DDB798A7946}"/>
              </a:ext>
            </a:extLst>
          </p:cNvPr>
          <p:cNvSpPr/>
          <p:nvPr/>
        </p:nvSpPr>
        <p:spPr>
          <a:xfrm>
            <a:off x="0" y="0"/>
            <a:ext cx="6736466" cy="8229600"/>
          </a:xfrm>
          <a:prstGeom prst="round2Diag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6" name="Group 15">
            <a:extLst>
              <a:ext uri="{FF2B5EF4-FFF2-40B4-BE49-F238E27FC236}">
                <a16:creationId xmlns:a16="http://schemas.microsoft.com/office/drawing/2014/main" id="{028FB9A6-BB27-41FD-8DE9-607F6F1D5D89}"/>
              </a:ext>
            </a:extLst>
          </p:cNvPr>
          <p:cNvGrpSpPr/>
          <p:nvPr/>
        </p:nvGrpSpPr>
        <p:grpSpPr>
          <a:xfrm>
            <a:off x="14130311" y="1828800"/>
            <a:ext cx="511664" cy="4676171"/>
            <a:chOff x="14130311" y="2233915"/>
            <a:chExt cx="511664" cy="4676171"/>
          </a:xfrm>
        </p:grpSpPr>
        <p:grpSp>
          <p:nvGrpSpPr>
            <p:cNvPr id="13" name="Group 12">
              <a:extLst>
                <a:ext uri="{FF2B5EF4-FFF2-40B4-BE49-F238E27FC236}">
                  <a16:creationId xmlns:a16="http://schemas.microsoft.com/office/drawing/2014/main" id="{022A8E53-B70A-8611-0A46-E0B4D13B623B}"/>
                </a:ext>
              </a:extLst>
            </p:cNvPr>
            <p:cNvGrpSpPr/>
            <p:nvPr/>
          </p:nvGrpSpPr>
          <p:grpSpPr>
            <a:xfrm>
              <a:off x="14153460" y="2233915"/>
              <a:ext cx="488515" cy="4676171"/>
              <a:chOff x="14141885" y="2245490"/>
              <a:chExt cx="488515" cy="4676171"/>
            </a:xfrm>
          </p:grpSpPr>
          <p:sp>
            <p:nvSpPr>
              <p:cNvPr id="10" name="Rectangle 9">
                <a:extLst>
                  <a:ext uri="{FF2B5EF4-FFF2-40B4-BE49-F238E27FC236}">
                    <a16:creationId xmlns:a16="http://schemas.microsoft.com/office/drawing/2014/main" id="{52CD7B39-A6E6-E9C1-5C29-E31BEF259D19}"/>
                  </a:ext>
                </a:extLst>
              </p:cNvPr>
              <p:cNvSpPr/>
              <p:nvPr/>
            </p:nvSpPr>
            <p:spPr>
              <a:xfrm>
                <a:off x="14141885" y="2951544"/>
                <a:ext cx="488515" cy="3970117"/>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IN" dirty="0"/>
              </a:p>
            </p:txBody>
          </p:sp>
          <p:sp>
            <p:nvSpPr>
              <p:cNvPr id="11" name="Rectangle: Rounded Corners 10">
                <a:extLst>
                  <a:ext uri="{FF2B5EF4-FFF2-40B4-BE49-F238E27FC236}">
                    <a16:creationId xmlns:a16="http://schemas.microsoft.com/office/drawing/2014/main" id="{D0B964BF-3992-37A6-4BD8-7ED2B70D3F44}"/>
                  </a:ext>
                </a:extLst>
              </p:cNvPr>
              <p:cNvSpPr/>
              <p:nvPr/>
            </p:nvSpPr>
            <p:spPr>
              <a:xfrm>
                <a:off x="14141885" y="2245490"/>
                <a:ext cx="488515" cy="1180618"/>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4" name="TextBox 13">
              <a:extLst>
                <a:ext uri="{FF2B5EF4-FFF2-40B4-BE49-F238E27FC236}">
                  <a16:creationId xmlns:a16="http://schemas.microsoft.com/office/drawing/2014/main" id="{AE8D9D80-E0BD-6ED7-D8D5-78865C82E723}"/>
                </a:ext>
              </a:extLst>
            </p:cNvPr>
            <p:cNvSpPr txBox="1"/>
            <p:nvPr/>
          </p:nvSpPr>
          <p:spPr>
            <a:xfrm>
              <a:off x="14130311" y="3588154"/>
              <a:ext cx="492443" cy="3069078"/>
            </a:xfrm>
            <a:prstGeom prst="rect">
              <a:avLst/>
            </a:prstGeom>
            <a:noFill/>
          </p:spPr>
          <p:txBody>
            <a:bodyPr vert="vert270" wrap="square" rtlCol="0">
              <a:spAutoFit/>
            </a:bodyPr>
            <a:lstStyle/>
            <a:p>
              <a:r>
                <a:rPr lang="en-US" sz="2000" dirty="0">
                  <a:solidFill>
                    <a:schemeClr val="bg1"/>
                  </a:solidFill>
                  <a:latin typeface="Montserrat" pitchFamily="2" charset="0"/>
                  <a:ea typeface="Nunito Sans" pitchFamily="34" charset="-122"/>
                  <a:cs typeface="Nunito Sans" pitchFamily="34" charset="-120"/>
                </a:rPr>
                <a:t>Website : </a:t>
              </a:r>
              <a:r>
                <a:rPr lang="en-US" sz="2000" dirty="0">
                  <a:solidFill>
                    <a:schemeClr val="bg1"/>
                  </a:solidFill>
                  <a:latin typeface="Montserrat" pitchFamily="2" charset="0"/>
                  <a:ea typeface="Nunito Sans" pitchFamily="34" charset="-122"/>
                  <a:cs typeface="Nunito Sans" pitchFamily="34" charset="-120"/>
                  <a:hlinkClick r:id="rId7">
                    <a:extLst>
                      <a:ext uri="{A12FA001-AC4F-418D-AE19-62706E023703}">
                        <ahyp:hlinkClr xmlns:ahyp="http://schemas.microsoft.com/office/drawing/2018/hyperlinkcolor" val="tx"/>
                      </a:ext>
                    </a:extLst>
                  </a:hlinkClick>
                </a:rPr>
                <a:t>www.amrg.in</a:t>
              </a:r>
              <a:endParaRPr lang="en-US" sz="2000" dirty="0">
                <a:solidFill>
                  <a:schemeClr val="bg1"/>
                </a:solidFill>
                <a:latin typeface="Montserrat" pitchFamily="2" charset="0"/>
                <a:ea typeface="Nunito Sans" pitchFamily="34" charset="-122"/>
                <a:cs typeface="Nunito Sans" pitchFamily="34" charset="-120"/>
              </a:endParaRPr>
            </a:p>
          </p:txBody>
        </p:sp>
      </p:grpSp>
      <p:pic>
        <p:nvPicPr>
          <p:cNvPr id="5" name="Picture 4">
            <a:extLst>
              <a:ext uri="{FF2B5EF4-FFF2-40B4-BE49-F238E27FC236}">
                <a16:creationId xmlns:a16="http://schemas.microsoft.com/office/drawing/2014/main" id="{8FD83048-B76A-B418-061E-195C1C07295D}"/>
              </a:ext>
            </a:extLst>
          </p:cNvPr>
          <p:cNvPicPr>
            <a:picLocks noChangeAspect="1"/>
          </p:cNvPicPr>
          <p:nvPr/>
        </p:nvPicPr>
        <p:blipFill>
          <a:blip r:embed="rId8"/>
          <a:stretch>
            <a:fillRect/>
          </a:stretch>
        </p:blipFill>
        <p:spPr>
          <a:xfrm>
            <a:off x="11045542" y="184323"/>
            <a:ext cx="3421601" cy="1042202"/>
          </a:xfrm>
          <a:prstGeom prst="rect">
            <a:avLst/>
          </a:prstGeom>
        </p:spPr>
      </p:pic>
      <p:sp>
        <p:nvSpPr>
          <p:cNvPr id="3" name="TextBox 2">
            <a:extLst>
              <a:ext uri="{FF2B5EF4-FFF2-40B4-BE49-F238E27FC236}">
                <a16:creationId xmlns:a16="http://schemas.microsoft.com/office/drawing/2014/main" id="{D320E109-91B3-BC68-35E1-D35CD913958A}"/>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15166-04C2-11F3-C73D-C90CE386A2F0}"/>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534F735E-50FE-1D39-893B-0A9BC8A0D81D}"/>
              </a:ext>
            </a:extLst>
          </p:cNvPr>
          <p:cNvSpPr/>
          <p:nvPr/>
        </p:nvSpPr>
        <p:spPr>
          <a:xfrm rot="5400000">
            <a:off x="5052928" y="-5140895"/>
            <a:ext cx="4480560" cy="14674386"/>
          </a:xfrm>
          <a:custGeom>
            <a:avLst/>
            <a:gdLst/>
            <a:ahLst/>
            <a:cxnLst/>
            <a:rect l="l" t="t" r="r" b="b"/>
            <a:pathLst>
              <a:path w="960755" h="5984240">
                <a:moveTo>
                  <a:pt x="960285" y="5984237"/>
                </a:moveTo>
                <a:lnTo>
                  <a:pt x="960285" y="0"/>
                </a:lnTo>
                <a:lnTo>
                  <a:pt x="0" y="0"/>
                </a:lnTo>
                <a:lnTo>
                  <a:pt x="0" y="5984237"/>
                </a:lnTo>
                <a:lnTo>
                  <a:pt x="960285" y="5984237"/>
                </a:lnTo>
                <a:close/>
              </a:path>
            </a:pathLst>
          </a:custGeom>
          <a:solidFill>
            <a:srgbClr val="00843D"/>
          </a:solidFill>
        </p:spPr>
        <p:txBody>
          <a:bodyPr wrap="square" lIns="0" tIns="0" rIns="0" bIns="0" rtlCol="0"/>
          <a:lstStyle/>
          <a:p>
            <a:endParaRPr sz="360" dirty="0"/>
          </a:p>
        </p:txBody>
      </p:sp>
      <p:sp>
        <p:nvSpPr>
          <p:cNvPr id="5" name="Rectangle: Rounded Corners 4">
            <a:extLst>
              <a:ext uri="{FF2B5EF4-FFF2-40B4-BE49-F238E27FC236}">
                <a16:creationId xmlns:a16="http://schemas.microsoft.com/office/drawing/2014/main" id="{120FA7A0-2D56-C8E8-E46D-23D78E01E2E1}"/>
              </a:ext>
            </a:extLst>
          </p:cNvPr>
          <p:cNvSpPr/>
          <p:nvPr/>
        </p:nvSpPr>
        <p:spPr>
          <a:xfrm>
            <a:off x="1737360" y="3302641"/>
            <a:ext cx="11887200" cy="4206240"/>
          </a:xfrm>
          <a:prstGeom prst="round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160"/>
          </a:p>
        </p:txBody>
      </p:sp>
      <p:sp>
        <p:nvSpPr>
          <p:cNvPr id="6" name="TextBox 5">
            <a:extLst>
              <a:ext uri="{FF2B5EF4-FFF2-40B4-BE49-F238E27FC236}">
                <a16:creationId xmlns:a16="http://schemas.microsoft.com/office/drawing/2014/main" id="{44F0BE09-B376-4FBC-10CA-6BAB792B5FB9}"/>
              </a:ext>
            </a:extLst>
          </p:cNvPr>
          <p:cNvSpPr txBox="1"/>
          <p:nvPr/>
        </p:nvSpPr>
        <p:spPr>
          <a:xfrm>
            <a:off x="2286000" y="3485520"/>
            <a:ext cx="10881360" cy="3711785"/>
          </a:xfrm>
          <a:prstGeom prst="rect">
            <a:avLst/>
          </a:prstGeom>
          <a:noFill/>
        </p:spPr>
        <p:txBody>
          <a:bodyPr wrap="square" rtlCol="0">
            <a:spAutoFit/>
          </a:bodyPr>
          <a:lstStyle/>
          <a:p>
            <a:pPr algn="ctr"/>
            <a:r>
              <a:rPr lang="en-US" sz="1920" b="1" dirty="0">
                <a:latin typeface="Montserrat" pitchFamily="2" charset="0"/>
              </a:rPr>
              <a:t>©2026 AMRG Global</a:t>
            </a:r>
          </a:p>
          <a:p>
            <a:pPr algn="ctr"/>
            <a:endParaRPr lang="en-US" sz="1440" dirty="0">
              <a:latin typeface="Montserrat" pitchFamily="2" charset="0"/>
            </a:endParaRPr>
          </a:p>
          <a:p>
            <a:pPr algn="just"/>
            <a:r>
              <a:rPr lang="en-US" sz="1440" dirty="0">
                <a:latin typeface="Montserrat" pitchFamily="2" charset="0"/>
              </a:rPr>
              <a:t>Published in India. All rights reserved. No part of this publication may be reproduced, stored in a retrieval system, or transmitted, in any form, or by any means, electronic, mechanical, photocopying, recording, or otherwise without prior permission, in writing, from the publisher. This publication contains information in summary form and is therefore intended for general guidance only. It is not intended to be a substitute for detailed research or the exercise of professional judgment. Neither AMRG nor any other member of the firm can accept, any responsibility for loss occasioned to any person acting or refraining from action as a result of any material in this publication. The information contained in this communication is intended solely for the use of the addressee and others authorized to receive it. If you are not the intended recipient you are hereby notified that any disclosure, copying, distribution or taking any action in reliance on the contents of this information is strictly prohibited and may be unlawful. If you have received this communication in error, please notify us immediately by phone, fax or email and delete it from your system. AMRG Global is neither liable for the proper and complete transmission of the information contained in this communication nor for any delay in its receipt. In case you wish not to receive this information then do write back to the sender of this information, in case you have received it directly from AMRG servers then you can unsubscribe the same at </a:t>
            </a:r>
            <a:r>
              <a:rPr lang="en-US" sz="1440" b="1" dirty="0">
                <a:latin typeface="Montserrat" pitchFamily="2" charset="0"/>
              </a:rPr>
              <a:t>www.amrg.in</a:t>
            </a:r>
            <a:endParaRPr lang="en-IN" sz="1440" b="1" dirty="0">
              <a:latin typeface="Montserrat" pitchFamily="2" charset="0"/>
            </a:endParaRPr>
          </a:p>
        </p:txBody>
      </p:sp>
      <p:pic>
        <p:nvPicPr>
          <p:cNvPr id="9" name="Picture 8">
            <a:extLst>
              <a:ext uri="{FF2B5EF4-FFF2-40B4-BE49-F238E27FC236}">
                <a16:creationId xmlns:a16="http://schemas.microsoft.com/office/drawing/2014/main" id="{05B004A4-CC22-EA55-90F6-75CC6387EB58}"/>
              </a:ext>
            </a:extLst>
          </p:cNvPr>
          <p:cNvPicPr>
            <a:picLocks noChangeAspect="1"/>
          </p:cNvPicPr>
          <p:nvPr/>
        </p:nvPicPr>
        <p:blipFill>
          <a:blip r:embed="rId2"/>
          <a:stretch>
            <a:fillRect/>
          </a:stretch>
        </p:blipFill>
        <p:spPr>
          <a:xfrm>
            <a:off x="3605752" y="92597"/>
            <a:ext cx="7418897" cy="2259760"/>
          </a:xfrm>
          <a:prstGeom prst="rect">
            <a:avLst/>
          </a:prstGeom>
        </p:spPr>
      </p:pic>
      <p:sp>
        <p:nvSpPr>
          <p:cNvPr id="3" name="Slide Number Placeholder 2">
            <a:extLst>
              <a:ext uri="{FF2B5EF4-FFF2-40B4-BE49-F238E27FC236}">
                <a16:creationId xmlns:a16="http://schemas.microsoft.com/office/drawing/2014/main" id="{F61EA56B-92AF-E266-4FE1-41FAC2E7F7E0}"/>
              </a:ext>
            </a:extLst>
          </p:cNvPr>
          <p:cNvSpPr>
            <a:spLocks noGrp="1"/>
          </p:cNvSpPr>
          <p:nvPr>
            <p:ph type="sldNum" sz="quarter" idx="12"/>
          </p:nvPr>
        </p:nvSpPr>
        <p:spPr/>
        <p:txBody>
          <a:bodyPr/>
          <a:lstStyle/>
          <a:p>
            <a:fld id="{B6F15528-21DE-4FAA-801E-634DDDAF4B2B}" type="slidenum">
              <a:rPr lang="en-US" smtClean="0"/>
              <a:t>88</a:t>
            </a:fld>
            <a:endParaRPr lang="en-US"/>
          </a:p>
        </p:txBody>
      </p:sp>
    </p:spTree>
    <p:extLst>
      <p:ext uri="{BB962C8B-B14F-4D97-AF65-F5344CB8AC3E}">
        <p14:creationId xmlns:p14="http://schemas.microsoft.com/office/powerpoint/2010/main" val="28982394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E2D1A-40F5-755E-CA8A-DECEF34B5FC5}"/>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EE8CC29A-0646-C2A9-7AA3-2D73B25B1812}"/>
              </a:ext>
            </a:extLst>
          </p:cNvPr>
          <p:cNvSpPr/>
          <p:nvPr/>
        </p:nvSpPr>
        <p:spPr>
          <a:xfrm rot="5400000">
            <a:off x="5052928" y="-5140895"/>
            <a:ext cx="4480560" cy="14674386"/>
          </a:xfrm>
          <a:custGeom>
            <a:avLst/>
            <a:gdLst/>
            <a:ahLst/>
            <a:cxnLst/>
            <a:rect l="l" t="t" r="r" b="b"/>
            <a:pathLst>
              <a:path w="960755" h="5984240">
                <a:moveTo>
                  <a:pt x="960285" y="5984237"/>
                </a:moveTo>
                <a:lnTo>
                  <a:pt x="960285" y="0"/>
                </a:lnTo>
                <a:lnTo>
                  <a:pt x="0" y="0"/>
                </a:lnTo>
                <a:lnTo>
                  <a:pt x="0" y="5984237"/>
                </a:lnTo>
                <a:lnTo>
                  <a:pt x="960285" y="5984237"/>
                </a:lnTo>
                <a:close/>
              </a:path>
            </a:pathLst>
          </a:custGeom>
          <a:solidFill>
            <a:srgbClr val="00843D"/>
          </a:solidFill>
        </p:spPr>
        <p:txBody>
          <a:bodyPr wrap="square" lIns="0" tIns="0" rIns="0" bIns="0" rtlCol="0"/>
          <a:lstStyle/>
          <a:p>
            <a:endParaRPr sz="360" dirty="0"/>
          </a:p>
        </p:txBody>
      </p:sp>
      <p:sp>
        <p:nvSpPr>
          <p:cNvPr id="6" name="TextBox 5">
            <a:extLst>
              <a:ext uri="{FF2B5EF4-FFF2-40B4-BE49-F238E27FC236}">
                <a16:creationId xmlns:a16="http://schemas.microsoft.com/office/drawing/2014/main" id="{C1C2641D-D285-28B8-599C-BF48C8A1012A}"/>
              </a:ext>
            </a:extLst>
          </p:cNvPr>
          <p:cNvSpPr txBox="1"/>
          <p:nvPr/>
        </p:nvSpPr>
        <p:spPr>
          <a:xfrm>
            <a:off x="4537710" y="4888326"/>
            <a:ext cx="5554980" cy="1089529"/>
          </a:xfrm>
          <a:prstGeom prst="rect">
            <a:avLst/>
          </a:prstGeom>
          <a:noFill/>
        </p:spPr>
        <p:txBody>
          <a:bodyPr wrap="square" rtlCol="0">
            <a:spAutoFit/>
          </a:bodyPr>
          <a:lstStyle/>
          <a:p>
            <a:pPr algn="ctr"/>
            <a:r>
              <a:rPr lang="en-IN" sz="6480" b="1" dirty="0">
                <a:solidFill>
                  <a:srgbClr val="00843D"/>
                </a:solidFill>
                <a:latin typeface="Montserrat" pitchFamily="2" charset="0"/>
              </a:rPr>
              <a:t>THANK YOU</a:t>
            </a:r>
          </a:p>
        </p:txBody>
      </p:sp>
      <p:pic>
        <p:nvPicPr>
          <p:cNvPr id="5" name="Picture 4">
            <a:extLst>
              <a:ext uri="{FF2B5EF4-FFF2-40B4-BE49-F238E27FC236}">
                <a16:creationId xmlns:a16="http://schemas.microsoft.com/office/drawing/2014/main" id="{D2D16853-9304-DAF1-70A9-BEDBC56B2230}"/>
              </a:ext>
            </a:extLst>
          </p:cNvPr>
          <p:cNvPicPr>
            <a:picLocks noChangeAspect="1"/>
          </p:cNvPicPr>
          <p:nvPr/>
        </p:nvPicPr>
        <p:blipFill>
          <a:blip r:embed="rId2"/>
          <a:stretch>
            <a:fillRect/>
          </a:stretch>
        </p:blipFill>
        <p:spPr>
          <a:xfrm>
            <a:off x="3605752" y="92597"/>
            <a:ext cx="7418897" cy="2259760"/>
          </a:xfrm>
          <a:prstGeom prst="rect">
            <a:avLst/>
          </a:prstGeom>
        </p:spPr>
      </p:pic>
      <p:sp>
        <p:nvSpPr>
          <p:cNvPr id="3" name="Slide Number Placeholder 2">
            <a:extLst>
              <a:ext uri="{FF2B5EF4-FFF2-40B4-BE49-F238E27FC236}">
                <a16:creationId xmlns:a16="http://schemas.microsoft.com/office/drawing/2014/main" id="{851204D0-44E3-77CB-5485-7D9259174552}"/>
              </a:ext>
            </a:extLst>
          </p:cNvPr>
          <p:cNvSpPr>
            <a:spLocks noGrp="1"/>
          </p:cNvSpPr>
          <p:nvPr>
            <p:ph type="sldNum" sz="quarter" idx="12"/>
          </p:nvPr>
        </p:nvSpPr>
        <p:spPr/>
        <p:txBody>
          <a:bodyPr/>
          <a:lstStyle/>
          <a:p>
            <a:fld id="{B6F15528-21DE-4FAA-801E-634DDDAF4B2B}" type="slidenum">
              <a:rPr lang="en-US" smtClean="0"/>
              <a:t>89</a:t>
            </a:fld>
            <a:endParaRPr lang="en-US"/>
          </a:p>
        </p:txBody>
      </p:sp>
    </p:spTree>
    <p:extLst>
      <p:ext uri="{BB962C8B-B14F-4D97-AF65-F5344CB8AC3E}">
        <p14:creationId xmlns:p14="http://schemas.microsoft.com/office/powerpoint/2010/main" val="1176432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E632B-FAAC-57FC-EC75-BF1BB1CD2EF9}"/>
              </a:ext>
            </a:extLst>
          </p:cNvPr>
          <p:cNvSpPr/>
          <p:nvPr/>
        </p:nvSpPr>
        <p:spPr>
          <a:xfrm>
            <a:off x="0" y="0"/>
            <a:ext cx="1040564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B55663EA-DC23-270A-D533-B2E2C1461169}"/>
              </a:ext>
            </a:extLst>
          </p:cNvPr>
          <p:cNvSpPr/>
          <p:nvPr/>
        </p:nvSpPr>
        <p:spPr>
          <a:xfrm>
            <a:off x="10625557" y="802"/>
            <a:ext cx="41669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2">
            <a:extLst>
              <a:ext uri="{FF2B5EF4-FFF2-40B4-BE49-F238E27FC236}">
                <a16:creationId xmlns:a16="http://schemas.microsoft.com/office/drawing/2014/main" id="{2E89229D-0F14-E251-B206-C4F9C795F093}"/>
              </a:ext>
            </a:extLst>
          </p:cNvPr>
          <p:cNvSpPr txBox="1">
            <a:spLocks/>
          </p:cNvSpPr>
          <p:nvPr/>
        </p:nvSpPr>
        <p:spPr>
          <a:xfrm>
            <a:off x="491452" y="456450"/>
            <a:ext cx="9820948"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chemeClr val="bg1"/>
                </a:solidFill>
                <a:latin typeface="Montserrat" pitchFamily="2" charset="0"/>
              </a:rPr>
              <a:t>Deemed Supply </a:t>
            </a:r>
            <a:endParaRPr lang="en-IN" sz="3200" b="1" dirty="0">
              <a:solidFill>
                <a:schemeClr val="bg1"/>
              </a:solidFill>
              <a:latin typeface="Montserrat" pitchFamily="2" charset="0"/>
            </a:endParaRPr>
          </a:p>
        </p:txBody>
      </p:sp>
      <p:pic>
        <p:nvPicPr>
          <p:cNvPr id="5" name="Picture 4">
            <a:extLst>
              <a:ext uri="{FF2B5EF4-FFF2-40B4-BE49-F238E27FC236}">
                <a16:creationId xmlns:a16="http://schemas.microsoft.com/office/drawing/2014/main" id="{F99B9119-79C1-59D7-C8FC-E01A05F83D6A}"/>
              </a:ext>
            </a:extLst>
          </p:cNvPr>
          <p:cNvPicPr>
            <a:picLocks noChangeAspect="1"/>
          </p:cNvPicPr>
          <p:nvPr/>
        </p:nvPicPr>
        <p:blipFill>
          <a:blip r:embed="rId3"/>
          <a:stretch>
            <a:fillRect/>
          </a:stretch>
        </p:blipFill>
        <p:spPr>
          <a:xfrm>
            <a:off x="11045542" y="184323"/>
            <a:ext cx="3421601" cy="1042202"/>
          </a:xfrm>
          <a:prstGeom prst="rect">
            <a:avLst/>
          </a:prstGeom>
        </p:spPr>
      </p:pic>
      <p:sp>
        <p:nvSpPr>
          <p:cNvPr id="7" name="TextBox 6">
            <a:extLst>
              <a:ext uri="{FF2B5EF4-FFF2-40B4-BE49-F238E27FC236}">
                <a16:creationId xmlns:a16="http://schemas.microsoft.com/office/drawing/2014/main" id="{608657FD-1F2C-DC22-9CC1-75E81CB653C0}"/>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pSp>
        <p:nvGrpSpPr>
          <p:cNvPr id="19" name="Group 18">
            <a:extLst>
              <a:ext uri="{FF2B5EF4-FFF2-40B4-BE49-F238E27FC236}">
                <a16:creationId xmlns:a16="http://schemas.microsoft.com/office/drawing/2014/main" id="{3D2C0C7C-669C-521B-0B93-A315090E3926}"/>
              </a:ext>
            </a:extLst>
          </p:cNvPr>
          <p:cNvGrpSpPr/>
          <p:nvPr/>
        </p:nvGrpSpPr>
        <p:grpSpPr>
          <a:xfrm>
            <a:off x="491449" y="2927837"/>
            <a:ext cx="13178251" cy="4773412"/>
            <a:chOff x="425284" y="2296964"/>
            <a:chExt cx="13244418" cy="4773412"/>
          </a:xfrm>
        </p:grpSpPr>
        <p:grpSp>
          <p:nvGrpSpPr>
            <p:cNvPr id="8" name="Group 7">
              <a:extLst>
                <a:ext uri="{FF2B5EF4-FFF2-40B4-BE49-F238E27FC236}">
                  <a16:creationId xmlns:a16="http://schemas.microsoft.com/office/drawing/2014/main" id="{1E878FF1-512D-CC01-593D-9E3D81CFDB37}"/>
                </a:ext>
              </a:extLst>
            </p:cNvPr>
            <p:cNvGrpSpPr/>
            <p:nvPr/>
          </p:nvGrpSpPr>
          <p:grpSpPr>
            <a:xfrm>
              <a:off x="425284" y="2296964"/>
              <a:ext cx="13244418" cy="4773412"/>
              <a:chOff x="1295399" y="1246553"/>
              <a:chExt cx="10241282" cy="4773412"/>
            </a:xfrm>
          </p:grpSpPr>
          <p:grpSp>
            <p:nvGrpSpPr>
              <p:cNvPr id="9" name="Group 8">
                <a:extLst>
                  <a:ext uri="{FF2B5EF4-FFF2-40B4-BE49-F238E27FC236}">
                    <a16:creationId xmlns:a16="http://schemas.microsoft.com/office/drawing/2014/main" id="{CC75DE42-71AA-46EC-A4A0-803949DFC7AC}"/>
                  </a:ext>
                </a:extLst>
              </p:cNvPr>
              <p:cNvGrpSpPr/>
              <p:nvPr/>
            </p:nvGrpSpPr>
            <p:grpSpPr>
              <a:xfrm>
                <a:off x="1295400" y="1246553"/>
                <a:ext cx="10241280" cy="2798457"/>
                <a:chOff x="1412239" y="1246553"/>
                <a:chExt cx="10241280" cy="2798457"/>
              </a:xfrm>
            </p:grpSpPr>
            <p:grpSp>
              <p:nvGrpSpPr>
                <p:cNvPr id="12" name="Group 11">
                  <a:extLst>
                    <a:ext uri="{FF2B5EF4-FFF2-40B4-BE49-F238E27FC236}">
                      <a16:creationId xmlns:a16="http://schemas.microsoft.com/office/drawing/2014/main" id="{52BB543D-376F-A04D-ECD4-0F5FC4C6496A}"/>
                    </a:ext>
                  </a:extLst>
                </p:cNvPr>
                <p:cNvGrpSpPr/>
                <p:nvPr/>
              </p:nvGrpSpPr>
              <p:grpSpPr>
                <a:xfrm>
                  <a:off x="1412239" y="1246553"/>
                  <a:ext cx="10241280" cy="349455"/>
                  <a:chOff x="1412239" y="1246553"/>
                  <a:chExt cx="10241280" cy="349455"/>
                </a:xfrm>
              </p:grpSpPr>
              <p:sp>
                <p:nvSpPr>
                  <p:cNvPr id="16" name="object 6">
                    <a:extLst>
                      <a:ext uri="{FF2B5EF4-FFF2-40B4-BE49-F238E27FC236}">
                        <a16:creationId xmlns:a16="http://schemas.microsoft.com/office/drawing/2014/main" id="{22A5801C-5950-5F8B-5CB7-474A7E9ADDAB}"/>
                      </a:ext>
                    </a:extLst>
                  </p:cNvPr>
                  <p:cNvSpPr txBox="1"/>
                  <p:nvPr/>
                </p:nvSpPr>
                <p:spPr>
                  <a:xfrm>
                    <a:off x="1412239" y="1246553"/>
                    <a:ext cx="4786167" cy="349455"/>
                  </a:xfrm>
                  <a:prstGeom prst="rect">
                    <a:avLst/>
                  </a:prstGeom>
                  <a:solidFill>
                    <a:srgbClr val="C8102E"/>
                  </a:solidFill>
                </p:spPr>
                <p:txBody>
                  <a:bodyPr vert="horz" wrap="square" lIns="0" tIns="41275" rIns="0" bIns="0" rtlCol="0">
                    <a:spAutoFit/>
                  </a:bodyPr>
                  <a:lstStyle/>
                  <a:p>
                    <a:pPr marL="162560">
                      <a:lnSpc>
                        <a:spcPct val="100000"/>
                      </a:lnSpc>
                      <a:spcBef>
                        <a:spcPts val="325"/>
                      </a:spcBef>
                    </a:pPr>
                    <a:r>
                      <a:rPr lang="en-US" sz="2000" b="1" dirty="0">
                        <a:solidFill>
                          <a:schemeClr val="bg1"/>
                        </a:solidFill>
                        <a:latin typeface="Montserrat" pitchFamily="2" charset="0"/>
                        <a:cs typeface="Verdana"/>
                      </a:rPr>
                      <a:t>Deemed  Supplies include the following</a:t>
                    </a:r>
                  </a:p>
                </p:txBody>
              </p:sp>
              <p:sp>
                <p:nvSpPr>
                  <p:cNvPr id="17" name="object 7">
                    <a:extLst>
                      <a:ext uri="{FF2B5EF4-FFF2-40B4-BE49-F238E27FC236}">
                        <a16:creationId xmlns:a16="http://schemas.microsoft.com/office/drawing/2014/main" id="{43DA8659-4B16-E895-4D0D-6478A3E9161F}"/>
                      </a:ext>
                    </a:extLst>
                  </p:cNvPr>
                  <p:cNvSpPr/>
                  <p:nvPr/>
                </p:nvSpPr>
                <p:spPr>
                  <a:xfrm>
                    <a:off x="3637279" y="1590500"/>
                    <a:ext cx="8016240" cy="0"/>
                  </a:xfrm>
                  <a:custGeom>
                    <a:avLst/>
                    <a:gdLst/>
                    <a:ahLst/>
                    <a:cxnLst/>
                    <a:rect l="l" t="t" r="r" b="b"/>
                    <a:pathLst>
                      <a:path w="8016240">
                        <a:moveTo>
                          <a:pt x="0" y="0"/>
                        </a:moveTo>
                        <a:lnTo>
                          <a:pt x="8016240" y="0"/>
                        </a:lnTo>
                      </a:path>
                    </a:pathLst>
                  </a:custGeom>
                  <a:solidFill>
                    <a:srgbClr val="C8102E"/>
                  </a:solidFill>
                  <a:ln w="19050">
                    <a:solidFill>
                      <a:srgbClr val="C00000"/>
                    </a:solidFill>
                  </a:ln>
                </p:spPr>
                <p:txBody>
                  <a:bodyPr wrap="square" lIns="0" tIns="0" rIns="0" bIns="0" rtlCol="0"/>
                  <a:lstStyle/>
                  <a:p>
                    <a:endParaRPr/>
                  </a:p>
                </p:txBody>
              </p:sp>
            </p:grpSp>
            <p:grpSp>
              <p:nvGrpSpPr>
                <p:cNvPr id="13" name="Group 12">
                  <a:extLst>
                    <a:ext uri="{FF2B5EF4-FFF2-40B4-BE49-F238E27FC236}">
                      <a16:creationId xmlns:a16="http://schemas.microsoft.com/office/drawing/2014/main" id="{5E3C3AAB-2A87-6392-E149-D9888C624D94}"/>
                    </a:ext>
                  </a:extLst>
                </p:cNvPr>
                <p:cNvGrpSpPr/>
                <p:nvPr/>
              </p:nvGrpSpPr>
              <p:grpSpPr>
                <a:xfrm>
                  <a:off x="1412239" y="3694914"/>
                  <a:ext cx="10241280" cy="350096"/>
                  <a:chOff x="1412239" y="3694914"/>
                  <a:chExt cx="10241280" cy="350096"/>
                </a:xfrm>
              </p:grpSpPr>
              <p:sp>
                <p:nvSpPr>
                  <p:cNvPr id="14" name="object 8">
                    <a:extLst>
                      <a:ext uri="{FF2B5EF4-FFF2-40B4-BE49-F238E27FC236}">
                        <a16:creationId xmlns:a16="http://schemas.microsoft.com/office/drawing/2014/main" id="{2D7B22AA-4ABA-3418-897A-3DE6C7BF723C}"/>
                      </a:ext>
                    </a:extLst>
                  </p:cNvPr>
                  <p:cNvSpPr txBox="1"/>
                  <p:nvPr/>
                </p:nvSpPr>
                <p:spPr>
                  <a:xfrm>
                    <a:off x="1412239" y="3694914"/>
                    <a:ext cx="3184059" cy="350096"/>
                  </a:xfrm>
                  <a:prstGeom prst="rect">
                    <a:avLst/>
                  </a:prstGeom>
                  <a:solidFill>
                    <a:srgbClr val="00843D"/>
                  </a:solidFill>
                </p:spPr>
                <p:txBody>
                  <a:bodyPr vert="horz" wrap="square" lIns="0" tIns="41910" rIns="0" bIns="0" rtlCol="0">
                    <a:spAutoFit/>
                  </a:bodyPr>
                  <a:lstStyle/>
                  <a:p>
                    <a:pPr marL="162560">
                      <a:lnSpc>
                        <a:spcPct val="100000"/>
                      </a:lnSpc>
                      <a:spcBef>
                        <a:spcPts val="325"/>
                      </a:spcBef>
                    </a:pPr>
                    <a:r>
                      <a:rPr lang="en-IN" sz="2000" b="1" dirty="0">
                        <a:solidFill>
                          <a:schemeClr val="bg1"/>
                        </a:solidFill>
                        <a:latin typeface="Montserrat" pitchFamily="2" charset="0"/>
                        <a:cs typeface="Verdana"/>
                      </a:rPr>
                      <a:t>No Deemed Supplies arises </a:t>
                    </a:r>
                  </a:p>
                </p:txBody>
              </p:sp>
              <p:sp>
                <p:nvSpPr>
                  <p:cNvPr id="15" name="object 9">
                    <a:extLst>
                      <a:ext uri="{FF2B5EF4-FFF2-40B4-BE49-F238E27FC236}">
                        <a16:creationId xmlns:a16="http://schemas.microsoft.com/office/drawing/2014/main" id="{458F6688-4350-CF47-B323-77BFE1640CCB}"/>
                      </a:ext>
                    </a:extLst>
                  </p:cNvPr>
                  <p:cNvSpPr/>
                  <p:nvPr/>
                </p:nvSpPr>
                <p:spPr>
                  <a:xfrm>
                    <a:off x="3393439" y="4039708"/>
                    <a:ext cx="8260080" cy="0"/>
                  </a:xfrm>
                  <a:custGeom>
                    <a:avLst/>
                    <a:gdLst/>
                    <a:ahLst/>
                    <a:cxnLst/>
                    <a:rect l="l" t="t" r="r" b="b"/>
                    <a:pathLst>
                      <a:path w="8260080">
                        <a:moveTo>
                          <a:pt x="0" y="0"/>
                        </a:moveTo>
                        <a:lnTo>
                          <a:pt x="8260080" y="0"/>
                        </a:lnTo>
                      </a:path>
                    </a:pathLst>
                  </a:custGeom>
                  <a:ln w="19050">
                    <a:solidFill>
                      <a:srgbClr val="00843D"/>
                    </a:solidFill>
                  </a:ln>
                </p:spPr>
                <p:txBody>
                  <a:bodyPr wrap="square" lIns="0" tIns="0" rIns="0" bIns="0" rtlCol="0"/>
                  <a:lstStyle/>
                  <a:p>
                    <a:endParaRPr/>
                  </a:p>
                </p:txBody>
              </p:sp>
            </p:grpSp>
          </p:grpSp>
          <p:sp>
            <p:nvSpPr>
              <p:cNvPr id="11" name="object 10">
                <a:extLst>
                  <a:ext uri="{FF2B5EF4-FFF2-40B4-BE49-F238E27FC236}">
                    <a16:creationId xmlns:a16="http://schemas.microsoft.com/office/drawing/2014/main" id="{8D6992E2-793F-F45C-3FD5-DBE5A8CE7C6E}"/>
                  </a:ext>
                </a:extLst>
              </p:cNvPr>
              <p:cNvSpPr txBox="1"/>
              <p:nvPr/>
            </p:nvSpPr>
            <p:spPr>
              <a:xfrm>
                <a:off x="1295399" y="4109186"/>
                <a:ext cx="10241282" cy="1910779"/>
              </a:xfrm>
              <a:prstGeom prst="rect">
                <a:avLst/>
              </a:prstGeom>
            </p:spPr>
            <p:txBody>
              <a:bodyPr vert="horz" wrap="square" lIns="0" tIns="12700" rIns="0" bIns="0" rtlCol="0">
                <a:spAutoFit/>
              </a:bodyPr>
              <a:lstStyle/>
              <a:p>
                <a:pPr marL="298450" indent="-285750" algn="just">
                  <a:spcBef>
                    <a:spcPts val="100"/>
                  </a:spcBef>
                  <a:buFont typeface="Arial" panose="020B0604020202020204" pitchFamily="34" charset="0"/>
                  <a:buChar char="•"/>
                </a:pPr>
                <a:r>
                  <a:rPr lang="en-US" sz="2000" spc="-5" dirty="0">
                    <a:latin typeface="Montserrat" pitchFamily="2" charset="0"/>
                    <a:cs typeface="Verdana"/>
                  </a:rPr>
                  <a:t>No input tax was recovered on the goods or services.</a:t>
                </a:r>
              </a:p>
              <a:p>
                <a:pPr marL="298450" indent="-285750" algn="just">
                  <a:spcBef>
                    <a:spcPts val="100"/>
                  </a:spcBef>
                  <a:buFont typeface="Arial" panose="020B0604020202020204" pitchFamily="34" charset="0"/>
                  <a:buChar char="•"/>
                </a:pPr>
                <a:r>
                  <a:rPr lang="en-US" sz="2000" spc="-5" dirty="0">
                    <a:latin typeface="Montserrat" pitchFamily="2" charset="0"/>
                    <a:cs typeface="Verdana"/>
                  </a:rPr>
                  <a:t>The supply is VAT-exempt.</a:t>
                </a:r>
              </a:p>
              <a:p>
                <a:pPr marL="298450" indent="-285750" algn="just">
                  <a:spcBef>
                    <a:spcPts val="100"/>
                  </a:spcBef>
                  <a:buFont typeface="Arial" panose="020B0604020202020204" pitchFamily="34" charset="0"/>
                  <a:buChar char="•"/>
                </a:pPr>
                <a:r>
                  <a:rPr lang="en-US" sz="2000" spc="-5" dirty="0">
                    <a:latin typeface="Montserrat" pitchFamily="2" charset="0"/>
                    <a:cs typeface="Verdana"/>
                  </a:rPr>
                  <a:t>Input tax has been adjusted under the Capital Assets Scheme.</a:t>
                </a:r>
              </a:p>
              <a:p>
                <a:pPr marL="298450" indent="-285750" algn="just">
                  <a:spcBef>
                    <a:spcPts val="100"/>
                  </a:spcBef>
                  <a:buFont typeface="Arial" panose="020B0604020202020204" pitchFamily="34" charset="0"/>
                  <a:buChar char="•"/>
                </a:pPr>
                <a:r>
                  <a:rPr lang="en-US" sz="2000" spc="-5" dirty="0">
                    <a:latin typeface="Montserrat" pitchFamily="2" charset="0"/>
                    <a:cs typeface="Verdana"/>
                  </a:rPr>
                  <a:t>Goods are given as samples or commercial gifts </a:t>
                </a:r>
                <a:r>
                  <a:rPr lang="en-US" sz="2000" spc="-5" dirty="0">
                    <a:highlight>
                      <a:srgbClr val="FFFF00"/>
                    </a:highlight>
                    <a:latin typeface="Montserrat" pitchFamily="2" charset="0"/>
                    <a:cs typeface="Verdana"/>
                  </a:rPr>
                  <a:t>(value of supply ≤ AED 500 for each recipient*</a:t>
                </a:r>
                <a:r>
                  <a:rPr lang="en-US" sz="2000" spc="-5" dirty="0">
                    <a:latin typeface="Montserrat" pitchFamily="2" charset="0"/>
                    <a:cs typeface="Verdana"/>
                  </a:rPr>
                  <a:t> in 12 months).</a:t>
                </a:r>
              </a:p>
              <a:p>
                <a:pPr marL="298450" indent="-285750" algn="just">
                  <a:spcBef>
                    <a:spcPts val="100"/>
                  </a:spcBef>
                  <a:buFont typeface="Arial" panose="020B0604020202020204" pitchFamily="34" charset="0"/>
                  <a:buChar char="•"/>
                </a:pPr>
                <a:r>
                  <a:rPr lang="en-US" sz="2000" spc="-5" dirty="0">
                    <a:latin typeface="Montserrat" pitchFamily="2" charset="0"/>
                    <a:cs typeface="Verdana"/>
                  </a:rPr>
                  <a:t>Total output tax on deemed supplies is below AED 2,000 per year.</a:t>
                </a:r>
              </a:p>
            </p:txBody>
          </p:sp>
        </p:grpSp>
        <p:sp>
          <p:nvSpPr>
            <p:cNvPr id="18" name="object 5">
              <a:extLst>
                <a:ext uri="{FF2B5EF4-FFF2-40B4-BE49-F238E27FC236}">
                  <a16:creationId xmlns:a16="http://schemas.microsoft.com/office/drawing/2014/main" id="{29B2167A-3974-968A-5DE0-C8FAA329F526}"/>
                </a:ext>
              </a:extLst>
            </p:cNvPr>
            <p:cNvSpPr txBox="1"/>
            <p:nvPr/>
          </p:nvSpPr>
          <p:spPr>
            <a:xfrm>
              <a:off x="425284" y="2731802"/>
              <a:ext cx="13244418" cy="1898597"/>
            </a:xfrm>
            <a:prstGeom prst="rect">
              <a:avLst/>
            </a:prstGeom>
          </p:spPr>
          <p:txBody>
            <a:bodyPr vert="horz" wrap="square" lIns="0" tIns="13335" rIns="0" bIns="0" rtlCol="0">
              <a:spAutoFit/>
            </a:bodyPr>
            <a:lstStyle/>
            <a:p>
              <a:pPr marL="298450" indent="-285750" algn="just">
                <a:spcBef>
                  <a:spcPts val="105"/>
                </a:spcBef>
                <a:buFont typeface="Arial" panose="020B0604020202020204" pitchFamily="34" charset="0"/>
                <a:buChar char="•"/>
              </a:pPr>
              <a:r>
                <a:rPr lang="en-US" sz="2000" dirty="0">
                  <a:latin typeface="Montserrat" panose="02000505000000020004" pitchFamily="2" charset="0"/>
                  <a:ea typeface="Calibri" panose="020F0502020204030204" pitchFamily="34" charset="0"/>
                </a:rPr>
                <a:t>Supply of all or part of a taxable person’s assets without consideration.</a:t>
              </a:r>
            </a:p>
            <a:p>
              <a:pPr marL="298450" indent="-285750" algn="just">
                <a:spcBef>
                  <a:spcPts val="105"/>
                </a:spcBef>
                <a:buFont typeface="Arial" panose="020B0604020202020204" pitchFamily="34" charset="0"/>
                <a:buChar char="•"/>
              </a:pPr>
              <a:r>
                <a:rPr lang="en-US" sz="2000" dirty="0">
                  <a:latin typeface="Montserrat" panose="02000505000000020004" pitchFamily="2" charset="0"/>
                  <a:ea typeface="Calibri" panose="020F0502020204030204" pitchFamily="34" charset="0"/>
                </a:rPr>
                <a:t>Goods and services held by a taxable person on the date of VAT deregistration.</a:t>
              </a:r>
            </a:p>
            <a:p>
              <a:pPr marL="298450" indent="-285750" algn="just">
                <a:spcBef>
                  <a:spcPts val="105"/>
                </a:spcBef>
                <a:buFont typeface="Arial" panose="020B0604020202020204" pitchFamily="34" charset="0"/>
                <a:buChar char="•"/>
              </a:pPr>
              <a:r>
                <a:rPr lang="en-US" sz="2000" dirty="0">
                  <a:latin typeface="Montserrat" panose="02000505000000020004" pitchFamily="2" charset="0"/>
                  <a:ea typeface="Calibri" panose="020F0502020204030204" pitchFamily="34" charset="0"/>
                </a:rPr>
                <a:t>Transfer of business assets between the UAE and another VAT-implementing GCC state, where the transfer is not a taxable supply and is neither temporary under customs laws nor part of another taxable supply.</a:t>
              </a:r>
            </a:p>
            <a:p>
              <a:pPr marL="298450" indent="-285750" algn="just">
                <a:spcBef>
                  <a:spcPts val="105"/>
                </a:spcBef>
                <a:buFont typeface="Arial" panose="020B0604020202020204" pitchFamily="34" charset="0"/>
                <a:buChar char="•"/>
              </a:pPr>
              <a:r>
                <a:rPr lang="en-US" sz="2000" dirty="0">
                  <a:latin typeface="Montserrat" panose="02000505000000020004" pitchFamily="2" charset="0"/>
                  <a:ea typeface="Calibri" panose="020F0502020204030204" pitchFamily="34" charset="0"/>
                </a:rPr>
                <a:t>Use of goods or services for non-business purposes where related input tax was recovered.</a:t>
              </a:r>
            </a:p>
          </p:txBody>
        </p:sp>
      </p:grpSp>
      <p:sp>
        <p:nvSpPr>
          <p:cNvPr id="6" name="TextBox 5">
            <a:extLst>
              <a:ext uri="{FF2B5EF4-FFF2-40B4-BE49-F238E27FC236}">
                <a16:creationId xmlns:a16="http://schemas.microsoft.com/office/drawing/2014/main" id="{7D127DBF-E5C9-5FBC-8A31-B2572D4EEDDF}"/>
              </a:ext>
            </a:extLst>
          </p:cNvPr>
          <p:cNvSpPr txBox="1"/>
          <p:nvPr/>
        </p:nvSpPr>
        <p:spPr>
          <a:xfrm>
            <a:off x="491452" y="1975039"/>
            <a:ext cx="13178249" cy="1015663"/>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Montserrat" panose="00000500000000000000" pitchFamily="2" charset="0"/>
              </a:rPr>
              <a:t>Even where a transaction does not qualify as a Taxable Supply, it may still be liable to VAT. Such transactions are referred to as “Deemed Supplies.”</a:t>
            </a:r>
          </a:p>
          <a:p>
            <a:pPr algn="just"/>
            <a:endParaRPr lang="en-US" sz="2000" dirty="0">
              <a:latin typeface="Montserrat" panose="00000500000000000000" pitchFamily="2" charset="0"/>
            </a:endParaRPr>
          </a:p>
        </p:txBody>
      </p:sp>
      <p:sp>
        <p:nvSpPr>
          <p:cNvPr id="20" name="TextBox 19">
            <a:extLst>
              <a:ext uri="{FF2B5EF4-FFF2-40B4-BE49-F238E27FC236}">
                <a16:creationId xmlns:a16="http://schemas.microsoft.com/office/drawing/2014/main" id="{9A5A2D35-4D54-8B6F-732F-50331869B0E6}"/>
              </a:ext>
            </a:extLst>
          </p:cNvPr>
          <p:cNvSpPr txBox="1"/>
          <p:nvPr/>
        </p:nvSpPr>
        <p:spPr>
          <a:xfrm>
            <a:off x="491450" y="7764623"/>
            <a:ext cx="12954803" cy="276999"/>
          </a:xfrm>
          <a:prstGeom prst="rect">
            <a:avLst/>
          </a:prstGeom>
          <a:noFill/>
        </p:spPr>
        <p:txBody>
          <a:bodyPr wrap="square" rtlCol="0">
            <a:spAutoFit/>
          </a:bodyPr>
          <a:lstStyle/>
          <a:p>
            <a:pPr algn="just"/>
            <a:r>
              <a:rPr lang="en-US" sz="1200" i="1" dirty="0">
                <a:latin typeface="Montserrat" panose="00000500000000000000" pitchFamily="2" charset="0"/>
              </a:rPr>
              <a:t>* Source: Taxable Person Guide</a:t>
            </a:r>
          </a:p>
        </p:txBody>
      </p:sp>
      <p:sp>
        <p:nvSpPr>
          <p:cNvPr id="10" name="Slide Number Placeholder 9">
            <a:extLst>
              <a:ext uri="{FF2B5EF4-FFF2-40B4-BE49-F238E27FC236}">
                <a16:creationId xmlns:a16="http://schemas.microsoft.com/office/drawing/2014/main" id="{78691390-40B6-A1C3-533B-1E66DF2A3244}"/>
              </a:ext>
            </a:extLst>
          </p:cNvPr>
          <p:cNvSpPr>
            <a:spLocks noGrp="1"/>
          </p:cNvSpPr>
          <p:nvPr>
            <p:ph type="sldNum" sz="quarter" idx="12"/>
          </p:nvPr>
        </p:nvSpPr>
        <p:spPr/>
        <p:txBody>
          <a:bodyPr/>
          <a:lstStyle/>
          <a:p>
            <a:fld id="{9EEF8FA0-0E28-45DA-A438-FD13269BAD6D}" type="slidenum">
              <a:rPr lang="en-US" smtClean="0"/>
              <a:t>9</a:t>
            </a:fld>
            <a:endParaRPr lang="en-US" dirty="0"/>
          </a:p>
        </p:txBody>
      </p:sp>
    </p:spTree>
    <p:extLst>
      <p:ext uri="{BB962C8B-B14F-4D97-AF65-F5344CB8AC3E}">
        <p14:creationId xmlns:p14="http://schemas.microsoft.com/office/powerpoint/2010/main" val="1087779600"/>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6A109EA322774FBCB5D56C3CCB94FD" ma:contentTypeVersion="10" ma:contentTypeDescription="Create a new document." ma:contentTypeScope="" ma:versionID="3fc2af1b0daa91585097c190cba7bef3">
  <xsd:schema xmlns:xsd="http://www.w3.org/2001/XMLSchema" xmlns:xs="http://www.w3.org/2001/XMLSchema" xmlns:p="http://schemas.microsoft.com/office/2006/metadata/properties" xmlns:ns2="d00ae0b4-1c51-4c30-adc5-565164ae8ec5" xmlns:ns3="fe32eab1-8b8a-4651-a195-02ff8d0706f0" targetNamespace="http://schemas.microsoft.com/office/2006/metadata/properties" ma:root="true" ma:fieldsID="6238fce521528c57401d7f4f9d68b994" ns2:_="" ns3:_="">
    <xsd:import namespace="d00ae0b4-1c51-4c30-adc5-565164ae8ec5"/>
    <xsd:import namespace="fe32eab1-8b8a-4651-a195-02ff8d0706f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0ae0b4-1c51-4c30-adc5-565164ae8e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b5def0a-f7e0-4d63-8198-1d098b653f6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32eab1-8b8a-4651-a195-02ff8d0706f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36fe220-d6e8-4d51-9674-149657aeba20}" ma:internalName="TaxCatchAll" ma:showField="CatchAllData" ma:web="fe32eab1-8b8a-4651-a195-02ff8d0706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00ae0b4-1c51-4c30-adc5-565164ae8ec5">
      <Terms xmlns="http://schemas.microsoft.com/office/infopath/2007/PartnerControls"/>
    </lcf76f155ced4ddcb4097134ff3c332f>
    <TaxCatchAll xmlns="fe32eab1-8b8a-4651-a195-02ff8d0706f0" xsi:nil="true"/>
  </documentManagement>
</p:properties>
</file>

<file path=customXml/itemProps1.xml><?xml version="1.0" encoding="utf-8"?>
<ds:datastoreItem xmlns:ds="http://schemas.openxmlformats.org/officeDocument/2006/customXml" ds:itemID="{B5B4E00A-D6E3-4D3A-8A67-DC0F6C342D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0ae0b4-1c51-4c30-adc5-565164ae8ec5"/>
    <ds:schemaRef ds:uri="fe32eab1-8b8a-4651-a195-02ff8d0706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089AB4-D549-43A3-9AB5-43E3C7073E25}">
  <ds:schemaRefs>
    <ds:schemaRef ds:uri="http://schemas.microsoft.com/sharepoint/v3/contenttype/forms"/>
  </ds:schemaRefs>
</ds:datastoreItem>
</file>

<file path=customXml/itemProps3.xml><?xml version="1.0" encoding="utf-8"?>
<ds:datastoreItem xmlns:ds="http://schemas.openxmlformats.org/officeDocument/2006/customXml" ds:itemID="{F9F8A0D2-015D-478D-95AD-7CFC46A7EBBA}">
  <ds:schemaRefs>
    <ds:schemaRef ds:uri="http://schemas.microsoft.com/office/2006/metadata/properties"/>
    <ds:schemaRef ds:uri="http://schemas.microsoft.com/office/infopath/2007/PartnerControls"/>
    <ds:schemaRef ds:uri="d00ae0b4-1c51-4c30-adc5-565164ae8ec5"/>
    <ds:schemaRef ds:uri="fe32eab1-8b8a-4651-a195-02ff8d0706f0"/>
  </ds:schemaRefs>
</ds:datastoreItem>
</file>

<file path=docProps/app.xml><?xml version="1.0" encoding="utf-8"?>
<Properties xmlns="http://schemas.openxmlformats.org/officeDocument/2006/extended-properties" xmlns:vt="http://schemas.openxmlformats.org/officeDocument/2006/docPropsVTypes">
  <Template>Ion Boardroom</Template>
  <TotalTime>13387</TotalTime>
  <Words>11981</Words>
  <Application>Microsoft Office PowerPoint</Application>
  <PresentationFormat>Custom</PresentationFormat>
  <Paragraphs>1335</Paragraphs>
  <Slides>89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89</vt:i4>
      </vt:variant>
    </vt:vector>
  </HeadingPairs>
  <TitlesOfParts>
    <vt:vector size="95" baseType="lpstr">
      <vt:lpstr>Arial</vt:lpstr>
      <vt:lpstr>Symbol</vt:lpstr>
      <vt:lpstr>Calibri Light</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Ojas Namdev | AMRG &amp; Associates</dc:creator>
  <cp:lastModifiedBy>Kritika Kashyap AMRG &amp; Associates</cp:lastModifiedBy>
  <cp:revision>126</cp:revision>
  <dcterms:created xsi:type="dcterms:W3CDTF">2026-02-26T10:39:50Z</dcterms:created>
  <dcterms:modified xsi:type="dcterms:W3CDTF">2026-04-24T06:11:10Z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5670701</vt:lpwstr>
  </property>
  <property fmtid="{D5CDD505-2E9C-101B-9397-08002B2CF9AE}" pid="3" name="NXPowerLiteSettings">
    <vt:lpwstr>F7000400038000</vt:lpwstr>
  </property>
  <property fmtid="{D5CDD505-2E9C-101B-9397-08002B2CF9AE}" pid="4" name="NXPowerLiteVersion">
    <vt:lpwstr>S10.9.5</vt:lpwstr>
  </property>
  <property fmtid="{D5CDD505-2E9C-101B-9397-08002B2CF9AE}" pid="5" name="ContentTypeId">
    <vt:lpwstr>0x010100896A109EA322774FBCB5D56C3CCB94FD</vt:lpwstr>
  </property>
  <property fmtid="{D5CDD505-2E9C-101B-9397-08002B2CF9AE}" pid="6" name="MediaServiceImageTags">
    <vt:lpwstr/>
  </property>
</Properties>
</file>